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9" r:id="rId4"/>
    <p:sldId id="258" r:id="rId5"/>
    <p:sldId id="261" r:id="rId6"/>
    <p:sldId id="263" r:id="rId7"/>
    <p:sldId id="269" r:id="rId8"/>
    <p:sldId id="270" r:id="rId9"/>
    <p:sldId id="268" r:id="rId10"/>
    <p:sldId id="272" r:id="rId11"/>
    <p:sldId id="273" r:id="rId12"/>
    <p:sldId id="262" r:id="rId13"/>
    <p:sldId id="267" r:id="rId14"/>
    <p:sldId id="274" r:id="rId15"/>
    <p:sldId id="277" r:id="rId16"/>
    <p:sldId id="27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00C1"/>
    <a:srgbClr val="8149FF"/>
    <a:srgbClr val="FF0071"/>
    <a:srgbClr val="71F5C4"/>
    <a:srgbClr val="9DA8FF"/>
    <a:srgbClr val="FFCD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015" autoAdjust="0"/>
    <p:restoredTop sz="94660"/>
  </p:normalViewPr>
  <p:slideViewPr>
    <p:cSldViewPr snapToGrid="0">
      <p:cViewPr varScale="1">
        <p:scale>
          <a:sx n="107" d="100"/>
          <a:sy n="107" d="100"/>
        </p:scale>
        <p:origin x="120"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lue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F0A121-3D86-4F0D-BA9E-333EB95C34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8"/>
            <a:ext cx="12267710" cy="6856661"/>
          </a:xfrm>
          <a:prstGeom prst="rect">
            <a:avLst/>
          </a:prstGeom>
        </p:spPr>
      </p:pic>
      <p:sp>
        <p:nvSpPr>
          <p:cNvPr id="2" name="Title 1">
            <a:extLst>
              <a:ext uri="{FF2B5EF4-FFF2-40B4-BE49-F238E27FC236}">
                <a16:creationId xmlns:a16="http://schemas.microsoft.com/office/drawing/2014/main" id="{409F2F8F-DA07-47DA-BDCB-F572734A3FF4}"/>
              </a:ext>
            </a:extLst>
          </p:cNvPr>
          <p:cNvSpPr>
            <a:spLocks noGrp="1"/>
          </p:cNvSpPr>
          <p:nvPr>
            <p:ph type="ctrTitle" hasCustomPrompt="1"/>
          </p:nvPr>
        </p:nvSpPr>
        <p:spPr>
          <a:xfrm>
            <a:off x="781050" y="1721223"/>
            <a:ext cx="10012456" cy="1788739"/>
          </a:xfrm>
        </p:spPr>
        <p:txBody>
          <a:bodyPr anchor="b">
            <a:normAutofit/>
          </a:bodyPr>
          <a:lstStyle>
            <a:lvl1pPr algn="l">
              <a:defRPr sz="4400">
                <a:solidFill>
                  <a:schemeClr val="bg1"/>
                </a:solidFill>
                <a:latin typeface="Arial Black" panose="020B0A04020102020204" pitchFamily="34" charset="0"/>
                <a:cs typeface="Arial" panose="020B0604020202020204" pitchFamily="34" charset="0"/>
              </a:defRPr>
            </a:lvl1pPr>
          </a:lstStyle>
          <a:p>
            <a:r>
              <a:rPr lang="en-US" dirty="0"/>
              <a:t>Click to add title</a:t>
            </a:r>
            <a:endParaRPr lang="en-GB" dirty="0"/>
          </a:p>
        </p:txBody>
      </p:sp>
      <p:sp>
        <p:nvSpPr>
          <p:cNvPr id="3" name="Subtitle 2">
            <a:extLst>
              <a:ext uri="{FF2B5EF4-FFF2-40B4-BE49-F238E27FC236}">
                <a16:creationId xmlns:a16="http://schemas.microsoft.com/office/drawing/2014/main" id="{3702A532-C776-4B48-887C-14C8A7AC0C13}"/>
              </a:ext>
            </a:extLst>
          </p:cNvPr>
          <p:cNvSpPr>
            <a:spLocks noGrp="1"/>
          </p:cNvSpPr>
          <p:nvPr>
            <p:ph type="subTitle" idx="1"/>
          </p:nvPr>
        </p:nvSpPr>
        <p:spPr>
          <a:xfrm>
            <a:off x="781050" y="3803107"/>
            <a:ext cx="10012456" cy="1655762"/>
          </a:xfrm>
        </p:spPr>
        <p:txBody>
          <a:bodyPr>
            <a:normAutofit/>
          </a:bodyPr>
          <a:lstStyle>
            <a:lvl1pPr marL="0" indent="0" algn="l">
              <a:buNone/>
              <a:defRPr sz="2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1" name="Picture 10">
            <a:extLst>
              <a:ext uri="{FF2B5EF4-FFF2-40B4-BE49-F238E27FC236}">
                <a16:creationId xmlns:a16="http://schemas.microsoft.com/office/drawing/2014/main" id="{5E15BDDC-82CA-486A-9A0D-A4D0E9BE79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2109" y="462867"/>
            <a:ext cx="4759819" cy="965211"/>
          </a:xfrm>
          <a:prstGeom prst="rect">
            <a:avLst/>
          </a:prstGeom>
        </p:spPr>
      </p:pic>
    </p:spTree>
    <p:extLst>
      <p:ext uri="{BB962C8B-B14F-4D97-AF65-F5344CB8AC3E}">
        <p14:creationId xmlns:p14="http://schemas.microsoft.com/office/powerpoint/2010/main" val="2626292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Green Block 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7F2584-DD31-4C8A-B19B-8EC5615740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 y="3585882"/>
            <a:ext cx="12191284" cy="3272118"/>
          </a:xfrm>
          <a:prstGeom prst="rect">
            <a:avLst/>
          </a:prstGeom>
        </p:spPr>
      </p:pic>
      <p:sp>
        <p:nvSpPr>
          <p:cNvPr id="2" name="Title 1">
            <a:extLst>
              <a:ext uri="{FF2B5EF4-FFF2-40B4-BE49-F238E27FC236}">
                <a16:creationId xmlns:a16="http://schemas.microsoft.com/office/drawing/2014/main" id="{2219EC64-FA05-45A3-928A-3DE35F3A9D15}"/>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ADD6048-F576-43B2-B43F-E7B104904F20}"/>
              </a:ext>
            </a:extLst>
          </p:cNvPr>
          <p:cNvSpPr>
            <a:spLocks noGrp="1"/>
          </p:cNvSpPr>
          <p:nvPr>
            <p:ph idx="1"/>
          </p:nvPr>
        </p:nvSpPr>
        <p:spPr/>
        <p:txBody>
          <a:bodyPr/>
          <a:lstStyle/>
          <a:p>
            <a:pPr lvl="0"/>
            <a:r>
              <a:rPr lang="en-US" dirty="0"/>
              <a:t>Click to edit Master text styles</a:t>
            </a:r>
            <a:endParaRPr lang="en-GB" dirty="0"/>
          </a:p>
        </p:txBody>
      </p:sp>
      <p:pic>
        <p:nvPicPr>
          <p:cNvPr id="8" name="Picture 7">
            <a:extLst>
              <a:ext uri="{FF2B5EF4-FFF2-40B4-BE49-F238E27FC236}">
                <a16:creationId xmlns:a16="http://schemas.microsoft.com/office/drawing/2014/main" id="{250F8F66-1686-4C99-B8C3-CC546F2276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3915" y="6013255"/>
            <a:ext cx="2365185" cy="479620"/>
          </a:xfrm>
          <a:prstGeom prst="rect">
            <a:avLst/>
          </a:prstGeom>
        </p:spPr>
      </p:pic>
    </p:spTree>
    <p:extLst>
      <p:ext uri="{BB962C8B-B14F-4D97-AF65-F5344CB8AC3E}">
        <p14:creationId xmlns:p14="http://schemas.microsoft.com/office/powerpoint/2010/main" val="3911233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Purple Block 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CBADFB-5E50-4568-8D90-397BD337432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8630" y="5683624"/>
            <a:ext cx="12259913" cy="1174376"/>
          </a:xfrm>
          <a:prstGeom prst="rect">
            <a:avLst/>
          </a:prstGeom>
        </p:spPr>
      </p:pic>
      <p:sp>
        <p:nvSpPr>
          <p:cNvPr id="2" name="Title 1">
            <a:extLst>
              <a:ext uri="{FF2B5EF4-FFF2-40B4-BE49-F238E27FC236}">
                <a16:creationId xmlns:a16="http://schemas.microsoft.com/office/drawing/2014/main" id="{2219EC64-FA05-45A3-928A-3DE35F3A9D15}"/>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ADD6048-F576-43B2-B43F-E7B104904F20}"/>
              </a:ext>
            </a:extLst>
          </p:cNvPr>
          <p:cNvSpPr>
            <a:spLocks noGrp="1"/>
          </p:cNvSpPr>
          <p:nvPr>
            <p:ph idx="1"/>
          </p:nvPr>
        </p:nvSpPr>
        <p:spPr/>
        <p:txBody>
          <a:bodyPr/>
          <a:lstStyle/>
          <a:p>
            <a:pPr lvl="0"/>
            <a:r>
              <a:rPr lang="en-US" dirty="0"/>
              <a:t>Click to edit Master text styles</a:t>
            </a:r>
            <a:endParaRPr lang="en-GB" dirty="0"/>
          </a:p>
        </p:txBody>
      </p:sp>
      <p:pic>
        <p:nvPicPr>
          <p:cNvPr id="9" name="Picture 8">
            <a:extLst>
              <a:ext uri="{FF2B5EF4-FFF2-40B4-BE49-F238E27FC236}">
                <a16:creationId xmlns:a16="http://schemas.microsoft.com/office/drawing/2014/main" id="{66DCEE16-437A-4427-9632-083B0E0F2D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3915" y="6013255"/>
            <a:ext cx="2380358" cy="482695"/>
          </a:xfrm>
          <a:prstGeom prst="rect">
            <a:avLst/>
          </a:prstGeom>
        </p:spPr>
      </p:pic>
    </p:spTree>
    <p:extLst>
      <p:ext uri="{BB962C8B-B14F-4D97-AF65-F5344CB8AC3E}">
        <p14:creationId xmlns:p14="http://schemas.microsoft.com/office/powerpoint/2010/main" val="3731681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Pink Block 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C70F9-7475-4376-9B58-2477B6A0FB5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8630" y="5665694"/>
            <a:ext cx="12260629" cy="1192306"/>
          </a:xfrm>
          <a:prstGeom prst="rect">
            <a:avLst/>
          </a:prstGeom>
        </p:spPr>
      </p:pic>
      <p:sp>
        <p:nvSpPr>
          <p:cNvPr id="2" name="Title 1">
            <a:extLst>
              <a:ext uri="{FF2B5EF4-FFF2-40B4-BE49-F238E27FC236}">
                <a16:creationId xmlns:a16="http://schemas.microsoft.com/office/drawing/2014/main" id="{2219EC64-FA05-45A3-928A-3DE35F3A9D15}"/>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ADD6048-F576-43B2-B43F-E7B104904F20}"/>
              </a:ext>
            </a:extLst>
          </p:cNvPr>
          <p:cNvSpPr>
            <a:spLocks noGrp="1"/>
          </p:cNvSpPr>
          <p:nvPr>
            <p:ph idx="1"/>
          </p:nvPr>
        </p:nvSpPr>
        <p:spPr/>
        <p:txBody>
          <a:bodyPr/>
          <a:lstStyle/>
          <a:p>
            <a:pPr lvl="0"/>
            <a:r>
              <a:rPr lang="en-US" dirty="0"/>
              <a:t>Click to edit Master text styles</a:t>
            </a:r>
            <a:endParaRPr lang="en-GB" dirty="0"/>
          </a:p>
        </p:txBody>
      </p:sp>
      <p:pic>
        <p:nvPicPr>
          <p:cNvPr id="9" name="Picture 8">
            <a:extLst>
              <a:ext uri="{FF2B5EF4-FFF2-40B4-BE49-F238E27FC236}">
                <a16:creationId xmlns:a16="http://schemas.microsoft.com/office/drawing/2014/main" id="{2E019B6F-BD5E-4C44-9AB6-9BB7FEAA06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3915" y="6013255"/>
            <a:ext cx="2380358" cy="482695"/>
          </a:xfrm>
          <a:prstGeom prst="rect">
            <a:avLst/>
          </a:prstGeom>
        </p:spPr>
      </p:pic>
    </p:spTree>
    <p:extLst>
      <p:ext uri="{BB962C8B-B14F-4D97-AF65-F5344CB8AC3E}">
        <p14:creationId xmlns:p14="http://schemas.microsoft.com/office/powerpoint/2010/main" val="4235315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each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066597-A9A3-4B48-A063-838CD610383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678"/>
            <a:ext cx="12192000" cy="6857602"/>
          </a:xfrm>
          <a:prstGeom prst="rect">
            <a:avLst/>
          </a:prstGeom>
          <a:solidFill>
            <a:srgbClr val="FFCDD9"/>
          </a:solidFill>
        </p:spPr>
      </p:pic>
      <p:sp>
        <p:nvSpPr>
          <p:cNvPr id="2" name="Title 1">
            <a:extLst>
              <a:ext uri="{FF2B5EF4-FFF2-40B4-BE49-F238E27FC236}">
                <a16:creationId xmlns:a16="http://schemas.microsoft.com/office/drawing/2014/main" id="{637509C8-EB97-4B23-B2FC-A50999422ED3}"/>
              </a:ext>
            </a:extLst>
          </p:cNvPr>
          <p:cNvSpPr>
            <a:spLocks noGrp="1"/>
          </p:cNvSpPr>
          <p:nvPr>
            <p:ph type="title" hasCustomPrompt="1"/>
          </p:nvPr>
        </p:nvSpPr>
        <p:spPr>
          <a:xfrm>
            <a:off x="1046864" y="1155441"/>
            <a:ext cx="10098272" cy="4547117"/>
          </a:xfrm>
        </p:spPr>
        <p:txBody>
          <a:bodyPr/>
          <a:lstStyle>
            <a:lvl1pPr algn="ctr">
              <a:defRPr/>
            </a:lvl1pPr>
          </a:lstStyle>
          <a:p>
            <a:r>
              <a:rPr lang="en-US" dirty="0"/>
              <a:t>Click to edit text</a:t>
            </a:r>
            <a:endParaRPr lang="en-GB" dirty="0"/>
          </a:p>
        </p:txBody>
      </p:sp>
    </p:spTree>
    <p:extLst>
      <p:ext uri="{BB962C8B-B14F-4D97-AF65-F5344CB8AC3E}">
        <p14:creationId xmlns:p14="http://schemas.microsoft.com/office/powerpoint/2010/main" val="3949664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ky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066597-A9A3-4B48-A063-838CD610383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678"/>
            <a:ext cx="12192000" cy="6857602"/>
          </a:xfrm>
          <a:prstGeom prst="rect">
            <a:avLst/>
          </a:prstGeom>
          <a:solidFill>
            <a:srgbClr val="9DA8FF"/>
          </a:solidFill>
        </p:spPr>
      </p:pic>
      <p:sp>
        <p:nvSpPr>
          <p:cNvPr id="2" name="Title 1">
            <a:extLst>
              <a:ext uri="{FF2B5EF4-FFF2-40B4-BE49-F238E27FC236}">
                <a16:creationId xmlns:a16="http://schemas.microsoft.com/office/drawing/2014/main" id="{637509C8-EB97-4B23-B2FC-A50999422ED3}"/>
              </a:ext>
            </a:extLst>
          </p:cNvPr>
          <p:cNvSpPr>
            <a:spLocks noGrp="1"/>
          </p:cNvSpPr>
          <p:nvPr>
            <p:ph type="title" hasCustomPrompt="1"/>
          </p:nvPr>
        </p:nvSpPr>
        <p:spPr>
          <a:xfrm>
            <a:off x="1046864" y="1155441"/>
            <a:ext cx="10098272" cy="4547117"/>
          </a:xfrm>
        </p:spPr>
        <p:txBody>
          <a:bodyPr/>
          <a:lstStyle>
            <a:lvl1pPr algn="ctr">
              <a:defRPr/>
            </a:lvl1pPr>
          </a:lstStyle>
          <a:p>
            <a:r>
              <a:rPr lang="en-US" dirty="0"/>
              <a:t>Click to edit text</a:t>
            </a:r>
            <a:endParaRPr lang="en-GB" dirty="0"/>
          </a:p>
        </p:txBody>
      </p:sp>
    </p:spTree>
    <p:extLst>
      <p:ext uri="{BB962C8B-B14F-4D97-AF65-F5344CB8AC3E}">
        <p14:creationId xmlns:p14="http://schemas.microsoft.com/office/powerpoint/2010/main" val="3503620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066597-A9A3-4B48-A063-838CD610383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678"/>
            <a:ext cx="12192000" cy="6857602"/>
          </a:xfrm>
          <a:prstGeom prst="rect">
            <a:avLst/>
          </a:prstGeom>
          <a:solidFill>
            <a:srgbClr val="71F5C4"/>
          </a:solidFill>
        </p:spPr>
      </p:pic>
      <p:sp>
        <p:nvSpPr>
          <p:cNvPr id="2" name="Title 1">
            <a:extLst>
              <a:ext uri="{FF2B5EF4-FFF2-40B4-BE49-F238E27FC236}">
                <a16:creationId xmlns:a16="http://schemas.microsoft.com/office/drawing/2014/main" id="{637509C8-EB97-4B23-B2FC-A50999422ED3}"/>
              </a:ext>
            </a:extLst>
          </p:cNvPr>
          <p:cNvSpPr>
            <a:spLocks noGrp="1"/>
          </p:cNvSpPr>
          <p:nvPr>
            <p:ph type="title" hasCustomPrompt="1"/>
          </p:nvPr>
        </p:nvSpPr>
        <p:spPr>
          <a:xfrm>
            <a:off x="1046864" y="1155441"/>
            <a:ext cx="10098272" cy="4547117"/>
          </a:xfrm>
        </p:spPr>
        <p:txBody>
          <a:bodyPr/>
          <a:lstStyle>
            <a:lvl1pPr algn="ctr">
              <a:defRPr/>
            </a:lvl1pPr>
          </a:lstStyle>
          <a:p>
            <a:r>
              <a:rPr lang="en-US" dirty="0"/>
              <a:t>Click to edit text</a:t>
            </a:r>
            <a:endParaRPr lang="en-GB" dirty="0"/>
          </a:p>
        </p:txBody>
      </p:sp>
    </p:spTree>
    <p:extLst>
      <p:ext uri="{BB962C8B-B14F-4D97-AF65-F5344CB8AC3E}">
        <p14:creationId xmlns:p14="http://schemas.microsoft.com/office/powerpoint/2010/main" val="416877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066597-A9A3-4B48-A063-838CD610383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678"/>
            <a:ext cx="12192000" cy="6857602"/>
          </a:xfrm>
          <a:prstGeom prst="rect">
            <a:avLst/>
          </a:prstGeom>
          <a:solidFill>
            <a:srgbClr val="8149FF"/>
          </a:solidFill>
        </p:spPr>
      </p:pic>
      <p:sp>
        <p:nvSpPr>
          <p:cNvPr id="2" name="Title 1">
            <a:extLst>
              <a:ext uri="{FF2B5EF4-FFF2-40B4-BE49-F238E27FC236}">
                <a16:creationId xmlns:a16="http://schemas.microsoft.com/office/drawing/2014/main" id="{637509C8-EB97-4B23-B2FC-A50999422ED3}"/>
              </a:ext>
            </a:extLst>
          </p:cNvPr>
          <p:cNvSpPr>
            <a:spLocks noGrp="1"/>
          </p:cNvSpPr>
          <p:nvPr>
            <p:ph type="title" hasCustomPrompt="1"/>
          </p:nvPr>
        </p:nvSpPr>
        <p:spPr>
          <a:xfrm>
            <a:off x="1046864" y="1155441"/>
            <a:ext cx="10098272" cy="4547117"/>
          </a:xfrm>
        </p:spPr>
        <p:txBody>
          <a:bodyPr/>
          <a:lstStyle>
            <a:lvl1pPr algn="ctr">
              <a:defRPr>
                <a:solidFill>
                  <a:schemeClr val="bg1"/>
                </a:solidFill>
              </a:defRPr>
            </a:lvl1pPr>
          </a:lstStyle>
          <a:p>
            <a:r>
              <a:rPr lang="en-US" dirty="0"/>
              <a:t>Click to edit text</a:t>
            </a:r>
            <a:endParaRPr lang="en-GB" dirty="0"/>
          </a:p>
        </p:txBody>
      </p:sp>
    </p:spTree>
    <p:extLst>
      <p:ext uri="{BB962C8B-B14F-4D97-AF65-F5344CB8AC3E}">
        <p14:creationId xmlns:p14="http://schemas.microsoft.com/office/powerpoint/2010/main" val="4176126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066597-A9A3-4B48-A063-838CD610383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678"/>
            <a:ext cx="12192000" cy="6857602"/>
          </a:xfrm>
          <a:prstGeom prst="rect">
            <a:avLst/>
          </a:prstGeom>
          <a:solidFill>
            <a:srgbClr val="FF0071"/>
          </a:solidFill>
        </p:spPr>
      </p:pic>
      <p:sp>
        <p:nvSpPr>
          <p:cNvPr id="2" name="Title 1">
            <a:extLst>
              <a:ext uri="{FF2B5EF4-FFF2-40B4-BE49-F238E27FC236}">
                <a16:creationId xmlns:a16="http://schemas.microsoft.com/office/drawing/2014/main" id="{637509C8-EB97-4B23-B2FC-A50999422ED3}"/>
              </a:ext>
            </a:extLst>
          </p:cNvPr>
          <p:cNvSpPr>
            <a:spLocks noGrp="1"/>
          </p:cNvSpPr>
          <p:nvPr>
            <p:ph type="title" hasCustomPrompt="1"/>
          </p:nvPr>
        </p:nvSpPr>
        <p:spPr>
          <a:xfrm>
            <a:off x="1046864" y="1155441"/>
            <a:ext cx="10098272" cy="4547117"/>
          </a:xfrm>
        </p:spPr>
        <p:txBody>
          <a:bodyPr/>
          <a:lstStyle>
            <a:lvl1pPr algn="ctr">
              <a:defRPr>
                <a:solidFill>
                  <a:schemeClr val="bg1"/>
                </a:solidFill>
              </a:defRPr>
            </a:lvl1pPr>
          </a:lstStyle>
          <a:p>
            <a:r>
              <a:rPr lang="en-US" dirty="0"/>
              <a:t>Click to edit text</a:t>
            </a:r>
            <a:endParaRPr lang="en-GB" dirty="0"/>
          </a:p>
        </p:txBody>
      </p:sp>
    </p:spTree>
    <p:extLst>
      <p:ext uri="{BB962C8B-B14F-4D97-AF65-F5344CB8AC3E}">
        <p14:creationId xmlns:p14="http://schemas.microsoft.com/office/powerpoint/2010/main" val="839292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lain Peach Slide">
    <p:bg>
      <p:bgPr>
        <a:solidFill>
          <a:srgbClr val="FFCDD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09C8-EB97-4B23-B2FC-A50999422ED3}"/>
              </a:ext>
            </a:extLst>
          </p:cNvPr>
          <p:cNvSpPr>
            <a:spLocks noGrp="1"/>
          </p:cNvSpPr>
          <p:nvPr>
            <p:ph type="title" hasCustomPrompt="1"/>
          </p:nvPr>
        </p:nvSpPr>
        <p:spPr>
          <a:xfrm>
            <a:off x="1046864" y="1155441"/>
            <a:ext cx="10098272" cy="4547117"/>
          </a:xfrm>
        </p:spPr>
        <p:txBody>
          <a:bodyPr/>
          <a:lstStyle>
            <a:lvl1pPr algn="ctr">
              <a:defRPr/>
            </a:lvl1pPr>
          </a:lstStyle>
          <a:p>
            <a:r>
              <a:rPr lang="en-US" dirty="0"/>
              <a:t>Click to edit text</a:t>
            </a:r>
            <a:endParaRPr lang="en-GB" dirty="0"/>
          </a:p>
        </p:txBody>
      </p:sp>
    </p:spTree>
    <p:extLst>
      <p:ext uri="{BB962C8B-B14F-4D97-AF65-F5344CB8AC3E}">
        <p14:creationId xmlns:p14="http://schemas.microsoft.com/office/powerpoint/2010/main" val="1573659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lain Sky Slide">
    <p:bg>
      <p:bgPr>
        <a:solidFill>
          <a:srgbClr val="9DA8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09C8-EB97-4B23-B2FC-A50999422ED3}"/>
              </a:ext>
            </a:extLst>
          </p:cNvPr>
          <p:cNvSpPr>
            <a:spLocks noGrp="1"/>
          </p:cNvSpPr>
          <p:nvPr>
            <p:ph type="title" hasCustomPrompt="1"/>
          </p:nvPr>
        </p:nvSpPr>
        <p:spPr>
          <a:xfrm>
            <a:off x="1046864" y="1155441"/>
            <a:ext cx="10098272" cy="4547117"/>
          </a:xfrm>
        </p:spPr>
        <p:txBody>
          <a:bodyPr/>
          <a:lstStyle>
            <a:lvl1pPr algn="ctr">
              <a:defRPr/>
            </a:lvl1pPr>
          </a:lstStyle>
          <a:p>
            <a:r>
              <a:rPr lang="en-US" dirty="0"/>
              <a:t>Click to edit text</a:t>
            </a:r>
            <a:endParaRPr lang="en-GB" dirty="0"/>
          </a:p>
        </p:txBody>
      </p:sp>
    </p:spTree>
    <p:extLst>
      <p:ext uri="{BB962C8B-B14F-4D97-AF65-F5344CB8AC3E}">
        <p14:creationId xmlns:p14="http://schemas.microsoft.com/office/powerpoint/2010/main" val="1386106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7235C3-7A42-4F54-90F9-5801278DCD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8"/>
            <a:ext cx="12192000" cy="6854429"/>
          </a:xfrm>
          <a:prstGeom prst="rect">
            <a:avLst/>
          </a:prstGeom>
        </p:spPr>
      </p:pic>
      <p:sp>
        <p:nvSpPr>
          <p:cNvPr id="2" name="Title 1">
            <a:extLst>
              <a:ext uri="{FF2B5EF4-FFF2-40B4-BE49-F238E27FC236}">
                <a16:creationId xmlns:a16="http://schemas.microsoft.com/office/drawing/2014/main" id="{409F2F8F-DA07-47DA-BDCB-F572734A3FF4}"/>
              </a:ext>
            </a:extLst>
          </p:cNvPr>
          <p:cNvSpPr>
            <a:spLocks noGrp="1"/>
          </p:cNvSpPr>
          <p:nvPr>
            <p:ph type="ctrTitle" hasCustomPrompt="1"/>
          </p:nvPr>
        </p:nvSpPr>
        <p:spPr>
          <a:xfrm>
            <a:off x="781050" y="3874577"/>
            <a:ext cx="10012456" cy="1478296"/>
          </a:xfrm>
        </p:spPr>
        <p:txBody>
          <a:bodyPr anchor="b">
            <a:normAutofit/>
          </a:bodyPr>
          <a:lstStyle>
            <a:lvl1pPr algn="l">
              <a:defRPr sz="5400">
                <a:solidFill>
                  <a:srgbClr val="1300C1"/>
                </a:solidFill>
                <a:latin typeface="Arial Black" panose="020B0A04020102020204" pitchFamily="34" charset="0"/>
                <a:cs typeface="Arial" panose="020B0604020202020204" pitchFamily="34" charset="0"/>
              </a:defRPr>
            </a:lvl1pPr>
          </a:lstStyle>
          <a:p>
            <a:r>
              <a:rPr lang="en-US" dirty="0"/>
              <a:t>Click to add title</a:t>
            </a:r>
            <a:endParaRPr lang="en-GB" dirty="0"/>
          </a:p>
        </p:txBody>
      </p:sp>
      <p:pic>
        <p:nvPicPr>
          <p:cNvPr id="5" name="Picture 4">
            <a:extLst>
              <a:ext uri="{FF2B5EF4-FFF2-40B4-BE49-F238E27FC236}">
                <a16:creationId xmlns:a16="http://schemas.microsoft.com/office/drawing/2014/main" id="{3B1C2D30-18FB-4E2D-9D3A-BA4E13D922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050" y="1499225"/>
            <a:ext cx="7290025" cy="1478296"/>
          </a:xfrm>
          <a:prstGeom prst="rect">
            <a:avLst/>
          </a:prstGeom>
        </p:spPr>
      </p:pic>
    </p:spTree>
    <p:extLst>
      <p:ext uri="{BB962C8B-B14F-4D97-AF65-F5344CB8AC3E}">
        <p14:creationId xmlns:p14="http://schemas.microsoft.com/office/powerpoint/2010/main" val="31408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lain Green Slide">
    <p:bg>
      <p:bgPr>
        <a:solidFill>
          <a:srgbClr val="71F5C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09C8-EB97-4B23-B2FC-A50999422ED3}"/>
              </a:ext>
            </a:extLst>
          </p:cNvPr>
          <p:cNvSpPr>
            <a:spLocks noGrp="1"/>
          </p:cNvSpPr>
          <p:nvPr>
            <p:ph type="title" hasCustomPrompt="1"/>
          </p:nvPr>
        </p:nvSpPr>
        <p:spPr>
          <a:xfrm>
            <a:off x="1046864" y="1155441"/>
            <a:ext cx="10098272" cy="4547117"/>
          </a:xfrm>
        </p:spPr>
        <p:txBody>
          <a:bodyPr/>
          <a:lstStyle>
            <a:lvl1pPr algn="ctr">
              <a:defRPr/>
            </a:lvl1pPr>
          </a:lstStyle>
          <a:p>
            <a:r>
              <a:rPr lang="en-US" dirty="0"/>
              <a:t>Click to edit text</a:t>
            </a:r>
            <a:endParaRPr lang="en-GB" dirty="0"/>
          </a:p>
        </p:txBody>
      </p:sp>
    </p:spTree>
    <p:extLst>
      <p:ext uri="{BB962C8B-B14F-4D97-AF65-F5344CB8AC3E}">
        <p14:creationId xmlns:p14="http://schemas.microsoft.com/office/powerpoint/2010/main" val="964855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lain Purple Slide">
    <p:bg>
      <p:bgPr>
        <a:solidFill>
          <a:srgbClr val="814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09C8-EB97-4B23-B2FC-A50999422ED3}"/>
              </a:ext>
            </a:extLst>
          </p:cNvPr>
          <p:cNvSpPr>
            <a:spLocks noGrp="1"/>
          </p:cNvSpPr>
          <p:nvPr>
            <p:ph type="title" hasCustomPrompt="1"/>
          </p:nvPr>
        </p:nvSpPr>
        <p:spPr>
          <a:xfrm>
            <a:off x="1046864" y="1155441"/>
            <a:ext cx="10098272" cy="4547117"/>
          </a:xfrm>
        </p:spPr>
        <p:txBody>
          <a:bodyPr/>
          <a:lstStyle>
            <a:lvl1pPr algn="ctr">
              <a:defRPr>
                <a:solidFill>
                  <a:schemeClr val="bg1"/>
                </a:solidFill>
              </a:defRPr>
            </a:lvl1pPr>
          </a:lstStyle>
          <a:p>
            <a:r>
              <a:rPr lang="en-US" dirty="0"/>
              <a:t>Click to edit text</a:t>
            </a:r>
            <a:endParaRPr lang="en-GB" dirty="0"/>
          </a:p>
        </p:txBody>
      </p:sp>
    </p:spTree>
    <p:extLst>
      <p:ext uri="{BB962C8B-B14F-4D97-AF65-F5344CB8AC3E}">
        <p14:creationId xmlns:p14="http://schemas.microsoft.com/office/powerpoint/2010/main" val="1320492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lain PInk Slide">
    <p:bg>
      <p:bgPr>
        <a:solidFill>
          <a:srgbClr val="FF007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09C8-EB97-4B23-B2FC-A50999422ED3}"/>
              </a:ext>
            </a:extLst>
          </p:cNvPr>
          <p:cNvSpPr>
            <a:spLocks noGrp="1"/>
          </p:cNvSpPr>
          <p:nvPr>
            <p:ph type="title" hasCustomPrompt="1"/>
          </p:nvPr>
        </p:nvSpPr>
        <p:spPr>
          <a:xfrm>
            <a:off x="1046864" y="1155441"/>
            <a:ext cx="10098272" cy="4547117"/>
          </a:xfrm>
        </p:spPr>
        <p:txBody>
          <a:bodyPr/>
          <a:lstStyle>
            <a:lvl1pPr algn="ctr">
              <a:defRPr>
                <a:solidFill>
                  <a:schemeClr val="bg1"/>
                </a:solidFill>
              </a:defRPr>
            </a:lvl1pPr>
          </a:lstStyle>
          <a:p>
            <a:r>
              <a:rPr lang="en-US" dirty="0"/>
              <a:t>Click to edit text</a:t>
            </a:r>
            <a:endParaRPr lang="en-GB" dirty="0"/>
          </a:p>
        </p:txBody>
      </p:sp>
    </p:spTree>
    <p:extLst>
      <p:ext uri="{BB962C8B-B14F-4D97-AF65-F5344CB8AC3E}">
        <p14:creationId xmlns:p14="http://schemas.microsoft.com/office/powerpoint/2010/main" val="4196112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Peach Squiggl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9EC64-FA05-45A3-928A-3DE35F3A9D15}"/>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ADD6048-F576-43B2-B43F-E7B104904F20}"/>
              </a:ext>
            </a:extLst>
          </p:cNvPr>
          <p:cNvSpPr>
            <a:spLocks noGrp="1"/>
          </p:cNvSpPr>
          <p:nvPr>
            <p:ph idx="1"/>
          </p:nvPr>
        </p:nvSpPr>
        <p:spPr/>
        <p:txBody>
          <a:bodyPr>
            <a:normAutofit/>
          </a:bodyPr>
          <a:lstStyle>
            <a:lvl1pPr>
              <a:spcBef>
                <a:spcPts val="0"/>
              </a:spcBef>
              <a:spcAft>
                <a:spcPts val="1800"/>
              </a:spcAft>
              <a:defRPr sz="2400"/>
            </a:lvl1pPr>
          </a:lstStyle>
          <a:p>
            <a:pPr lvl="0"/>
            <a:r>
              <a:rPr lang="en-US" dirty="0"/>
              <a:t>Click to edit Master text styles</a:t>
            </a:r>
            <a:endParaRPr lang="en-GB" dirty="0"/>
          </a:p>
        </p:txBody>
      </p:sp>
      <p:pic>
        <p:nvPicPr>
          <p:cNvPr id="8" name="Picture 7">
            <a:extLst>
              <a:ext uri="{FF2B5EF4-FFF2-40B4-BE49-F238E27FC236}">
                <a16:creationId xmlns:a16="http://schemas.microsoft.com/office/drawing/2014/main" id="{250F8F66-1686-4C99-B8C3-CC546F2276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3915" y="6013255"/>
            <a:ext cx="2365185" cy="479620"/>
          </a:xfrm>
          <a:prstGeom prst="rect">
            <a:avLst/>
          </a:prstGeom>
        </p:spPr>
      </p:pic>
      <p:pic>
        <p:nvPicPr>
          <p:cNvPr id="7" name="Picture 6">
            <a:extLst>
              <a:ext uri="{FF2B5EF4-FFF2-40B4-BE49-F238E27FC236}">
                <a16:creationId xmlns:a16="http://schemas.microsoft.com/office/drawing/2014/main" id="{442FA61D-84FA-4528-97B5-6B6B5F5592B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483915" y="0"/>
            <a:ext cx="2704407" cy="3832531"/>
          </a:xfrm>
          <a:prstGeom prst="rect">
            <a:avLst/>
          </a:prstGeom>
        </p:spPr>
      </p:pic>
    </p:spTree>
    <p:extLst>
      <p:ext uri="{BB962C8B-B14F-4D97-AF65-F5344CB8AC3E}">
        <p14:creationId xmlns:p14="http://schemas.microsoft.com/office/powerpoint/2010/main" val="3749857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ky Squiggl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9EC64-FA05-45A3-928A-3DE35F3A9D15}"/>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ADD6048-F576-43B2-B43F-E7B104904F20}"/>
              </a:ext>
            </a:extLst>
          </p:cNvPr>
          <p:cNvSpPr>
            <a:spLocks noGrp="1"/>
          </p:cNvSpPr>
          <p:nvPr>
            <p:ph idx="1"/>
          </p:nvPr>
        </p:nvSpPr>
        <p:spPr/>
        <p:txBody>
          <a:bodyPr>
            <a:normAutofit/>
          </a:bodyPr>
          <a:lstStyle>
            <a:lvl1pPr>
              <a:spcBef>
                <a:spcPts val="0"/>
              </a:spcBef>
              <a:spcAft>
                <a:spcPts val="1800"/>
              </a:spcAft>
              <a:defRPr sz="2400"/>
            </a:lvl1pPr>
          </a:lstStyle>
          <a:p>
            <a:pPr lvl="0"/>
            <a:r>
              <a:rPr lang="en-US" dirty="0"/>
              <a:t>Click to edit Master text styles</a:t>
            </a:r>
            <a:endParaRPr lang="en-GB" dirty="0"/>
          </a:p>
        </p:txBody>
      </p:sp>
      <p:pic>
        <p:nvPicPr>
          <p:cNvPr id="8" name="Picture 7">
            <a:extLst>
              <a:ext uri="{FF2B5EF4-FFF2-40B4-BE49-F238E27FC236}">
                <a16:creationId xmlns:a16="http://schemas.microsoft.com/office/drawing/2014/main" id="{250F8F66-1686-4C99-B8C3-CC546F2276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3915" y="6013255"/>
            <a:ext cx="2365185" cy="479620"/>
          </a:xfrm>
          <a:prstGeom prst="rect">
            <a:avLst/>
          </a:prstGeom>
        </p:spPr>
      </p:pic>
      <p:pic>
        <p:nvPicPr>
          <p:cNvPr id="6" name="Picture 5">
            <a:extLst>
              <a:ext uri="{FF2B5EF4-FFF2-40B4-BE49-F238E27FC236}">
                <a16:creationId xmlns:a16="http://schemas.microsoft.com/office/drawing/2014/main" id="{42285B3D-23BC-4CA6-9A8D-19587899ECC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483915" y="0"/>
            <a:ext cx="2686824" cy="3807614"/>
          </a:xfrm>
          <a:prstGeom prst="rect">
            <a:avLst/>
          </a:prstGeom>
        </p:spPr>
      </p:pic>
    </p:spTree>
    <p:extLst>
      <p:ext uri="{BB962C8B-B14F-4D97-AF65-F5344CB8AC3E}">
        <p14:creationId xmlns:p14="http://schemas.microsoft.com/office/powerpoint/2010/main" val="236981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een Squiggl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9EC64-FA05-45A3-928A-3DE35F3A9D15}"/>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ADD6048-F576-43B2-B43F-E7B104904F20}"/>
              </a:ext>
            </a:extLst>
          </p:cNvPr>
          <p:cNvSpPr>
            <a:spLocks noGrp="1"/>
          </p:cNvSpPr>
          <p:nvPr>
            <p:ph idx="1"/>
          </p:nvPr>
        </p:nvSpPr>
        <p:spPr/>
        <p:txBody>
          <a:bodyPr>
            <a:normAutofit/>
          </a:bodyPr>
          <a:lstStyle>
            <a:lvl1pPr>
              <a:spcBef>
                <a:spcPts val="0"/>
              </a:spcBef>
              <a:spcAft>
                <a:spcPts val="1800"/>
              </a:spcAft>
              <a:defRPr sz="2400"/>
            </a:lvl1pPr>
          </a:lstStyle>
          <a:p>
            <a:pPr lvl="0"/>
            <a:r>
              <a:rPr lang="en-US" dirty="0"/>
              <a:t>Click to edit Master text styles</a:t>
            </a:r>
            <a:endParaRPr lang="en-GB" dirty="0"/>
          </a:p>
        </p:txBody>
      </p:sp>
      <p:pic>
        <p:nvPicPr>
          <p:cNvPr id="8" name="Picture 7">
            <a:extLst>
              <a:ext uri="{FF2B5EF4-FFF2-40B4-BE49-F238E27FC236}">
                <a16:creationId xmlns:a16="http://schemas.microsoft.com/office/drawing/2014/main" id="{250F8F66-1686-4C99-B8C3-CC546F2276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3915" y="6013255"/>
            <a:ext cx="2365185" cy="479620"/>
          </a:xfrm>
          <a:prstGeom prst="rect">
            <a:avLst/>
          </a:prstGeom>
        </p:spPr>
      </p:pic>
      <p:pic>
        <p:nvPicPr>
          <p:cNvPr id="6" name="Picture 5">
            <a:extLst>
              <a:ext uri="{FF2B5EF4-FFF2-40B4-BE49-F238E27FC236}">
                <a16:creationId xmlns:a16="http://schemas.microsoft.com/office/drawing/2014/main" id="{5494C174-C52D-40DB-A951-FFCFAFB489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87593" y="0"/>
            <a:ext cx="2704407" cy="3834159"/>
          </a:xfrm>
          <a:prstGeom prst="rect">
            <a:avLst/>
          </a:prstGeom>
        </p:spPr>
      </p:pic>
    </p:spTree>
    <p:extLst>
      <p:ext uri="{BB962C8B-B14F-4D97-AF65-F5344CB8AC3E}">
        <p14:creationId xmlns:p14="http://schemas.microsoft.com/office/powerpoint/2010/main" val="3243716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Purple Squiggl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9EC64-FA05-45A3-928A-3DE35F3A9D15}"/>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ADD6048-F576-43B2-B43F-E7B104904F20}"/>
              </a:ext>
            </a:extLst>
          </p:cNvPr>
          <p:cNvSpPr>
            <a:spLocks noGrp="1"/>
          </p:cNvSpPr>
          <p:nvPr>
            <p:ph idx="1"/>
          </p:nvPr>
        </p:nvSpPr>
        <p:spPr/>
        <p:txBody>
          <a:bodyPr>
            <a:normAutofit/>
          </a:bodyPr>
          <a:lstStyle>
            <a:lvl1pPr>
              <a:spcBef>
                <a:spcPts val="0"/>
              </a:spcBef>
              <a:spcAft>
                <a:spcPts val="1800"/>
              </a:spcAft>
              <a:defRPr sz="2400"/>
            </a:lvl1pPr>
          </a:lstStyle>
          <a:p>
            <a:pPr lvl="0"/>
            <a:r>
              <a:rPr lang="en-US" dirty="0"/>
              <a:t>Click to edit Master text styles</a:t>
            </a:r>
            <a:endParaRPr lang="en-GB" dirty="0"/>
          </a:p>
        </p:txBody>
      </p:sp>
      <p:pic>
        <p:nvPicPr>
          <p:cNvPr id="8" name="Picture 7">
            <a:extLst>
              <a:ext uri="{FF2B5EF4-FFF2-40B4-BE49-F238E27FC236}">
                <a16:creationId xmlns:a16="http://schemas.microsoft.com/office/drawing/2014/main" id="{250F8F66-1686-4C99-B8C3-CC546F2276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3915" y="6013255"/>
            <a:ext cx="2365185" cy="479620"/>
          </a:xfrm>
          <a:prstGeom prst="rect">
            <a:avLst/>
          </a:prstGeom>
        </p:spPr>
      </p:pic>
      <p:pic>
        <p:nvPicPr>
          <p:cNvPr id="7" name="Picture 6">
            <a:extLst>
              <a:ext uri="{FF2B5EF4-FFF2-40B4-BE49-F238E27FC236}">
                <a16:creationId xmlns:a16="http://schemas.microsoft.com/office/drawing/2014/main" id="{DFB9199F-D309-4D6A-9AA4-00F8DC9F0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505175" y="0"/>
            <a:ext cx="2686825" cy="3807614"/>
          </a:xfrm>
          <a:prstGeom prst="rect">
            <a:avLst/>
          </a:prstGeom>
        </p:spPr>
      </p:pic>
    </p:spTree>
    <p:extLst>
      <p:ext uri="{BB962C8B-B14F-4D97-AF65-F5344CB8AC3E}">
        <p14:creationId xmlns:p14="http://schemas.microsoft.com/office/powerpoint/2010/main" val="4104189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PInk Squiggl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9EC64-FA05-45A3-928A-3DE35F3A9D15}"/>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ADD6048-F576-43B2-B43F-E7B104904F20}"/>
              </a:ext>
            </a:extLst>
          </p:cNvPr>
          <p:cNvSpPr>
            <a:spLocks noGrp="1"/>
          </p:cNvSpPr>
          <p:nvPr>
            <p:ph idx="1"/>
          </p:nvPr>
        </p:nvSpPr>
        <p:spPr/>
        <p:txBody>
          <a:bodyPr>
            <a:normAutofit/>
          </a:bodyPr>
          <a:lstStyle>
            <a:lvl1pPr>
              <a:spcBef>
                <a:spcPts val="0"/>
              </a:spcBef>
              <a:spcAft>
                <a:spcPts val="1800"/>
              </a:spcAft>
              <a:defRPr sz="2400"/>
            </a:lvl1pPr>
          </a:lstStyle>
          <a:p>
            <a:pPr lvl="0"/>
            <a:r>
              <a:rPr lang="en-US" dirty="0"/>
              <a:t>Click to edit Master text styles</a:t>
            </a:r>
            <a:endParaRPr lang="en-GB" dirty="0"/>
          </a:p>
        </p:txBody>
      </p:sp>
      <p:pic>
        <p:nvPicPr>
          <p:cNvPr id="8" name="Picture 7">
            <a:extLst>
              <a:ext uri="{FF2B5EF4-FFF2-40B4-BE49-F238E27FC236}">
                <a16:creationId xmlns:a16="http://schemas.microsoft.com/office/drawing/2014/main" id="{250F8F66-1686-4C99-B8C3-CC546F2276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3915" y="6013255"/>
            <a:ext cx="2365185" cy="479620"/>
          </a:xfrm>
          <a:prstGeom prst="rect">
            <a:avLst/>
          </a:prstGeom>
        </p:spPr>
      </p:pic>
      <p:pic>
        <p:nvPicPr>
          <p:cNvPr id="6" name="Picture 5">
            <a:extLst>
              <a:ext uri="{FF2B5EF4-FFF2-40B4-BE49-F238E27FC236}">
                <a16:creationId xmlns:a16="http://schemas.microsoft.com/office/drawing/2014/main" id="{14F658AD-04D7-4623-8847-52E75F1D37E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505176" y="0"/>
            <a:ext cx="2686824" cy="3807614"/>
          </a:xfrm>
          <a:prstGeom prst="rect">
            <a:avLst/>
          </a:prstGeom>
        </p:spPr>
      </p:pic>
    </p:spTree>
    <p:extLst>
      <p:ext uri="{BB962C8B-B14F-4D97-AF65-F5344CB8AC3E}">
        <p14:creationId xmlns:p14="http://schemas.microsoft.com/office/powerpoint/2010/main" val="2332337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Peach Block 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B6035D-E8BE-4CA0-A118-34C9025EE22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788" y="5719482"/>
            <a:ext cx="12245787" cy="1138518"/>
          </a:xfrm>
          <a:prstGeom prst="rect">
            <a:avLst/>
          </a:prstGeom>
        </p:spPr>
      </p:pic>
      <p:sp>
        <p:nvSpPr>
          <p:cNvPr id="2" name="Title 1">
            <a:extLst>
              <a:ext uri="{FF2B5EF4-FFF2-40B4-BE49-F238E27FC236}">
                <a16:creationId xmlns:a16="http://schemas.microsoft.com/office/drawing/2014/main" id="{2219EC64-FA05-45A3-928A-3DE35F3A9D15}"/>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ADD6048-F576-43B2-B43F-E7B104904F20}"/>
              </a:ext>
            </a:extLst>
          </p:cNvPr>
          <p:cNvSpPr>
            <a:spLocks noGrp="1"/>
          </p:cNvSpPr>
          <p:nvPr>
            <p:ph idx="1"/>
          </p:nvPr>
        </p:nvSpPr>
        <p:spPr/>
        <p:txBody>
          <a:bodyPr/>
          <a:lstStyle/>
          <a:p>
            <a:pPr lvl="0"/>
            <a:r>
              <a:rPr lang="en-US" dirty="0"/>
              <a:t>Click to edit Master text styles</a:t>
            </a:r>
            <a:endParaRPr lang="en-GB" dirty="0"/>
          </a:p>
        </p:txBody>
      </p:sp>
      <p:pic>
        <p:nvPicPr>
          <p:cNvPr id="8" name="Picture 7">
            <a:extLst>
              <a:ext uri="{FF2B5EF4-FFF2-40B4-BE49-F238E27FC236}">
                <a16:creationId xmlns:a16="http://schemas.microsoft.com/office/drawing/2014/main" id="{250F8F66-1686-4C99-B8C3-CC546F2276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3915" y="6013255"/>
            <a:ext cx="2365185" cy="479620"/>
          </a:xfrm>
          <a:prstGeom prst="rect">
            <a:avLst/>
          </a:prstGeom>
        </p:spPr>
      </p:pic>
    </p:spTree>
    <p:extLst>
      <p:ext uri="{BB962C8B-B14F-4D97-AF65-F5344CB8AC3E}">
        <p14:creationId xmlns:p14="http://schemas.microsoft.com/office/powerpoint/2010/main" val="2732190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ky Block 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C827D4-B704-4C10-8E51-7682BEED819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788" y="5719483"/>
            <a:ext cx="12245788" cy="1138518"/>
          </a:xfrm>
          <a:prstGeom prst="rect">
            <a:avLst/>
          </a:prstGeom>
        </p:spPr>
      </p:pic>
      <p:sp>
        <p:nvSpPr>
          <p:cNvPr id="2" name="Title 1">
            <a:extLst>
              <a:ext uri="{FF2B5EF4-FFF2-40B4-BE49-F238E27FC236}">
                <a16:creationId xmlns:a16="http://schemas.microsoft.com/office/drawing/2014/main" id="{2219EC64-FA05-45A3-928A-3DE35F3A9D15}"/>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ADD6048-F576-43B2-B43F-E7B104904F20}"/>
              </a:ext>
            </a:extLst>
          </p:cNvPr>
          <p:cNvSpPr>
            <a:spLocks noGrp="1"/>
          </p:cNvSpPr>
          <p:nvPr>
            <p:ph idx="1"/>
          </p:nvPr>
        </p:nvSpPr>
        <p:spPr/>
        <p:txBody>
          <a:bodyPr/>
          <a:lstStyle/>
          <a:p>
            <a:pPr lvl="0"/>
            <a:r>
              <a:rPr lang="en-US" dirty="0"/>
              <a:t>Click to edit Master text styles</a:t>
            </a:r>
            <a:endParaRPr lang="en-GB" dirty="0"/>
          </a:p>
        </p:txBody>
      </p:sp>
      <p:pic>
        <p:nvPicPr>
          <p:cNvPr id="8" name="Picture 7">
            <a:extLst>
              <a:ext uri="{FF2B5EF4-FFF2-40B4-BE49-F238E27FC236}">
                <a16:creationId xmlns:a16="http://schemas.microsoft.com/office/drawing/2014/main" id="{250F8F66-1686-4C99-B8C3-CC546F2276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3915" y="6013255"/>
            <a:ext cx="2365185" cy="479620"/>
          </a:xfrm>
          <a:prstGeom prst="rect">
            <a:avLst/>
          </a:prstGeom>
        </p:spPr>
      </p:pic>
    </p:spTree>
    <p:extLst>
      <p:ext uri="{BB962C8B-B14F-4D97-AF65-F5344CB8AC3E}">
        <p14:creationId xmlns:p14="http://schemas.microsoft.com/office/powerpoint/2010/main" val="250294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BECCFC-C930-42A0-A7A7-FB1523F0788C}"/>
              </a:ext>
            </a:extLst>
          </p:cNvPr>
          <p:cNvSpPr>
            <a:spLocks noGrp="1"/>
          </p:cNvSpPr>
          <p:nvPr>
            <p:ph type="title"/>
          </p:nvPr>
        </p:nvSpPr>
        <p:spPr>
          <a:xfrm>
            <a:off x="342900" y="365125"/>
            <a:ext cx="1148715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BA9BA50-FC1E-4B7A-924F-9AFAF5E9544E}"/>
              </a:ext>
            </a:extLst>
          </p:cNvPr>
          <p:cNvSpPr>
            <a:spLocks noGrp="1"/>
          </p:cNvSpPr>
          <p:nvPr>
            <p:ph type="body" idx="1"/>
          </p:nvPr>
        </p:nvSpPr>
        <p:spPr>
          <a:xfrm>
            <a:off x="342900" y="1825625"/>
            <a:ext cx="11487150" cy="4667250"/>
          </a:xfrm>
          <a:prstGeom prst="rect">
            <a:avLst/>
          </a:prstGeom>
        </p:spPr>
        <p:txBody>
          <a:bodyPr vert="horz" lIns="91440" tIns="45720" rIns="91440" bIns="45720" rtlCol="0">
            <a:normAutofit/>
          </a:bodyPr>
          <a:lstStyle/>
          <a:p>
            <a:pPr lvl="0"/>
            <a:r>
              <a:rPr lang="en-US" dirty="0"/>
              <a:t>Click to edit Master text styles</a:t>
            </a:r>
            <a:endParaRPr lang="en-GB" dirty="0"/>
          </a:p>
        </p:txBody>
      </p:sp>
    </p:spTree>
    <p:extLst>
      <p:ext uri="{BB962C8B-B14F-4D97-AF65-F5344CB8AC3E}">
        <p14:creationId xmlns:p14="http://schemas.microsoft.com/office/powerpoint/2010/main" val="426251423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63" r:id="rId4"/>
    <p:sldLayoutId id="2147483661"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Lst>
  <p:txStyles>
    <p:titleStyle>
      <a:lvl1pPr algn="l" defTabSz="914400" rtl="0" eaLnBrk="1" latinLnBrk="0" hangingPunct="1">
        <a:lnSpc>
          <a:spcPct val="90000"/>
        </a:lnSpc>
        <a:spcBef>
          <a:spcPct val="0"/>
        </a:spcBef>
        <a:buNone/>
        <a:defRPr sz="4400" kern="1200">
          <a:solidFill>
            <a:srgbClr val="1300C1"/>
          </a:solidFill>
          <a:latin typeface="Arial Black" panose="020B0A040201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hyperlink" Target="http://www.mindincroydon.org.uk/"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http://www.mindincroydon.org.uk/" TargetMode="Externa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9A53E63-1633-4A26-AD68-39DAA0985B40}"/>
              </a:ext>
            </a:extLst>
          </p:cNvPr>
          <p:cNvSpPr>
            <a:spLocks noGrp="1"/>
          </p:cNvSpPr>
          <p:nvPr>
            <p:ph type="ctrTitle"/>
          </p:nvPr>
        </p:nvSpPr>
        <p:spPr/>
        <p:txBody>
          <a:bodyPr/>
          <a:lstStyle/>
          <a:p>
            <a:r>
              <a:rPr lang="en-GB" dirty="0"/>
              <a:t>How We Can Help</a:t>
            </a:r>
          </a:p>
        </p:txBody>
      </p:sp>
    </p:spTree>
    <p:extLst>
      <p:ext uri="{BB962C8B-B14F-4D97-AF65-F5344CB8AC3E}">
        <p14:creationId xmlns:p14="http://schemas.microsoft.com/office/powerpoint/2010/main" val="2143925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1153D9-E0E0-4C0E-A1E6-D45E19EDCDAC}"/>
              </a:ext>
            </a:extLst>
          </p:cNvPr>
          <p:cNvSpPr>
            <a:spLocks noGrp="1"/>
          </p:cNvSpPr>
          <p:nvPr>
            <p:ph type="title"/>
          </p:nvPr>
        </p:nvSpPr>
        <p:spPr/>
        <p:txBody>
          <a:bodyPr/>
          <a:lstStyle/>
          <a:p>
            <a:r>
              <a:rPr lang="en-GB" dirty="0"/>
              <a:t>Recovery Space</a:t>
            </a:r>
          </a:p>
        </p:txBody>
      </p:sp>
      <p:sp>
        <p:nvSpPr>
          <p:cNvPr id="4" name="Content Placeholder 3">
            <a:extLst>
              <a:ext uri="{FF2B5EF4-FFF2-40B4-BE49-F238E27FC236}">
                <a16:creationId xmlns:a16="http://schemas.microsoft.com/office/drawing/2014/main" id="{BB42CC18-4503-445B-B9B2-6D4B223C90DC}"/>
              </a:ext>
            </a:extLst>
          </p:cNvPr>
          <p:cNvSpPr>
            <a:spLocks noGrp="1"/>
          </p:cNvSpPr>
          <p:nvPr>
            <p:ph idx="1"/>
          </p:nvPr>
        </p:nvSpPr>
        <p:spPr>
          <a:xfrm>
            <a:off x="361950" y="3001811"/>
            <a:ext cx="10611612" cy="1191965"/>
          </a:xfrm>
        </p:spPr>
        <p:txBody>
          <a:bodyPr numCol="2" spcCol="360000">
            <a:noAutofit/>
          </a:bodyPr>
          <a:lstStyle/>
          <a:p>
            <a:pPr marL="285750" indent="-285750" algn="l">
              <a:spcAft>
                <a:spcPts val="600"/>
              </a:spcAft>
              <a:buFont typeface="Arial" panose="020B0604020202020204" pitchFamily="34" charset="0"/>
              <a:buChar char="•"/>
            </a:pPr>
            <a:r>
              <a:rPr lang="en-US" sz="1600" b="0" i="0" dirty="0">
                <a:solidFill>
                  <a:srgbClr val="303030"/>
                </a:solidFill>
                <a:effectLst/>
              </a:rPr>
              <a:t>Manage </a:t>
            </a:r>
            <a:r>
              <a:rPr lang="en-US" sz="1600" b="0" dirty="0">
                <a:solidFill>
                  <a:srgbClr val="303030"/>
                </a:solidFill>
                <a:effectLst/>
              </a:rPr>
              <a:t>your crisis</a:t>
            </a:r>
          </a:p>
          <a:p>
            <a:pPr marL="285750" indent="-285750" algn="l">
              <a:spcAft>
                <a:spcPts val="600"/>
              </a:spcAft>
              <a:buFont typeface="Arial" panose="020B0604020202020204" pitchFamily="34" charset="0"/>
              <a:buChar char="•"/>
            </a:pPr>
            <a:r>
              <a:rPr lang="en-US" sz="1600" b="0" dirty="0">
                <a:solidFill>
                  <a:srgbClr val="303030"/>
                </a:solidFill>
                <a:effectLst/>
              </a:rPr>
              <a:t>Identify your crisis triggers</a:t>
            </a:r>
          </a:p>
          <a:p>
            <a:pPr marL="285750" indent="-285750" algn="l">
              <a:spcAft>
                <a:spcPts val="600"/>
              </a:spcAft>
              <a:buFont typeface="Arial" panose="020B0604020202020204" pitchFamily="34" charset="0"/>
              <a:buChar char="•"/>
            </a:pPr>
            <a:r>
              <a:rPr lang="en-US" sz="1600" b="0" dirty="0">
                <a:solidFill>
                  <a:srgbClr val="303030"/>
                </a:solidFill>
                <a:effectLst/>
              </a:rPr>
              <a:t>Identify your strengths &amp; coping methods</a:t>
            </a:r>
          </a:p>
          <a:p>
            <a:pPr marL="285750" indent="-285750" algn="l">
              <a:spcAft>
                <a:spcPts val="600"/>
              </a:spcAft>
              <a:buFont typeface="Arial" panose="020B0604020202020204" pitchFamily="34" charset="0"/>
              <a:buChar char="•"/>
            </a:pPr>
            <a:r>
              <a:rPr lang="en-US" sz="1600" b="0" dirty="0">
                <a:solidFill>
                  <a:srgbClr val="303030"/>
                </a:solidFill>
                <a:effectLst/>
              </a:rPr>
              <a:t>Develop effective ways of coping</a:t>
            </a:r>
          </a:p>
          <a:p>
            <a:pPr marL="285750" indent="-285750" algn="l">
              <a:spcAft>
                <a:spcPts val="600"/>
              </a:spcAft>
              <a:buFont typeface="Arial" panose="020B0604020202020204" pitchFamily="34" charset="0"/>
              <a:buChar char="•"/>
            </a:pPr>
            <a:r>
              <a:rPr lang="en-US" sz="1600" b="0" dirty="0">
                <a:solidFill>
                  <a:srgbClr val="303030"/>
                </a:solidFill>
                <a:effectLst/>
              </a:rPr>
              <a:t>Explore self-help tools and apps</a:t>
            </a:r>
          </a:p>
          <a:p>
            <a:pPr marL="285750" indent="-285750" algn="l">
              <a:spcAft>
                <a:spcPts val="600"/>
              </a:spcAft>
              <a:buFont typeface="Arial" panose="020B0604020202020204" pitchFamily="34" charset="0"/>
              <a:buChar char="•"/>
            </a:pPr>
            <a:r>
              <a:rPr lang="en-US" sz="1600" b="0" dirty="0">
                <a:solidFill>
                  <a:srgbClr val="303030"/>
                </a:solidFill>
                <a:effectLst/>
              </a:rPr>
              <a:t>Improve your self-confidence</a:t>
            </a:r>
            <a:r>
              <a:rPr lang="en-US" sz="1600" b="0" i="0" dirty="0">
                <a:solidFill>
                  <a:srgbClr val="303030"/>
                </a:solidFill>
                <a:effectLst/>
              </a:rPr>
              <a:t>, esteem &amp; independence</a:t>
            </a:r>
          </a:p>
          <a:p>
            <a:pPr marL="285750" indent="-285750" algn="l">
              <a:buFont typeface="Arial" panose="020B0604020202020204" pitchFamily="34" charset="0"/>
              <a:buChar char="•"/>
            </a:pPr>
            <a:r>
              <a:rPr lang="en-US" sz="1600" b="0" i="0" dirty="0">
                <a:solidFill>
                  <a:srgbClr val="303030"/>
                </a:solidFill>
                <a:effectLst/>
              </a:rPr>
              <a:t>Develop your own personalized wellbeing tool kit</a:t>
            </a:r>
            <a:endParaRPr lang="en-US" sz="1800" b="0" i="0" dirty="0">
              <a:solidFill>
                <a:srgbClr val="303030"/>
              </a:solidFill>
              <a:effectLst/>
            </a:endParaRPr>
          </a:p>
        </p:txBody>
      </p:sp>
      <p:pic>
        <p:nvPicPr>
          <p:cNvPr id="5" name="Picture 4">
            <a:extLst>
              <a:ext uri="{FF2B5EF4-FFF2-40B4-BE49-F238E27FC236}">
                <a16:creationId xmlns:a16="http://schemas.microsoft.com/office/drawing/2014/main" id="{2E2DFE1B-079D-418B-A13F-00CA79C63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4041" y="658595"/>
            <a:ext cx="1322385" cy="733041"/>
          </a:xfrm>
          <a:prstGeom prst="rect">
            <a:avLst/>
          </a:prstGeom>
        </p:spPr>
      </p:pic>
      <p:sp>
        <p:nvSpPr>
          <p:cNvPr id="2" name="Content Placeholder 3">
            <a:extLst>
              <a:ext uri="{FF2B5EF4-FFF2-40B4-BE49-F238E27FC236}">
                <a16:creationId xmlns:a16="http://schemas.microsoft.com/office/drawing/2014/main" id="{83B7CF76-9D86-1633-558B-B711E8F37AE1}"/>
              </a:ext>
            </a:extLst>
          </p:cNvPr>
          <p:cNvSpPr txBox="1">
            <a:spLocks/>
          </p:cNvSpPr>
          <p:nvPr/>
        </p:nvSpPr>
        <p:spPr>
          <a:xfrm>
            <a:off x="361950" y="4397834"/>
            <a:ext cx="10611612" cy="15043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18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800" b="1" dirty="0">
                <a:solidFill>
                  <a:srgbClr val="1300C1"/>
                </a:solidFill>
              </a:rPr>
              <a:t>Referral Route</a:t>
            </a:r>
          </a:p>
          <a:p>
            <a:pPr>
              <a:lnSpc>
                <a:spcPct val="120000"/>
              </a:lnSpc>
              <a:spcAft>
                <a:spcPts val="0"/>
              </a:spcAft>
            </a:pPr>
            <a:r>
              <a:rPr lang="en-US" sz="1600" dirty="0">
                <a:solidFill>
                  <a:srgbClr val="303030"/>
                </a:solidFill>
              </a:rPr>
              <a:t>This service is accessible by professional referral only.</a:t>
            </a:r>
          </a:p>
          <a:p>
            <a:pPr>
              <a:lnSpc>
                <a:spcPct val="120000"/>
              </a:lnSpc>
              <a:spcAft>
                <a:spcPts val="0"/>
              </a:spcAft>
            </a:pPr>
            <a:endParaRPr lang="en-US" sz="1400" dirty="0">
              <a:solidFill>
                <a:srgbClr val="303030"/>
              </a:solidFill>
            </a:endParaRPr>
          </a:p>
          <a:p>
            <a:pPr>
              <a:lnSpc>
                <a:spcPct val="120000"/>
              </a:lnSpc>
              <a:spcAft>
                <a:spcPts val="0"/>
              </a:spcAft>
            </a:pPr>
            <a:r>
              <a:rPr lang="en-GB" sz="1800" b="1" dirty="0">
                <a:solidFill>
                  <a:srgbClr val="1300C1"/>
                </a:solidFill>
              </a:rPr>
              <a:t>Contact Number			Contact Email</a:t>
            </a:r>
          </a:p>
          <a:p>
            <a:pPr>
              <a:lnSpc>
                <a:spcPct val="120000"/>
              </a:lnSpc>
              <a:spcAft>
                <a:spcPts val="0"/>
              </a:spcAft>
            </a:pPr>
            <a:r>
              <a:rPr lang="en-US" sz="1600" dirty="0">
                <a:solidFill>
                  <a:srgbClr val="303030"/>
                </a:solidFill>
              </a:rPr>
              <a:t>020 8688 1210			mindmatch@mindincroydon.org.uk </a:t>
            </a:r>
            <a:endParaRPr lang="en-GB" sz="1600" dirty="0"/>
          </a:p>
          <a:p>
            <a:endParaRPr lang="en-US" sz="1600" dirty="0">
              <a:solidFill>
                <a:srgbClr val="303030"/>
              </a:solidFill>
            </a:endParaRPr>
          </a:p>
        </p:txBody>
      </p:sp>
      <p:sp>
        <p:nvSpPr>
          <p:cNvPr id="6" name="Content Placeholder 3">
            <a:extLst>
              <a:ext uri="{FF2B5EF4-FFF2-40B4-BE49-F238E27FC236}">
                <a16:creationId xmlns:a16="http://schemas.microsoft.com/office/drawing/2014/main" id="{8E075DA1-DBF4-39DE-7557-438CEE5A63B1}"/>
              </a:ext>
            </a:extLst>
          </p:cNvPr>
          <p:cNvSpPr txBox="1">
            <a:spLocks/>
          </p:cNvSpPr>
          <p:nvPr/>
        </p:nvSpPr>
        <p:spPr>
          <a:xfrm>
            <a:off x="361950" y="1557090"/>
            <a:ext cx="10730923" cy="11122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18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303030"/>
                </a:solidFill>
              </a:rPr>
              <a:t>The Recovery Space offers a safe, non-clinical, supportive environment for people experiencing a social mental health crisis from 11am – 4pm from the Croydon Health and Wellbeing Space and from 5pm – 11pm at a central location in East Croydon, 7 days a week. We offer short term, recovery focused support for up to 10 persons / evening as an alternative to using other crisis services.</a:t>
            </a:r>
          </a:p>
          <a:p>
            <a:pPr>
              <a:spcAft>
                <a:spcPts val="600"/>
              </a:spcAft>
            </a:pPr>
            <a:r>
              <a:rPr lang="en-US" sz="1800" b="1" dirty="0">
                <a:solidFill>
                  <a:srgbClr val="303030"/>
                </a:solidFill>
              </a:rPr>
              <a:t>Crisis Support Workers can work alongside you to help you:</a:t>
            </a:r>
          </a:p>
        </p:txBody>
      </p:sp>
    </p:spTree>
    <p:extLst>
      <p:ext uri="{BB962C8B-B14F-4D97-AF65-F5344CB8AC3E}">
        <p14:creationId xmlns:p14="http://schemas.microsoft.com/office/powerpoint/2010/main" val="83511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C64114-312F-4F10-99D1-62EEFCF863F7}"/>
              </a:ext>
            </a:extLst>
          </p:cNvPr>
          <p:cNvSpPr>
            <a:spLocks noGrp="1"/>
          </p:cNvSpPr>
          <p:nvPr>
            <p:ph type="title"/>
          </p:nvPr>
        </p:nvSpPr>
        <p:spPr/>
        <p:txBody>
          <a:bodyPr/>
          <a:lstStyle/>
          <a:p>
            <a:r>
              <a:rPr lang="en-GB" dirty="0"/>
              <a:t>The Hub/Social Networking</a:t>
            </a:r>
          </a:p>
        </p:txBody>
      </p:sp>
      <p:sp>
        <p:nvSpPr>
          <p:cNvPr id="4" name="Content Placeholder 3">
            <a:extLst>
              <a:ext uri="{FF2B5EF4-FFF2-40B4-BE49-F238E27FC236}">
                <a16:creationId xmlns:a16="http://schemas.microsoft.com/office/drawing/2014/main" id="{AD54DF65-5818-4939-B2AE-A9EBA614B6A9}"/>
              </a:ext>
            </a:extLst>
          </p:cNvPr>
          <p:cNvSpPr>
            <a:spLocks noGrp="1"/>
          </p:cNvSpPr>
          <p:nvPr>
            <p:ph idx="1"/>
          </p:nvPr>
        </p:nvSpPr>
        <p:spPr>
          <a:xfrm>
            <a:off x="361949" y="1601992"/>
            <a:ext cx="11386705" cy="4964035"/>
          </a:xfrm>
        </p:spPr>
        <p:txBody>
          <a:bodyPr>
            <a:normAutofit/>
          </a:bodyPr>
          <a:lstStyle/>
          <a:p>
            <a:r>
              <a:rPr lang="en-GB" sz="1600" dirty="0"/>
              <a:t>Studies show that feeling isolated and unable to make connections with others has a negative impact </a:t>
            </a:r>
            <a:br>
              <a:rPr lang="en-GB" sz="1600" dirty="0"/>
            </a:br>
            <a:r>
              <a:rPr lang="en-GB" sz="1600" dirty="0"/>
              <a:t>on mental health.</a:t>
            </a:r>
          </a:p>
          <a:p>
            <a:r>
              <a:rPr lang="en-GB" sz="1600" dirty="0"/>
              <a:t>If clients are experiencing a mental health problem, this can affect their social life in many ways. Our Social </a:t>
            </a:r>
            <a:br>
              <a:rPr lang="en-GB" sz="1600" dirty="0"/>
            </a:br>
            <a:r>
              <a:rPr lang="en-GB" sz="1600" dirty="0"/>
              <a:t>Networking service, The Hub, accepts that people may need help and support to be part of their community and </a:t>
            </a:r>
            <a:br>
              <a:rPr lang="en-GB" sz="1600" dirty="0"/>
            </a:br>
            <a:r>
              <a:rPr lang="en-GB" sz="1600" dirty="0"/>
              <a:t>connect with others.</a:t>
            </a:r>
          </a:p>
          <a:p>
            <a:r>
              <a:rPr lang="en-GB" sz="1600" dirty="0"/>
              <a:t>The Hub also provides a safe place for people who  maybe lonely or isolated to meet and socialise with people and a place for them to receive practical help and advice.   Activities include signing, crafts, exercise and practical volunteering opportunities.  </a:t>
            </a:r>
          </a:p>
          <a:p>
            <a:pPr>
              <a:spcAft>
                <a:spcPts val="0"/>
              </a:spcAft>
            </a:pPr>
            <a:r>
              <a:rPr lang="en-GB" sz="1800" b="1" dirty="0">
                <a:solidFill>
                  <a:srgbClr val="1300C1"/>
                </a:solidFill>
              </a:rPr>
              <a:t>Referral Route</a:t>
            </a:r>
          </a:p>
          <a:p>
            <a:pPr>
              <a:lnSpc>
                <a:spcPct val="120000"/>
              </a:lnSpc>
              <a:spcAft>
                <a:spcPts val="0"/>
              </a:spcAft>
            </a:pPr>
            <a:r>
              <a:rPr lang="en-US" dirty="0"/>
              <a:t>This service is accessed by professional referral only such as GP’s, Community Mental Health Teams etc.</a:t>
            </a:r>
            <a:endParaRPr lang="en-US" sz="1600" dirty="0">
              <a:solidFill>
                <a:srgbClr val="303030"/>
              </a:solidFill>
            </a:endParaRPr>
          </a:p>
          <a:p>
            <a:pPr algn="l">
              <a:lnSpc>
                <a:spcPct val="120000"/>
              </a:lnSpc>
              <a:spcAft>
                <a:spcPts val="0"/>
              </a:spcAft>
            </a:pPr>
            <a:r>
              <a:rPr lang="en-GB" sz="1800" b="1" dirty="0">
                <a:solidFill>
                  <a:srgbClr val="1300C1"/>
                </a:solidFill>
              </a:rPr>
              <a:t>Contact Number			Contact Email</a:t>
            </a:r>
          </a:p>
          <a:p>
            <a:pPr algn="l">
              <a:lnSpc>
                <a:spcPct val="120000"/>
              </a:lnSpc>
              <a:spcAft>
                <a:spcPts val="0"/>
              </a:spcAft>
            </a:pPr>
            <a:r>
              <a:rPr lang="en-US" sz="1600" b="0" i="0" dirty="0">
                <a:solidFill>
                  <a:srgbClr val="303030"/>
                </a:solidFill>
                <a:effectLst/>
              </a:rPr>
              <a:t>020 8688 1210			hub@mindincroydon.org.uk </a:t>
            </a:r>
            <a:endParaRPr lang="en-GB" sz="1600" dirty="0"/>
          </a:p>
          <a:p>
            <a:endParaRPr lang="en-GB" sz="1600" dirty="0"/>
          </a:p>
        </p:txBody>
      </p:sp>
      <p:pic>
        <p:nvPicPr>
          <p:cNvPr id="5" name="Picture 4">
            <a:extLst>
              <a:ext uri="{FF2B5EF4-FFF2-40B4-BE49-F238E27FC236}">
                <a16:creationId xmlns:a16="http://schemas.microsoft.com/office/drawing/2014/main" id="{A6FBF97F-3DE7-4D3C-A801-81C6182C9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4595" y="443249"/>
            <a:ext cx="727310" cy="961748"/>
          </a:xfrm>
          <a:prstGeom prst="rect">
            <a:avLst/>
          </a:prstGeom>
        </p:spPr>
      </p:pic>
    </p:spTree>
    <p:extLst>
      <p:ext uri="{BB962C8B-B14F-4D97-AF65-F5344CB8AC3E}">
        <p14:creationId xmlns:p14="http://schemas.microsoft.com/office/powerpoint/2010/main" val="3130052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1153D9-E0E0-4C0E-A1E6-D45E19EDCDAC}"/>
              </a:ext>
            </a:extLst>
          </p:cNvPr>
          <p:cNvSpPr>
            <a:spLocks noGrp="1"/>
          </p:cNvSpPr>
          <p:nvPr>
            <p:ph type="title"/>
          </p:nvPr>
        </p:nvSpPr>
        <p:spPr/>
        <p:txBody>
          <a:bodyPr/>
          <a:lstStyle/>
          <a:p>
            <a:r>
              <a:rPr lang="en-GB" dirty="0"/>
              <a:t>Counselling Services</a:t>
            </a:r>
            <a:br>
              <a:rPr lang="en-GB" dirty="0"/>
            </a:br>
            <a:r>
              <a:rPr lang="en-GB" sz="3600" dirty="0">
                <a:solidFill>
                  <a:srgbClr val="8149FF"/>
                </a:solidFill>
              </a:rPr>
              <a:t>Carers Groups</a:t>
            </a:r>
          </a:p>
        </p:txBody>
      </p:sp>
      <p:sp>
        <p:nvSpPr>
          <p:cNvPr id="4" name="Content Placeholder 3">
            <a:extLst>
              <a:ext uri="{FF2B5EF4-FFF2-40B4-BE49-F238E27FC236}">
                <a16:creationId xmlns:a16="http://schemas.microsoft.com/office/drawing/2014/main" id="{BB42CC18-4503-445B-B9B2-6D4B223C90DC}"/>
              </a:ext>
            </a:extLst>
          </p:cNvPr>
          <p:cNvSpPr>
            <a:spLocks noGrp="1"/>
          </p:cNvSpPr>
          <p:nvPr>
            <p:ph idx="1"/>
          </p:nvPr>
        </p:nvSpPr>
        <p:spPr/>
        <p:txBody>
          <a:bodyPr>
            <a:normAutofit/>
          </a:bodyPr>
          <a:lstStyle/>
          <a:p>
            <a:pPr>
              <a:lnSpc>
                <a:spcPct val="110000"/>
              </a:lnSpc>
            </a:pPr>
            <a:r>
              <a:rPr lang="en-GB" sz="1600" dirty="0"/>
              <a:t>The counselling team provide free Carers Groups to carers that are 24 and over and live, work or study in the </a:t>
            </a:r>
            <a:br>
              <a:rPr lang="en-GB" sz="1600" dirty="0"/>
            </a:br>
            <a:r>
              <a:rPr lang="en-GB" sz="1600" dirty="0"/>
              <a:t>Borough of Croydon or if the person they care for lives, works of studies in the borough.</a:t>
            </a:r>
          </a:p>
          <a:p>
            <a:pPr>
              <a:lnSpc>
                <a:spcPct val="110000"/>
              </a:lnSpc>
              <a:spcAft>
                <a:spcPts val="600"/>
              </a:spcAft>
            </a:pPr>
            <a:r>
              <a:rPr lang="en-GB" sz="1600" dirty="0"/>
              <a:t>They cover useful topics such as:</a:t>
            </a:r>
          </a:p>
          <a:p>
            <a:pPr>
              <a:spcAft>
                <a:spcPts val="0"/>
              </a:spcAft>
            </a:pPr>
            <a:endParaRPr lang="en-GB" sz="1600" dirty="0"/>
          </a:p>
          <a:p>
            <a:pPr>
              <a:spcAft>
                <a:spcPts val="0"/>
              </a:spcAft>
            </a:pPr>
            <a:endParaRPr lang="en-GB" sz="1600" dirty="0"/>
          </a:p>
          <a:p>
            <a:pPr>
              <a:spcAft>
                <a:spcPts val="0"/>
              </a:spcAft>
            </a:pPr>
            <a:endParaRPr lang="en-GB" sz="1600" dirty="0"/>
          </a:p>
          <a:p>
            <a:pPr>
              <a:spcAft>
                <a:spcPts val="0"/>
              </a:spcAft>
            </a:pPr>
            <a:endParaRPr lang="en-GB" sz="1600" dirty="0"/>
          </a:p>
          <a:p>
            <a:pPr>
              <a:spcAft>
                <a:spcPts val="0"/>
              </a:spcAft>
            </a:pPr>
            <a:endParaRPr lang="en-GB" sz="1600" dirty="0"/>
          </a:p>
          <a:p>
            <a:pPr>
              <a:spcAft>
                <a:spcPts val="0"/>
              </a:spcAft>
            </a:pPr>
            <a:endParaRPr lang="en-GB" sz="1600" dirty="0"/>
          </a:p>
          <a:p>
            <a:pPr>
              <a:spcAft>
                <a:spcPts val="0"/>
              </a:spcAft>
            </a:pPr>
            <a:endParaRPr lang="en-GB" sz="1600" dirty="0"/>
          </a:p>
          <a:p>
            <a:pPr>
              <a:spcAft>
                <a:spcPts val="0"/>
              </a:spcAft>
            </a:pPr>
            <a:r>
              <a:rPr lang="en-GB" sz="1800" b="1" dirty="0">
                <a:solidFill>
                  <a:srgbClr val="1300C1"/>
                </a:solidFill>
              </a:rPr>
              <a:t>Referral Route</a:t>
            </a:r>
          </a:p>
          <a:p>
            <a:pPr algn="l">
              <a:lnSpc>
                <a:spcPct val="100000"/>
              </a:lnSpc>
              <a:spcAft>
                <a:spcPts val="0"/>
              </a:spcAft>
            </a:pPr>
            <a:r>
              <a:rPr lang="en-US" sz="1600" dirty="0">
                <a:solidFill>
                  <a:srgbClr val="303030"/>
                </a:solidFill>
              </a:rPr>
              <a:t>Please provide your name, address, phone number and email address and we will email/post the registration form for you to complete and return to us.</a:t>
            </a:r>
          </a:p>
          <a:p>
            <a:pPr algn="l">
              <a:lnSpc>
                <a:spcPct val="120000"/>
              </a:lnSpc>
              <a:spcAft>
                <a:spcPts val="0"/>
              </a:spcAft>
            </a:pPr>
            <a:endParaRPr lang="en-US" sz="1600" dirty="0">
              <a:solidFill>
                <a:srgbClr val="303030"/>
              </a:solidFill>
            </a:endParaRPr>
          </a:p>
          <a:p>
            <a:pPr algn="l">
              <a:lnSpc>
                <a:spcPct val="120000"/>
              </a:lnSpc>
              <a:spcAft>
                <a:spcPts val="0"/>
              </a:spcAft>
            </a:pPr>
            <a:r>
              <a:rPr lang="en-GB" sz="1800" b="1" dirty="0">
                <a:solidFill>
                  <a:srgbClr val="1300C1"/>
                </a:solidFill>
              </a:rPr>
              <a:t>Contact Number			Contact Email</a:t>
            </a:r>
          </a:p>
          <a:p>
            <a:pPr algn="l">
              <a:lnSpc>
                <a:spcPct val="120000"/>
              </a:lnSpc>
              <a:spcAft>
                <a:spcPts val="0"/>
              </a:spcAft>
            </a:pPr>
            <a:r>
              <a:rPr lang="en-US" sz="1600" b="0" i="0" dirty="0">
                <a:solidFill>
                  <a:srgbClr val="303030"/>
                </a:solidFill>
                <a:effectLst/>
              </a:rPr>
              <a:t>020 8763 2064			counselling@mindincroydon.org.uk</a:t>
            </a:r>
            <a:endParaRPr lang="en-GB" sz="1600" dirty="0"/>
          </a:p>
        </p:txBody>
      </p:sp>
      <p:sp>
        <p:nvSpPr>
          <p:cNvPr id="2" name="Content Placeholder 3">
            <a:extLst>
              <a:ext uri="{FF2B5EF4-FFF2-40B4-BE49-F238E27FC236}">
                <a16:creationId xmlns:a16="http://schemas.microsoft.com/office/drawing/2014/main" id="{ABE1B426-38A4-4F0F-4DCE-0A5F80B7D0F2}"/>
              </a:ext>
            </a:extLst>
          </p:cNvPr>
          <p:cNvSpPr txBox="1">
            <a:spLocks/>
          </p:cNvSpPr>
          <p:nvPr/>
        </p:nvSpPr>
        <p:spPr>
          <a:xfrm>
            <a:off x="342900" y="2904762"/>
            <a:ext cx="11487150" cy="1325563"/>
          </a:xfrm>
          <a:prstGeom prst="rect">
            <a:avLst/>
          </a:prstGeom>
        </p:spPr>
        <p:txBody>
          <a:bodyPr vert="horz" lIns="91440" tIns="45720" rIns="91440" bIns="45720" numCol="2" spcCol="360000" rtlCol="0">
            <a:normAutofit lnSpcReduction="10000"/>
          </a:bodyPr>
          <a:lstStyle>
            <a:lvl1pPr marL="0" indent="0" algn="l" defTabSz="914400" rtl="0" eaLnBrk="1" latinLnBrk="0" hangingPunct="1">
              <a:lnSpc>
                <a:spcPct val="90000"/>
              </a:lnSpc>
              <a:spcBef>
                <a:spcPts val="0"/>
              </a:spcBef>
              <a:spcAft>
                <a:spcPts val="18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spcAft>
                <a:spcPts val="0"/>
              </a:spcAft>
              <a:buFont typeface="Arial" panose="020B0604020202020204" pitchFamily="34" charset="0"/>
              <a:buChar char="•"/>
            </a:pPr>
            <a:r>
              <a:rPr lang="en-GB" sz="1600" dirty="0"/>
              <a:t>Managing Challenging Behaviour</a:t>
            </a:r>
          </a:p>
          <a:p>
            <a:pPr marL="342900" indent="-342900">
              <a:lnSpc>
                <a:spcPct val="110000"/>
              </a:lnSpc>
              <a:spcAft>
                <a:spcPts val="0"/>
              </a:spcAft>
              <a:buFont typeface="Arial" panose="020B0604020202020204" pitchFamily="34" charset="0"/>
              <a:buChar char="•"/>
            </a:pPr>
            <a:r>
              <a:rPr lang="en-GB" sz="1600" dirty="0"/>
              <a:t>Life After Caring</a:t>
            </a:r>
          </a:p>
          <a:p>
            <a:pPr marL="342900" indent="-342900">
              <a:lnSpc>
                <a:spcPct val="110000"/>
              </a:lnSpc>
              <a:spcAft>
                <a:spcPts val="0"/>
              </a:spcAft>
              <a:buFont typeface="Arial" panose="020B0604020202020204" pitchFamily="34" charset="0"/>
              <a:buChar char="•"/>
            </a:pPr>
            <a:r>
              <a:rPr lang="en-GB" sz="1600" dirty="0"/>
              <a:t>Taking a Break - Respite Care</a:t>
            </a:r>
          </a:p>
          <a:p>
            <a:pPr marL="342900" indent="-342900">
              <a:lnSpc>
                <a:spcPct val="110000"/>
              </a:lnSpc>
              <a:spcAft>
                <a:spcPts val="0"/>
              </a:spcAft>
              <a:buFont typeface="Arial" panose="020B0604020202020204" pitchFamily="34" charset="0"/>
              <a:buChar char="•"/>
            </a:pPr>
            <a:r>
              <a:rPr lang="en-GB" sz="1600" dirty="0"/>
              <a:t>Depression</a:t>
            </a:r>
          </a:p>
          <a:p>
            <a:pPr marL="342900" indent="-342900">
              <a:lnSpc>
                <a:spcPct val="110000"/>
              </a:lnSpc>
              <a:spcAft>
                <a:spcPts val="0"/>
              </a:spcAft>
              <a:buFont typeface="Arial" panose="020B0604020202020204" pitchFamily="34" charset="0"/>
              <a:buChar char="•"/>
            </a:pPr>
            <a:r>
              <a:rPr lang="en-GB" sz="1600" dirty="0"/>
              <a:t>Mindfulness</a:t>
            </a:r>
          </a:p>
          <a:p>
            <a:pPr marL="342900" indent="-342900">
              <a:lnSpc>
                <a:spcPct val="110000"/>
              </a:lnSpc>
              <a:spcAft>
                <a:spcPts val="0"/>
              </a:spcAft>
              <a:buFont typeface="Arial" panose="020B0604020202020204" pitchFamily="34" charset="0"/>
              <a:buChar char="•"/>
            </a:pPr>
            <a:r>
              <a:rPr lang="en-GB" sz="1600" dirty="0"/>
              <a:t>Understanding the Stress of Caring</a:t>
            </a:r>
          </a:p>
          <a:p>
            <a:pPr marL="342900" indent="-342900">
              <a:lnSpc>
                <a:spcPct val="110000"/>
              </a:lnSpc>
              <a:spcAft>
                <a:spcPts val="0"/>
              </a:spcAft>
              <a:buFont typeface="Arial" panose="020B0604020202020204" pitchFamily="34" charset="0"/>
              <a:buChar char="•"/>
            </a:pPr>
            <a:r>
              <a:rPr lang="en-GB" sz="1600" dirty="0"/>
              <a:t>Managing Thoughts and Keeping Positive</a:t>
            </a:r>
          </a:p>
          <a:p>
            <a:pPr marL="342900" indent="-342900">
              <a:lnSpc>
                <a:spcPct val="110000"/>
              </a:lnSpc>
              <a:spcAft>
                <a:spcPts val="0"/>
              </a:spcAft>
              <a:buFont typeface="Arial" panose="020B0604020202020204" pitchFamily="34" charset="0"/>
              <a:buChar char="•"/>
            </a:pPr>
            <a:r>
              <a:rPr lang="en-GB" sz="1600" dirty="0"/>
              <a:t>Anxiety</a:t>
            </a:r>
          </a:p>
          <a:p>
            <a:pPr marL="342900" indent="-342900">
              <a:lnSpc>
                <a:spcPct val="110000"/>
              </a:lnSpc>
              <a:spcAft>
                <a:spcPts val="0"/>
              </a:spcAft>
              <a:buFont typeface="Arial" panose="020B0604020202020204" pitchFamily="34" charset="0"/>
              <a:buChar char="•"/>
            </a:pPr>
            <a:r>
              <a:rPr lang="en-GB" sz="1600" dirty="0"/>
              <a:t>Understanding Mental Health Problem</a:t>
            </a:r>
          </a:p>
        </p:txBody>
      </p:sp>
    </p:spTree>
    <p:extLst>
      <p:ext uri="{BB962C8B-B14F-4D97-AF65-F5344CB8AC3E}">
        <p14:creationId xmlns:p14="http://schemas.microsoft.com/office/powerpoint/2010/main" val="3064943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1153D9-E0E0-4C0E-A1E6-D45E19EDCDAC}"/>
              </a:ext>
            </a:extLst>
          </p:cNvPr>
          <p:cNvSpPr>
            <a:spLocks noGrp="1"/>
          </p:cNvSpPr>
          <p:nvPr>
            <p:ph type="title"/>
          </p:nvPr>
        </p:nvSpPr>
        <p:spPr/>
        <p:txBody>
          <a:bodyPr/>
          <a:lstStyle/>
          <a:p>
            <a:r>
              <a:rPr lang="en-GB" dirty="0" err="1"/>
              <a:t>Cousnelling</a:t>
            </a:r>
            <a:r>
              <a:rPr lang="en-GB" dirty="0"/>
              <a:t> Services</a:t>
            </a:r>
            <a:br>
              <a:rPr lang="en-GB" dirty="0"/>
            </a:br>
            <a:r>
              <a:rPr lang="en-GB" sz="3600" dirty="0">
                <a:solidFill>
                  <a:srgbClr val="8149FF"/>
                </a:solidFill>
              </a:rPr>
              <a:t>One-to-One</a:t>
            </a:r>
            <a:endParaRPr lang="en-GB" dirty="0">
              <a:solidFill>
                <a:srgbClr val="8149FF"/>
              </a:solidFill>
            </a:endParaRPr>
          </a:p>
        </p:txBody>
      </p:sp>
      <p:sp>
        <p:nvSpPr>
          <p:cNvPr id="4" name="Content Placeholder 3">
            <a:extLst>
              <a:ext uri="{FF2B5EF4-FFF2-40B4-BE49-F238E27FC236}">
                <a16:creationId xmlns:a16="http://schemas.microsoft.com/office/drawing/2014/main" id="{BB42CC18-4503-445B-B9B2-6D4B223C90DC}"/>
              </a:ext>
            </a:extLst>
          </p:cNvPr>
          <p:cNvSpPr>
            <a:spLocks noGrp="1"/>
          </p:cNvSpPr>
          <p:nvPr>
            <p:ph idx="1"/>
          </p:nvPr>
        </p:nvSpPr>
        <p:spPr/>
        <p:txBody>
          <a:bodyPr>
            <a:normAutofit/>
          </a:bodyPr>
          <a:lstStyle/>
          <a:p>
            <a:r>
              <a:rPr lang="en-GB" sz="1600" dirty="0"/>
              <a:t>Counselling can provide an opportunity to talk to someone who is trained to listen. It can help you make sense of the </a:t>
            </a:r>
            <a:br>
              <a:rPr lang="en-GB" sz="1600" dirty="0"/>
            </a:br>
            <a:r>
              <a:rPr lang="en-GB" sz="1600" dirty="0"/>
              <a:t>feelings experienced and enable you to see the difficulty in a more manageable way.</a:t>
            </a:r>
          </a:p>
          <a:p>
            <a:r>
              <a:rPr lang="en-GB" sz="1600" dirty="0"/>
              <a:t>We provide an accredited professional service in a confidential and safe setting. We are committed to delivering services designed to meet the needs of local people and in particular </a:t>
            </a:r>
            <a:br>
              <a:rPr lang="en-GB" sz="1600" dirty="0"/>
            </a:br>
            <a:r>
              <a:rPr lang="en-GB" sz="1600" dirty="0"/>
              <a:t>excluded groups.</a:t>
            </a:r>
          </a:p>
          <a:p>
            <a:pPr>
              <a:spcAft>
                <a:spcPts val="0"/>
              </a:spcAft>
            </a:pPr>
            <a:r>
              <a:rPr lang="en-GB" sz="1800" b="1" dirty="0">
                <a:solidFill>
                  <a:srgbClr val="1300C1"/>
                </a:solidFill>
              </a:rPr>
              <a:t>Referral Route</a:t>
            </a:r>
          </a:p>
          <a:p>
            <a:pPr algn="l">
              <a:lnSpc>
                <a:spcPct val="100000"/>
              </a:lnSpc>
              <a:spcAft>
                <a:spcPts val="0"/>
              </a:spcAft>
            </a:pPr>
            <a:r>
              <a:rPr lang="en-US" sz="1600" dirty="0">
                <a:solidFill>
                  <a:srgbClr val="303030"/>
                </a:solidFill>
              </a:rPr>
              <a:t>Please provide your name, address, phone number and email address and we will email/post the </a:t>
            </a:r>
            <a:br>
              <a:rPr lang="en-US" sz="1600" dirty="0">
                <a:solidFill>
                  <a:srgbClr val="303030"/>
                </a:solidFill>
              </a:rPr>
            </a:br>
            <a:r>
              <a:rPr lang="en-US" sz="1600" dirty="0">
                <a:solidFill>
                  <a:srgbClr val="303030"/>
                </a:solidFill>
              </a:rPr>
              <a:t>registration form for you to complete and return to us.</a:t>
            </a:r>
          </a:p>
          <a:p>
            <a:pPr algn="l">
              <a:lnSpc>
                <a:spcPct val="120000"/>
              </a:lnSpc>
              <a:spcAft>
                <a:spcPts val="0"/>
              </a:spcAft>
            </a:pPr>
            <a:endParaRPr lang="en-US" sz="1600" dirty="0">
              <a:solidFill>
                <a:srgbClr val="303030"/>
              </a:solidFill>
            </a:endParaRPr>
          </a:p>
          <a:p>
            <a:pPr algn="l">
              <a:lnSpc>
                <a:spcPct val="120000"/>
              </a:lnSpc>
              <a:spcAft>
                <a:spcPts val="0"/>
              </a:spcAft>
            </a:pPr>
            <a:r>
              <a:rPr lang="en-GB" sz="1800" b="1" dirty="0">
                <a:solidFill>
                  <a:srgbClr val="1300C1"/>
                </a:solidFill>
              </a:rPr>
              <a:t>Contact Number			Contact Email</a:t>
            </a:r>
          </a:p>
          <a:p>
            <a:pPr algn="l">
              <a:lnSpc>
                <a:spcPct val="120000"/>
              </a:lnSpc>
              <a:spcAft>
                <a:spcPts val="0"/>
              </a:spcAft>
            </a:pPr>
            <a:r>
              <a:rPr lang="en-US" sz="1600" b="0" i="0" dirty="0">
                <a:solidFill>
                  <a:srgbClr val="303030"/>
                </a:solidFill>
                <a:effectLst/>
              </a:rPr>
              <a:t>020 8763 2064			counselling@mindincroydon.org.uk </a:t>
            </a:r>
            <a:endParaRPr lang="en-GB" sz="1600" dirty="0"/>
          </a:p>
          <a:p>
            <a:endParaRPr lang="en-GB" sz="1600" dirty="0"/>
          </a:p>
        </p:txBody>
      </p:sp>
      <p:pic>
        <p:nvPicPr>
          <p:cNvPr id="7" name="Picture 6">
            <a:extLst>
              <a:ext uri="{FF2B5EF4-FFF2-40B4-BE49-F238E27FC236}">
                <a16:creationId xmlns:a16="http://schemas.microsoft.com/office/drawing/2014/main" id="{853DB891-1460-48AE-AF90-2BB33BF4D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335509" y="3049452"/>
            <a:ext cx="2644055" cy="2644055"/>
          </a:xfrm>
          <a:prstGeom prst="rect">
            <a:avLst/>
          </a:prstGeom>
        </p:spPr>
      </p:pic>
    </p:spTree>
    <p:extLst>
      <p:ext uri="{BB962C8B-B14F-4D97-AF65-F5344CB8AC3E}">
        <p14:creationId xmlns:p14="http://schemas.microsoft.com/office/powerpoint/2010/main" val="2703473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23CE70-15FF-4D49-94F4-799B5A0A93F1}"/>
              </a:ext>
            </a:extLst>
          </p:cNvPr>
          <p:cNvSpPr>
            <a:spLocks noGrp="1"/>
          </p:cNvSpPr>
          <p:nvPr>
            <p:ph type="title"/>
          </p:nvPr>
        </p:nvSpPr>
        <p:spPr/>
        <p:txBody>
          <a:bodyPr/>
          <a:lstStyle/>
          <a:p>
            <a:r>
              <a:rPr lang="en-GB" dirty="0"/>
              <a:t>Welfare Benefits</a:t>
            </a:r>
          </a:p>
        </p:txBody>
      </p:sp>
      <p:sp>
        <p:nvSpPr>
          <p:cNvPr id="4" name="Content Placeholder 3">
            <a:extLst>
              <a:ext uri="{FF2B5EF4-FFF2-40B4-BE49-F238E27FC236}">
                <a16:creationId xmlns:a16="http://schemas.microsoft.com/office/drawing/2014/main" id="{DC9F22D3-005E-4D25-8885-D8B6A2714FE9}"/>
              </a:ext>
            </a:extLst>
          </p:cNvPr>
          <p:cNvSpPr>
            <a:spLocks noGrp="1"/>
          </p:cNvSpPr>
          <p:nvPr>
            <p:ph idx="1"/>
          </p:nvPr>
        </p:nvSpPr>
        <p:spPr>
          <a:xfrm>
            <a:off x="342900" y="1825625"/>
            <a:ext cx="10483596" cy="4667250"/>
          </a:xfrm>
        </p:spPr>
        <p:txBody>
          <a:bodyPr>
            <a:normAutofit/>
          </a:bodyPr>
          <a:lstStyle/>
          <a:p>
            <a:pPr>
              <a:lnSpc>
                <a:spcPct val="100000"/>
              </a:lnSpc>
              <a:spcAft>
                <a:spcPts val="600"/>
              </a:spcAft>
            </a:pPr>
            <a:endParaRPr lang="en-US" sz="1800" dirty="0"/>
          </a:p>
          <a:p>
            <a:pPr>
              <a:lnSpc>
                <a:spcPct val="100000"/>
              </a:lnSpc>
              <a:spcAft>
                <a:spcPts val="600"/>
              </a:spcAft>
            </a:pPr>
            <a:r>
              <a:rPr lang="en-US" dirty="0"/>
              <a:t>It is a specialist service focusing on cases which need to be taken to Tribunals on appeal and others which raise difficult legal issues or which require detailed understanding of the administrative procedures of the Department of Work and Pensions and other public bodies.</a:t>
            </a:r>
            <a:endParaRPr lang="en-US" sz="1800" dirty="0"/>
          </a:p>
          <a:p>
            <a:pPr>
              <a:lnSpc>
                <a:spcPct val="100000"/>
              </a:lnSpc>
              <a:spcAft>
                <a:spcPts val="600"/>
              </a:spcAft>
            </a:pPr>
            <a:endParaRPr lang="en-US" sz="1800" dirty="0"/>
          </a:p>
          <a:p>
            <a:pPr>
              <a:lnSpc>
                <a:spcPct val="100000"/>
              </a:lnSpc>
              <a:spcAft>
                <a:spcPts val="600"/>
              </a:spcAft>
            </a:pPr>
            <a:endParaRPr lang="en-US" sz="1800" dirty="0"/>
          </a:p>
          <a:p>
            <a:pPr>
              <a:lnSpc>
                <a:spcPct val="100000"/>
              </a:lnSpc>
              <a:spcAft>
                <a:spcPts val="600"/>
              </a:spcAft>
            </a:pPr>
            <a:endParaRPr lang="en-US" sz="1800" dirty="0"/>
          </a:p>
          <a:p>
            <a:pPr>
              <a:lnSpc>
                <a:spcPct val="100000"/>
              </a:lnSpc>
              <a:spcAft>
                <a:spcPts val="600"/>
              </a:spcAft>
            </a:pPr>
            <a:r>
              <a:rPr lang="en-US" sz="1800" dirty="0"/>
              <a:t>To access support around Welfare Benefits please contact the Croydon Health and Wellbeing Space.  The Croydon Health and Wellbeing Space is the collaborative product of the Croydon BME Forum, South West London CCG and Mind in Croydon. </a:t>
            </a:r>
          </a:p>
          <a:p>
            <a:pPr>
              <a:lnSpc>
                <a:spcPct val="100000"/>
              </a:lnSpc>
              <a:spcAft>
                <a:spcPts val="600"/>
              </a:spcAft>
            </a:pPr>
            <a:endParaRPr lang="en-US" sz="1800" dirty="0"/>
          </a:p>
        </p:txBody>
      </p:sp>
      <p:pic>
        <p:nvPicPr>
          <p:cNvPr id="5" name="Picture 4">
            <a:extLst>
              <a:ext uri="{FF2B5EF4-FFF2-40B4-BE49-F238E27FC236}">
                <a16:creationId xmlns:a16="http://schemas.microsoft.com/office/drawing/2014/main" id="{022D930F-E7F5-4C37-BB2C-ACE143A64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9765" y="518207"/>
            <a:ext cx="1019397" cy="1019397"/>
          </a:xfrm>
          <a:prstGeom prst="rect">
            <a:avLst/>
          </a:prstGeom>
        </p:spPr>
      </p:pic>
    </p:spTree>
    <p:extLst>
      <p:ext uri="{BB962C8B-B14F-4D97-AF65-F5344CB8AC3E}">
        <p14:creationId xmlns:p14="http://schemas.microsoft.com/office/powerpoint/2010/main" val="2940469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CA8A8C-5020-4F6B-801C-4B71B88D3524}"/>
              </a:ext>
            </a:extLst>
          </p:cNvPr>
          <p:cNvSpPr>
            <a:spLocks noGrp="1"/>
          </p:cNvSpPr>
          <p:nvPr>
            <p:ph type="title"/>
          </p:nvPr>
        </p:nvSpPr>
        <p:spPr/>
        <p:txBody>
          <a:bodyPr/>
          <a:lstStyle/>
          <a:p>
            <a:r>
              <a:rPr lang="en-GB" dirty="0"/>
              <a:t>Volunteering with </a:t>
            </a:r>
            <a:r>
              <a:rPr lang="en-GB" dirty="0" err="1"/>
              <a:t>MiC</a:t>
            </a:r>
            <a:endParaRPr lang="en-GB" dirty="0"/>
          </a:p>
        </p:txBody>
      </p:sp>
      <p:sp>
        <p:nvSpPr>
          <p:cNvPr id="7" name="Content Placeholder 6">
            <a:extLst>
              <a:ext uri="{FF2B5EF4-FFF2-40B4-BE49-F238E27FC236}">
                <a16:creationId xmlns:a16="http://schemas.microsoft.com/office/drawing/2014/main" id="{A1E90B8D-5BA7-4588-977A-6D7F0BF04185}"/>
              </a:ext>
            </a:extLst>
          </p:cNvPr>
          <p:cNvSpPr>
            <a:spLocks noGrp="1"/>
          </p:cNvSpPr>
          <p:nvPr>
            <p:ph idx="1"/>
          </p:nvPr>
        </p:nvSpPr>
        <p:spPr>
          <a:xfrm>
            <a:off x="424873" y="1690689"/>
            <a:ext cx="10716329" cy="4610162"/>
          </a:xfrm>
        </p:spPr>
        <p:txBody>
          <a:bodyPr>
            <a:normAutofit/>
          </a:bodyPr>
          <a:lstStyle/>
          <a:p>
            <a:r>
              <a:rPr lang="en-GB" sz="2000" dirty="0"/>
              <a:t>Through volunteering with Mind in Croydon people can give back to the local </a:t>
            </a:r>
            <a:br>
              <a:rPr lang="en-GB" sz="2000" dirty="0"/>
            </a:br>
            <a:r>
              <a:rPr lang="en-GB" sz="2000" dirty="0"/>
              <a:t>community, gain experience, make friends, learn new skills, and so much more. </a:t>
            </a:r>
          </a:p>
          <a:p>
            <a:r>
              <a:rPr lang="en-GB" sz="2000" dirty="0"/>
              <a:t>We have a range of volunteering roles at Mind in Croydon. </a:t>
            </a:r>
          </a:p>
          <a:p>
            <a:r>
              <a:rPr lang="en-GB" sz="2000" dirty="0"/>
              <a:t>If anyone is interested in volunteering for us we ask them to please visit our website - </a:t>
            </a:r>
            <a:r>
              <a:rPr lang="en-GB" sz="2000" dirty="0">
                <a:hlinkClick r:id="rId2"/>
              </a:rPr>
              <a:t>www.mindincroydon.org.uk</a:t>
            </a:r>
            <a:r>
              <a:rPr lang="en-GB" sz="2000" dirty="0"/>
              <a:t> and go to Get Involved - Volunteer for all the opportunities currently available.</a:t>
            </a:r>
          </a:p>
          <a:p>
            <a:r>
              <a:rPr lang="en-GB" sz="2000" dirty="0"/>
              <a:t>Alternatively please contact the services directly to see if they need any help.</a:t>
            </a:r>
          </a:p>
          <a:p>
            <a:r>
              <a:rPr lang="en-GB" sz="2000" dirty="0"/>
              <a:t>The contact details for each service can be found on the Contact Us page on our website. </a:t>
            </a:r>
          </a:p>
        </p:txBody>
      </p:sp>
    </p:spTree>
    <p:extLst>
      <p:ext uri="{BB962C8B-B14F-4D97-AF65-F5344CB8AC3E}">
        <p14:creationId xmlns:p14="http://schemas.microsoft.com/office/powerpoint/2010/main" val="3967721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63B98A-2DAD-4CC0-9402-2D6090E01C25}"/>
              </a:ext>
            </a:extLst>
          </p:cNvPr>
          <p:cNvSpPr>
            <a:spLocks noGrp="1"/>
          </p:cNvSpPr>
          <p:nvPr>
            <p:ph type="title"/>
          </p:nvPr>
        </p:nvSpPr>
        <p:spPr/>
        <p:txBody>
          <a:bodyPr/>
          <a:lstStyle/>
          <a:p>
            <a:r>
              <a:rPr lang="en-GB" b="1" dirty="0">
                <a:latin typeface="Arial" panose="020B0604020202020204" pitchFamily="34" charset="0"/>
              </a:rPr>
              <a:t>More information on our services can be found at:</a:t>
            </a:r>
            <a:br>
              <a:rPr lang="en-GB" b="1" dirty="0">
                <a:latin typeface="Arial" panose="020B0604020202020204" pitchFamily="34" charset="0"/>
              </a:rPr>
            </a:br>
            <a:br>
              <a:rPr lang="en-GB" dirty="0"/>
            </a:br>
            <a:r>
              <a:rPr lang="en-GB" dirty="0">
                <a:hlinkClick r:id="rId2"/>
              </a:rPr>
              <a:t>www.mindincroydon.org.uk</a:t>
            </a:r>
            <a:r>
              <a:rPr lang="en-GB" dirty="0"/>
              <a:t> </a:t>
            </a:r>
          </a:p>
        </p:txBody>
      </p:sp>
    </p:spTree>
    <p:extLst>
      <p:ext uri="{BB962C8B-B14F-4D97-AF65-F5344CB8AC3E}">
        <p14:creationId xmlns:p14="http://schemas.microsoft.com/office/powerpoint/2010/main" val="2446307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1153D9-E0E0-4C0E-A1E6-D45E19EDCDAC}"/>
              </a:ext>
            </a:extLst>
          </p:cNvPr>
          <p:cNvSpPr>
            <a:spLocks noGrp="1"/>
          </p:cNvSpPr>
          <p:nvPr>
            <p:ph type="title"/>
          </p:nvPr>
        </p:nvSpPr>
        <p:spPr>
          <a:xfrm>
            <a:off x="342900" y="365125"/>
            <a:ext cx="11487150" cy="1325563"/>
          </a:xfrm>
        </p:spPr>
        <p:txBody>
          <a:bodyPr anchor="ctr">
            <a:normAutofit/>
          </a:bodyPr>
          <a:lstStyle/>
          <a:p>
            <a:r>
              <a:rPr lang="en-GB" dirty="0"/>
              <a:t>Mind in Croydon</a:t>
            </a:r>
          </a:p>
        </p:txBody>
      </p:sp>
      <p:sp>
        <p:nvSpPr>
          <p:cNvPr id="4" name="Content Placeholder 3">
            <a:extLst>
              <a:ext uri="{FF2B5EF4-FFF2-40B4-BE49-F238E27FC236}">
                <a16:creationId xmlns:a16="http://schemas.microsoft.com/office/drawing/2014/main" id="{BB42CC18-4503-445B-B9B2-6D4B223C90DC}"/>
              </a:ext>
            </a:extLst>
          </p:cNvPr>
          <p:cNvSpPr>
            <a:spLocks noGrp="1"/>
          </p:cNvSpPr>
          <p:nvPr>
            <p:ph idx="1"/>
          </p:nvPr>
        </p:nvSpPr>
        <p:spPr>
          <a:xfrm>
            <a:off x="6181725" y="1825625"/>
            <a:ext cx="5648325" cy="4667250"/>
          </a:xfrm>
        </p:spPr>
        <p:txBody>
          <a:bodyPr>
            <a:normAutofit/>
          </a:bodyPr>
          <a:lstStyle/>
          <a:p>
            <a:r>
              <a:rPr lang="en-US" b="1"/>
              <a:t>Mind in Croydon</a:t>
            </a:r>
            <a:r>
              <a:rPr lang="en-US"/>
              <a:t> is a local mental health charity that has been supporting people in Croydon since 1967. As part of the national Mind network, we work to promote good mental health, prevent mental distress, and empower people living with mental health problems to lead fulfilling, independent lives. The charity offers a wide range of services including advice, advocacy, social support, counselling, and community projects that reduce isolation and improve wellbeing.</a:t>
            </a:r>
            <a:endParaRPr lang="en-GB" b="0" i="0">
              <a:effectLst/>
            </a:endParaRPr>
          </a:p>
        </p:txBody>
      </p:sp>
      <p:pic>
        <p:nvPicPr>
          <p:cNvPr id="5" name="Picture 4">
            <a:extLst>
              <a:ext uri="{FF2B5EF4-FFF2-40B4-BE49-F238E27FC236}">
                <a16:creationId xmlns:a16="http://schemas.microsoft.com/office/drawing/2014/main" id="{987B0A36-CCDC-0298-3EF1-489FBD89E106}"/>
              </a:ext>
            </a:extLst>
          </p:cNvPr>
          <p:cNvPicPr>
            <a:picLocks noChangeAspect="1"/>
          </p:cNvPicPr>
          <p:nvPr/>
        </p:nvPicPr>
        <p:blipFill>
          <a:blip r:embed="rId2"/>
          <a:srcRect r="1370" b="2"/>
          <a:stretch>
            <a:fillRect/>
          </a:stretch>
        </p:blipFill>
        <p:spPr>
          <a:xfrm>
            <a:off x="342900" y="1825625"/>
            <a:ext cx="5648325" cy="4667250"/>
          </a:xfrm>
          <a:prstGeom prst="rect">
            <a:avLst/>
          </a:prstGeom>
          <a:noFill/>
        </p:spPr>
      </p:pic>
    </p:spTree>
    <p:extLst>
      <p:ext uri="{BB962C8B-B14F-4D97-AF65-F5344CB8AC3E}">
        <p14:creationId xmlns:p14="http://schemas.microsoft.com/office/powerpoint/2010/main" val="929313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id="{7A3845E6-321C-CD80-EAED-C1C1DADE7ADC}"/>
              </a:ext>
            </a:extLst>
          </p:cNvPr>
          <p:cNvCxnSpPr>
            <a:cxnSpLocks/>
          </p:cNvCxnSpPr>
          <p:nvPr/>
        </p:nvCxnSpPr>
        <p:spPr>
          <a:xfrm flipH="1">
            <a:off x="3278940" y="4307184"/>
            <a:ext cx="1227475" cy="852965"/>
          </a:xfrm>
          <a:prstGeom prst="straightConnector1">
            <a:avLst/>
          </a:prstGeom>
          <a:ln w="38100" cap="flat" cmpd="sng" algn="ctr">
            <a:solidFill>
              <a:srgbClr val="9FAAFD"/>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 name="Straight Arrow Connector 4">
            <a:extLst>
              <a:ext uri="{FF2B5EF4-FFF2-40B4-BE49-F238E27FC236}">
                <a16:creationId xmlns:a16="http://schemas.microsoft.com/office/drawing/2014/main" id="{8918AFF4-C0D3-D3C9-8D39-ACFDE5325993}"/>
              </a:ext>
            </a:extLst>
          </p:cNvPr>
          <p:cNvCxnSpPr>
            <a:cxnSpLocks/>
          </p:cNvCxnSpPr>
          <p:nvPr/>
        </p:nvCxnSpPr>
        <p:spPr>
          <a:xfrm flipV="1">
            <a:off x="6716921" y="1720981"/>
            <a:ext cx="1125027" cy="740452"/>
          </a:xfrm>
          <a:prstGeom prst="straightConnector1">
            <a:avLst/>
          </a:prstGeom>
          <a:ln w="38100" cap="flat" cmpd="sng" algn="ctr">
            <a:solidFill>
              <a:srgbClr val="9FAAFD">
                <a:alpha val="83137"/>
              </a:srgbClr>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6" name="Straight Arrow Connector 5">
            <a:extLst>
              <a:ext uri="{FF2B5EF4-FFF2-40B4-BE49-F238E27FC236}">
                <a16:creationId xmlns:a16="http://schemas.microsoft.com/office/drawing/2014/main" id="{13991E91-39E1-3F41-4DFD-FC7367C837B0}"/>
              </a:ext>
            </a:extLst>
          </p:cNvPr>
          <p:cNvCxnSpPr>
            <a:cxnSpLocks/>
          </p:cNvCxnSpPr>
          <p:nvPr/>
        </p:nvCxnSpPr>
        <p:spPr>
          <a:xfrm flipV="1">
            <a:off x="7178925" y="2847352"/>
            <a:ext cx="1822259" cy="298423"/>
          </a:xfrm>
          <a:prstGeom prst="straightConnector1">
            <a:avLst/>
          </a:prstGeom>
          <a:ln w="38100" cap="flat" cmpd="sng" algn="ctr">
            <a:solidFill>
              <a:srgbClr val="9FAAFD"/>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 name="Straight Arrow Connector 6">
            <a:extLst>
              <a:ext uri="{FF2B5EF4-FFF2-40B4-BE49-F238E27FC236}">
                <a16:creationId xmlns:a16="http://schemas.microsoft.com/office/drawing/2014/main" id="{1F35A74B-6D2F-CE5E-AFF2-8F6A214ED297}"/>
              </a:ext>
            </a:extLst>
          </p:cNvPr>
          <p:cNvCxnSpPr>
            <a:cxnSpLocks/>
          </p:cNvCxnSpPr>
          <p:nvPr/>
        </p:nvCxnSpPr>
        <p:spPr>
          <a:xfrm>
            <a:off x="7094370" y="3911622"/>
            <a:ext cx="1997323" cy="568708"/>
          </a:xfrm>
          <a:prstGeom prst="straightConnector1">
            <a:avLst/>
          </a:prstGeom>
          <a:ln w="38100" cap="flat" cmpd="sng" algn="ctr">
            <a:solidFill>
              <a:srgbClr val="9FAAFD"/>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8" name="Straight Arrow Connector 7">
            <a:extLst>
              <a:ext uri="{FF2B5EF4-FFF2-40B4-BE49-F238E27FC236}">
                <a16:creationId xmlns:a16="http://schemas.microsoft.com/office/drawing/2014/main" id="{7921DEBE-E7BD-F220-58C4-A5F3AE7E35D3}"/>
              </a:ext>
            </a:extLst>
          </p:cNvPr>
          <p:cNvCxnSpPr>
            <a:cxnSpLocks/>
          </p:cNvCxnSpPr>
          <p:nvPr/>
        </p:nvCxnSpPr>
        <p:spPr>
          <a:xfrm>
            <a:off x="6388093" y="4370428"/>
            <a:ext cx="1115336" cy="904470"/>
          </a:xfrm>
          <a:prstGeom prst="straightConnector1">
            <a:avLst/>
          </a:prstGeom>
          <a:ln w="38100" cap="flat" cmpd="sng" algn="ctr">
            <a:solidFill>
              <a:srgbClr val="9FAAFD"/>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D4522D12-E60F-A53A-1C1E-15834781C24F}"/>
              </a:ext>
            </a:extLst>
          </p:cNvPr>
          <p:cNvCxnSpPr>
            <a:cxnSpLocks/>
            <a:endCxn id="18" idx="0"/>
          </p:cNvCxnSpPr>
          <p:nvPr/>
        </p:nvCxnSpPr>
        <p:spPr>
          <a:xfrm flipH="1">
            <a:off x="5384365" y="4454753"/>
            <a:ext cx="9297" cy="660546"/>
          </a:xfrm>
          <a:prstGeom prst="straightConnector1">
            <a:avLst/>
          </a:prstGeom>
          <a:ln w="38100" cap="flat" cmpd="sng" algn="ctr">
            <a:solidFill>
              <a:srgbClr val="9FAAFD"/>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8DD87C4F-F195-C4A7-8C33-80C6B35ADB46}"/>
              </a:ext>
            </a:extLst>
          </p:cNvPr>
          <p:cNvCxnSpPr>
            <a:cxnSpLocks/>
          </p:cNvCxnSpPr>
          <p:nvPr/>
        </p:nvCxnSpPr>
        <p:spPr>
          <a:xfrm flipH="1">
            <a:off x="1983179" y="3869938"/>
            <a:ext cx="1989039" cy="170254"/>
          </a:xfrm>
          <a:prstGeom prst="straightConnector1">
            <a:avLst/>
          </a:prstGeom>
          <a:ln w="38100" cap="flat" cmpd="sng" algn="ctr">
            <a:solidFill>
              <a:srgbClr val="9FAAFD"/>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13D9F62E-060F-905A-0D7F-4D00BFCF02D5}"/>
              </a:ext>
            </a:extLst>
          </p:cNvPr>
          <p:cNvCxnSpPr>
            <a:cxnSpLocks/>
          </p:cNvCxnSpPr>
          <p:nvPr/>
        </p:nvCxnSpPr>
        <p:spPr>
          <a:xfrm flipH="1" flipV="1">
            <a:off x="1894114" y="2851207"/>
            <a:ext cx="1991653" cy="356468"/>
          </a:xfrm>
          <a:prstGeom prst="straightConnector1">
            <a:avLst/>
          </a:prstGeom>
          <a:ln w="38100" cap="flat" cmpd="sng" algn="ctr">
            <a:solidFill>
              <a:srgbClr val="9FAAFD"/>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4C1E84C9-1EE7-7B6A-39D6-3DB1F950B0F7}"/>
              </a:ext>
            </a:extLst>
          </p:cNvPr>
          <p:cNvCxnSpPr>
            <a:cxnSpLocks/>
          </p:cNvCxnSpPr>
          <p:nvPr/>
        </p:nvCxnSpPr>
        <p:spPr>
          <a:xfrm flipH="1" flipV="1">
            <a:off x="2367234" y="1766903"/>
            <a:ext cx="1744229" cy="787743"/>
          </a:xfrm>
          <a:prstGeom prst="straightConnector1">
            <a:avLst/>
          </a:prstGeom>
          <a:ln w="38100" cap="flat" cmpd="sng" algn="ctr">
            <a:solidFill>
              <a:srgbClr val="9FAAFD"/>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C9A610D5-91CC-1187-CDB9-D5151F3C1FB1}"/>
              </a:ext>
            </a:extLst>
          </p:cNvPr>
          <p:cNvCxnSpPr>
            <a:cxnSpLocks/>
          </p:cNvCxnSpPr>
          <p:nvPr/>
        </p:nvCxnSpPr>
        <p:spPr>
          <a:xfrm flipH="1" flipV="1">
            <a:off x="4322799" y="1473908"/>
            <a:ext cx="481725" cy="749306"/>
          </a:xfrm>
          <a:prstGeom prst="straightConnector1">
            <a:avLst/>
          </a:prstGeom>
          <a:ln w="38100" cap="flat" cmpd="sng" algn="ctr">
            <a:solidFill>
              <a:srgbClr val="9FAAFD"/>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DC5D5960-6FC5-B724-BBE8-68F5EC9CFEBE}"/>
              </a:ext>
            </a:extLst>
          </p:cNvPr>
          <p:cNvCxnSpPr>
            <a:cxnSpLocks/>
            <a:endCxn id="19" idx="2"/>
          </p:cNvCxnSpPr>
          <p:nvPr/>
        </p:nvCxnSpPr>
        <p:spPr>
          <a:xfrm flipV="1">
            <a:off x="5822340" y="1490642"/>
            <a:ext cx="213589" cy="689256"/>
          </a:xfrm>
          <a:prstGeom prst="straightConnector1">
            <a:avLst/>
          </a:prstGeom>
          <a:ln w="38100" cap="flat" cmpd="sng" algn="ctr">
            <a:solidFill>
              <a:srgbClr val="9FAAFD"/>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15" name="Rectangle 14">
            <a:extLst>
              <a:ext uri="{FF2B5EF4-FFF2-40B4-BE49-F238E27FC236}">
                <a16:creationId xmlns:a16="http://schemas.microsoft.com/office/drawing/2014/main" id="{2D2B64AE-535C-E955-F61D-1B89765CD194}"/>
              </a:ext>
            </a:extLst>
          </p:cNvPr>
          <p:cNvSpPr/>
          <p:nvPr/>
        </p:nvSpPr>
        <p:spPr>
          <a:xfrm>
            <a:off x="9233968" y="5553412"/>
            <a:ext cx="1442046" cy="7715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52480D6A-A114-5B94-C0BD-AC5F3521ACFA}"/>
              </a:ext>
            </a:extLst>
          </p:cNvPr>
          <p:cNvSpPr txBox="1"/>
          <p:nvPr/>
        </p:nvSpPr>
        <p:spPr>
          <a:xfrm>
            <a:off x="254674" y="2461433"/>
            <a:ext cx="1900694" cy="584775"/>
          </a:xfrm>
          <a:prstGeom prst="rect">
            <a:avLst/>
          </a:prstGeom>
          <a:noFill/>
          <a:ln w="3175">
            <a:noFill/>
          </a:ln>
        </p:spPr>
        <p:txBody>
          <a:bodyPr wrap="square" rtlCol="0">
            <a:spAutoFit/>
          </a:bodyPr>
          <a:lstStyle/>
          <a:p>
            <a:pPr algn="ctr"/>
            <a:r>
              <a:rPr lang="en-US" sz="1600" b="1" dirty="0">
                <a:solidFill>
                  <a:srgbClr val="7030A0"/>
                </a:solidFill>
                <a:latin typeface="Arial" panose="020B0604020202020204" pitchFamily="34" charset="0"/>
                <a:cs typeface="Arial" panose="020B0604020202020204" pitchFamily="34" charset="0"/>
              </a:rPr>
              <a:t>Social Networking</a:t>
            </a:r>
            <a:endParaRPr lang="en-GB" sz="1600" b="1" dirty="0">
              <a:solidFill>
                <a:srgbClr val="7030A0"/>
              </a:solidFill>
              <a:latin typeface="Arial" panose="020B0604020202020204" pitchFamily="34" charset="0"/>
              <a:cs typeface="Arial" panose="020B0604020202020204" pitchFamily="34" charset="0"/>
            </a:endParaRPr>
          </a:p>
        </p:txBody>
      </p:sp>
      <p:pic>
        <p:nvPicPr>
          <p:cNvPr id="19" name="Picture 18" descr="A logo for a sports event&#10;&#10;AI-generated content may be incorrect.">
            <a:extLst>
              <a:ext uri="{FF2B5EF4-FFF2-40B4-BE49-F238E27FC236}">
                <a16:creationId xmlns:a16="http://schemas.microsoft.com/office/drawing/2014/main" id="{7AB7B9B7-8E51-5E2E-0039-737DFD588C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7972" y="469076"/>
            <a:ext cx="1455914" cy="1021566"/>
          </a:xfrm>
          <a:prstGeom prst="rect">
            <a:avLst/>
          </a:prstGeom>
        </p:spPr>
      </p:pic>
      <p:pic>
        <p:nvPicPr>
          <p:cNvPr id="22" name="Picture 21" descr="A logo for a health and wellbeing clinic&#10;&#10;AI-generated content may be incorrect.">
            <a:extLst>
              <a:ext uri="{FF2B5EF4-FFF2-40B4-BE49-F238E27FC236}">
                <a16:creationId xmlns:a16="http://schemas.microsoft.com/office/drawing/2014/main" id="{70582BCC-1224-044B-9ED8-FCCFFE9E8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693" y="3965284"/>
            <a:ext cx="1388281" cy="958840"/>
          </a:xfrm>
          <a:prstGeom prst="rect">
            <a:avLst/>
          </a:prstGeom>
        </p:spPr>
      </p:pic>
      <p:pic>
        <p:nvPicPr>
          <p:cNvPr id="23" name="Picture 22" descr="A purple house with white letters&#10;&#10;AI-generated content may be incorrect.">
            <a:extLst>
              <a:ext uri="{FF2B5EF4-FFF2-40B4-BE49-F238E27FC236}">
                <a16:creationId xmlns:a16="http://schemas.microsoft.com/office/drawing/2014/main" id="{0359FCE2-B73F-0753-3E93-1F2020B0EE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695" y="3393840"/>
            <a:ext cx="816849" cy="1258909"/>
          </a:xfrm>
          <a:prstGeom prst="rect">
            <a:avLst/>
          </a:prstGeom>
        </p:spPr>
      </p:pic>
      <p:pic>
        <p:nvPicPr>
          <p:cNvPr id="24" name="Picture 23" descr="A blue and white sign with text&#10;&#10;AI-generated content may be incorrect.">
            <a:extLst>
              <a:ext uri="{FF2B5EF4-FFF2-40B4-BE49-F238E27FC236}">
                <a16:creationId xmlns:a16="http://schemas.microsoft.com/office/drawing/2014/main" id="{C2AB29D1-51B9-C2D9-0FF5-9D38A696E6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8414" y="5069384"/>
            <a:ext cx="1052575" cy="1046456"/>
          </a:xfrm>
          <a:prstGeom prst="rect">
            <a:avLst/>
          </a:prstGeom>
        </p:spPr>
      </p:pic>
      <p:grpSp>
        <p:nvGrpSpPr>
          <p:cNvPr id="45" name="Group 44">
            <a:extLst>
              <a:ext uri="{FF2B5EF4-FFF2-40B4-BE49-F238E27FC236}">
                <a16:creationId xmlns:a16="http://schemas.microsoft.com/office/drawing/2014/main" id="{05D38DDF-0DA8-AE5F-6933-A47FF88AFE63}"/>
              </a:ext>
            </a:extLst>
          </p:cNvPr>
          <p:cNvGrpSpPr/>
          <p:nvPr/>
        </p:nvGrpSpPr>
        <p:grpSpPr>
          <a:xfrm>
            <a:off x="1067524" y="5058923"/>
            <a:ext cx="2482228" cy="845826"/>
            <a:chOff x="1067524" y="5058923"/>
            <a:chExt cx="2482228" cy="845826"/>
          </a:xfrm>
        </p:grpSpPr>
        <p:sp>
          <p:nvSpPr>
            <p:cNvPr id="16" name="TextBox 15">
              <a:extLst>
                <a:ext uri="{FF2B5EF4-FFF2-40B4-BE49-F238E27FC236}">
                  <a16:creationId xmlns:a16="http://schemas.microsoft.com/office/drawing/2014/main" id="{34ADF84A-F5E2-5A44-0831-A527B179D828}"/>
                </a:ext>
              </a:extLst>
            </p:cNvPr>
            <p:cNvSpPr txBox="1"/>
            <p:nvPr/>
          </p:nvSpPr>
          <p:spPr>
            <a:xfrm>
              <a:off x="1067524" y="5058923"/>
              <a:ext cx="2482228" cy="830997"/>
            </a:xfrm>
            <a:prstGeom prst="rect">
              <a:avLst/>
            </a:prstGeom>
            <a:noFill/>
            <a:ln w="3175">
              <a:noFill/>
            </a:ln>
          </p:spPr>
          <p:txBody>
            <a:bodyPr wrap="square" rtlCol="0">
              <a:spAutoFit/>
            </a:bodyPr>
            <a:lstStyle/>
            <a:p>
              <a:r>
                <a:rPr lang="en-US" sz="1600" dirty="0">
                  <a:solidFill>
                    <a:srgbClr val="0070C0"/>
                  </a:solidFill>
                  <a:latin typeface="Abadi" panose="020B0604020104020204" pitchFamily="34" charset="0"/>
                  <a:cs typeface="Arial" panose="020B0604020202020204" pitchFamily="34" charset="0"/>
                </a:rPr>
                <a:t>Mental Health Personal Independence Co-ordinator Service</a:t>
              </a:r>
              <a:endParaRPr lang="en-GB" sz="1600" dirty="0">
                <a:solidFill>
                  <a:srgbClr val="0070C0"/>
                </a:solidFill>
                <a:latin typeface="Abadi" panose="020B0604020104020204" pitchFamily="34" charset="0"/>
                <a:cs typeface="Arial" panose="020B0604020202020204" pitchFamily="34" charset="0"/>
              </a:endParaRPr>
            </a:p>
          </p:txBody>
        </p:sp>
        <p:pic>
          <p:nvPicPr>
            <p:cNvPr id="25" name="Picture 24" descr="A group of blue and orange squares&#10;&#10;AI-generated content may be incorrect.">
              <a:extLst>
                <a:ext uri="{FF2B5EF4-FFF2-40B4-BE49-F238E27FC236}">
                  <a16:creationId xmlns:a16="http://schemas.microsoft.com/office/drawing/2014/main" id="{B1A22864-9ED1-C750-1ABC-670D88944A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9718" y="5667449"/>
              <a:ext cx="829393" cy="237300"/>
            </a:xfrm>
            <a:prstGeom prst="rect">
              <a:avLst/>
            </a:prstGeom>
          </p:spPr>
        </p:pic>
      </p:grpSp>
      <p:pic>
        <p:nvPicPr>
          <p:cNvPr id="26" name="Picture 25" descr="A black and purple text&#10;&#10;AI-generated content may be incorrect.">
            <a:extLst>
              <a:ext uri="{FF2B5EF4-FFF2-40B4-BE49-F238E27FC236}">
                <a16:creationId xmlns:a16="http://schemas.microsoft.com/office/drawing/2014/main" id="{34723844-52A5-226F-6F7F-DB7A32E60F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0954" y="633280"/>
            <a:ext cx="1477559" cy="819060"/>
          </a:xfrm>
          <a:prstGeom prst="rect">
            <a:avLst/>
          </a:prstGeom>
        </p:spPr>
      </p:pic>
      <p:grpSp>
        <p:nvGrpSpPr>
          <p:cNvPr id="43" name="Group 42">
            <a:extLst>
              <a:ext uri="{FF2B5EF4-FFF2-40B4-BE49-F238E27FC236}">
                <a16:creationId xmlns:a16="http://schemas.microsoft.com/office/drawing/2014/main" id="{C6F6AB22-D023-665D-6DD9-B322516DB35A}"/>
              </a:ext>
            </a:extLst>
          </p:cNvPr>
          <p:cNvGrpSpPr/>
          <p:nvPr/>
        </p:nvGrpSpPr>
        <p:grpSpPr>
          <a:xfrm>
            <a:off x="8912992" y="2150240"/>
            <a:ext cx="1881777" cy="1204077"/>
            <a:chOff x="8788335" y="2210221"/>
            <a:chExt cx="1881777" cy="1204077"/>
          </a:xfrm>
        </p:grpSpPr>
        <p:pic>
          <p:nvPicPr>
            <p:cNvPr id="27" name="Picture 26">
              <a:extLst>
                <a:ext uri="{FF2B5EF4-FFF2-40B4-BE49-F238E27FC236}">
                  <a16:creationId xmlns:a16="http://schemas.microsoft.com/office/drawing/2014/main" id="{3C12B4EC-4122-AC03-F0D7-42190F76A087}"/>
                </a:ext>
              </a:extLst>
            </p:cNvPr>
            <p:cNvPicPr>
              <a:picLocks noChangeAspect="1"/>
            </p:cNvPicPr>
            <p:nvPr/>
          </p:nvPicPr>
          <p:blipFill>
            <a:blip r:embed="rId8"/>
            <a:srcRect l="45781" t="51528" r="34375" b="34027"/>
            <a:stretch/>
          </p:blipFill>
          <p:spPr>
            <a:xfrm>
              <a:off x="8860450" y="2416197"/>
              <a:ext cx="1652265" cy="679435"/>
            </a:xfrm>
            <a:prstGeom prst="rect">
              <a:avLst/>
            </a:prstGeom>
          </p:spPr>
        </p:pic>
        <p:sp>
          <p:nvSpPr>
            <p:cNvPr id="28" name="TextBox 27">
              <a:extLst>
                <a:ext uri="{FF2B5EF4-FFF2-40B4-BE49-F238E27FC236}">
                  <a16:creationId xmlns:a16="http://schemas.microsoft.com/office/drawing/2014/main" id="{4A48611B-2178-B0C2-5E46-429E5D49C9B2}"/>
                </a:ext>
              </a:extLst>
            </p:cNvPr>
            <p:cNvSpPr txBox="1"/>
            <p:nvPr/>
          </p:nvSpPr>
          <p:spPr>
            <a:xfrm>
              <a:off x="9216832" y="2210221"/>
              <a:ext cx="906695" cy="523220"/>
            </a:xfrm>
            <a:prstGeom prst="rect">
              <a:avLst/>
            </a:prstGeom>
            <a:noFill/>
            <a:ln w="3175">
              <a:noFill/>
            </a:ln>
          </p:spPr>
          <p:txBody>
            <a:bodyPr wrap="square" rtlCol="0">
              <a:spAutoFit/>
            </a:bodyPr>
            <a:lstStyle/>
            <a:p>
              <a:pPr algn="ctr"/>
              <a:r>
                <a:rPr lang="en-US" sz="1400" dirty="0">
                  <a:solidFill>
                    <a:srgbClr val="9966FF"/>
                  </a:solidFill>
                  <a:latin typeface="Arial Rounded MT Bold" panose="020F0704030504030204" pitchFamily="34" charset="0"/>
                  <a:cs typeface="Arial" panose="020B0604020202020204" pitchFamily="34" charset="0"/>
                </a:rPr>
                <a:t>Carers</a:t>
              </a:r>
            </a:p>
            <a:p>
              <a:pPr algn="ctr"/>
              <a:r>
                <a:rPr lang="en-US" sz="1400" dirty="0">
                  <a:solidFill>
                    <a:srgbClr val="9966FF"/>
                  </a:solidFill>
                  <a:latin typeface="Arial Rounded MT Bold" panose="020F0704030504030204" pitchFamily="34" charset="0"/>
                  <a:cs typeface="Arial" panose="020B0604020202020204" pitchFamily="34" charset="0"/>
                </a:rPr>
                <a:t>Support</a:t>
              </a:r>
              <a:endParaRPr lang="en-GB" sz="1400" dirty="0">
                <a:solidFill>
                  <a:srgbClr val="9966FF"/>
                </a:solidFill>
                <a:latin typeface="Arial Rounded MT Bold" panose="020F070403050403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E424700-A942-4855-9AAE-5E4F80416A5C}"/>
                </a:ext>
              </a:extLst>
            </p:cNvPr>
            <p:cNvSpPr txBox="1"/>
            <p:nvPr/>
          </p:nvSpPr>
          <p:spPr>
            <a:xfrm>
              <a:off x="8788335" y="3106521"/>
              <a:ext cx="1881777" cy="307777"/>
            </a:xfrm>
            <a:prstGeom prst="rect">
              <a:avLst/>
            </a:prstGeom>
            <a:noFill/>
            <a:ln w="3175">
              <a:noFill/>
            </a:ln>
          </p:spPr>
          <p:txBody>
            <a:bodyPr wrap="square" rtlCol="0">
              <a:spAutoFit/>
            </a:bodyPr>
            <a:lstStyle/>
            <a:p>
              <a:pPr algn="ctr"/>
              <a:r>
                <a:rPr lang="en-US" sz="1400" dirty="0">
                  <a:solidFill>
                    <a:srgbClr val="9966FF"/>
                  </a:solidFill>
                  <a:latin typeface="Arial Rounded MT Bold" panose="020F0704030504030204" pitchFamily="34" charset="0"/>
                  <a:cs typeface="Arial" panose="020B0604020202020204" pitchFamily="34" charset="0"/>
                </a:rPr>
                <a:t>Carers Counselling</a:t>
              </a:r>
              <a:endParaRPr lang="en-GB" sz="1400" dirty="0">
                <a:solidFill>
                  <a:srgbClr val="9966FF"/>
                </a:solidFill>
                <a:latin typeface="Arial Rounded MT Bold" panose="020F070403050403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074EAEA2-01F9-D645-A6BB-9CAF4E2C00A2}"/>
              </a:ext>
            </a:extLst>
          </p:cNvPr>
          <p:cNvGrpSpPr/>
          <p:nvPr/>
        </p:nvGrpSpPr>
        <p:grpSpPr>
          <a:xfrm>
            <a:off x="4143251" y="5115299"/>
            <a:ext cx="2482228" cy="1203153"/>
            <a:chOff x="4208568" y="5038107"/>
            <a:chExt cx="2482228" cy="1203153"/>
          </a:xfrm>
        </p:grpSpPr>
        <p:sp>
          <p:nvSpPr>
            <p:cNvPr id="18" name="TextBox 17">
              <a:extLst>
                <a:ext uri="{FF2B5EF4-FFF2-40B4-BE49-F238E27FC236}">
                  <a16:creationId xmlns:a16="http://schemas.microsoft.com/office/drawing/2014/main" id="{3D9F5337-1479-B497-1B47-32663A67F611}"/>
                </a:ext>
              </a:extLst>
            </p:cNvPr>
            <p:cNvSpPr txBox="1"/>
            <p:nvPr/>
          </p:nvSpPr>
          <p:spPr>
            <a:xfrm>
              <a:off x="4208568" y="5038107"/>
              <a:ext cx="2482228" cy="584775"/>
            </a:xfrm>
            <a:prstGeom prst="rect">
              <a:avLst/>
            </a:prstGeom>
            <a:noFill/>
            <a:ln w="3175">
              <a:noFill/>
            </a:ln>
          </p:spPr>
          <p:txBody>
            <a:bodyPr wrap="square" rtlCol="0">
              <a:spAutoFit/>
            </a:bodyPr>
            <a:lstStyle/>
            <a:p>
              <a:pPr algn="ctr"/>
              <a:r>
                <a:rPr lang="en-US" sz="1600" b="1" dirty="0">
                  <a:solidFill>
                    <a:srgbClr val="7030A0"/>
                  </a:solidFill>
                  <a:latin typeface="Arial" panose="020B0604020202020204" pitchFamily="34" charset="0"/>
                  <a:ea typeface="ADLaM Display" panose="02010000000000000000" pitchFamily="2" charset="0"/>
                  <a:cs typeface="Arial" panose="020B0604020202020204" pitchFamily="34" charset="0"/>
                </a:rPr>
                <a:t>Lived Experience Advisory Panel (LEAP)</a:t>
              </a:r>
              <a:endParaRPr lang="en-GB" sz="1600" b="1" dirty="0">
                <a:solidFill>
                  <a:srgbClr val="7030A0"/>
                </a:solidFill>
                <a:latin typeface="Arial" panose="020B0604020202020204" pitchFamily="34" charset="0"/>
                <a:ea typeface="ADLaM Display" panose="02010000000000000000" pitchFamily="2" charset="0"/>
                <a:cs typeface="Arial" panose="020B0604020202020204" pitchFamily="34" charset="0"/>
              </a:endParaRPr>
            </a:p>
          </p:txBody>
        </p:sp>
        <p:pic>
          <p:nvPicPr>
            <p:cNvPr id="32" name="Picture 31" descr="A close up of a flower&#10;&#10;AI-generated content may be incorrect.">
              <a:extLst>
                <a:ext uri="{FF2B5EF4-FFF2-40B4-BE49-F238E27FC236}">
                  <a16:creationId xmlns:a16="http://schemas.microsoft.com/office/drawing/2014/main" id="{96F0D8CA-9934-4DDB-FEB3-8804FC3AED9D}"/>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5157530" y="5637103"/>
              <a:ext cx="751527" cy="604157"/>
            </a:xfrm>
            <a:prstGeom prst="rect">
              <a:avLst/>
            </a:prstGeom>
          </p:spPr>
        </p:pic>
      </p:grpSp>
      <p:sp>
        <p:nvSpPr>
          <p:cNvPr id="33" name="Oval 32">
            <a:extLst>
              <a:ext uri="{FF2B5EF4-FFF2-40B4-BE49-F238E27FC236}">
                <a16:creationId xmlns:a16="http://schemas.microsoft.com/office/drawing/2014/main" id="{CD900A72-B45F-FD51-CB45-418CC68EEB68}"/>
              </a:ext>
            </a:extLst>
          </p:cNvPr>
          <p:cNvSpPr/>
          <p:nvPr/>
        </p:nvSpPr>
        <p:spPr>
          <a:xfrm>
            <a:off x="4037046" y="2311709"/>
            <a:ext cx="2992496" cy="1965789"/>
          </a:xfrm>
          <a:prstGeom prst="ellipse">
            <a:avLst/>
          </a:prstGeom>
          <a:solidFill>
            <a:srgbClr val="6666FF">
              <a:alpha val="47059"/>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dirty="0">
              <a:latin typeface="Arial" panose="020B0604020202020204" pitchFamily="34" charset="0"/>
              <a:cs typeface="Arial" panose="020B0604020202020204" pitchFamily="34" charset="0"/>
            </a:endParaRPr>
          </a:p>
          <a:p>
            <a:pPr algn="ctr"/>
            <a:endParaRPr lang="en-GB" dirty="0"/>
          </a:p>
        </p:txBody>
      </p:sp>
      <p:sp>
        <p:nvSpPr>
          <p:cNvPr id="34" name="TextBox 33">
            <a:extLst>
              <a:ext uri="{FF2B5EF4-FFF2-40B4-BE49-F238E27FC236}">
                <a16:creationId xmlns:a16="http://schemas.microsoft.com/office/drawing/2014/main" id="{AFF42F6D-D770-106D-9DDA-B4A5C137621E}"/>
              </a:ext>
            </a:extLst>
          </p:cNvPr>
          <p:cNvSpPr txBox="1"/>
          <p:nvPr/>
        </p:nvSpPr>
        <p:spPr>
          <a:xfrm>
            <a:off x="4506415" y="3000965"/>
            <a:ext cx="1958006" cy="763117"/>
          </a:xfrm>
          <a:prstGeom prst="rect">
            <a:avLst/>
          </a:prstGeom>
          <a:noFill/>
        </p:spPr>
        <p:txBody>
          <a:bodyPr wrap="square" rtlCol="0">
            <a:spAutoFit/>
          </a:bodyPr>
          <a:lstStyle/>
          <a:p>
            <a:pPr algn="ctr">
              <a:lnSpc>
                <a:spcPct val="150000"/>
              </a:lnSpc>
            </a:pPr>
            <a:r>
              <a:rPr lang="en-US" sz="1800" b="1" dirty="0">
                <a:solidFill>
                  <a:schemeClr val="bg1"/>
                </a:solidFill>
                <a:latin typeface="Aptos" panose="020B0004020202020204" pitchFamily="34" charset="0"/>
                <a:cs typeface="Arial" panose="020B0604020202020204" pitchFamily="34" charset="0"/>
              </a:rPr>
              <a:t>Mind in Croydon</a:t>
            </a:r>
          </a:p>
          <a:p>
            <a:pPr algn="ctr">
              <a:lnSpc>
                <a:spcPct val="150000"/>
              </a:lnSpc>
            </a:pPr>
            <a:r>
              <a:rPr lang="en-US" b="1" dirty="0">
                <a:solidFill>
                  <a:schemeClr val="bg1"/>
                </a:solidFill>
                <a:latin typeface="Aptos" panose="020B0004020202020204" pitchFamily="34" charset="0"/>
                <a:cs typeface="Arial" panose="020B0604020202020204" pitchFamily="34" charset="0"/>
              </a:rPr>
              <a:t>Services</a:t>
            </a:r>
            <a:endParaRPr lang="en-US" sz="1800" b="1" dirty="0">
              <a:solidFill>
                <a:schemeClr val="bg1"/>
              </a:solidFill>
              <a:latin typeface="Aptos" panose="020B0004020202020204" pitchFamily="34" charset="0"/>
              <a:cs typeface="Arial" panose="020B0604020202020204" pitchFamily="34" charset="0"/>
            </a:endParaRPr>
          </a:p>
        </p:txBody>
      </p:sp>
      <p:grpSp>
        <p:nvGrpSpPr>
          <p:cNvPr id="60" name="Group 59">
            <a:extLst>
              <a:ext uri="{FF2B5EF4-FFF2-40B4-BE49-F238E27FC236}">
                <a16:creationId xmlns:a16="http://schemas.microsoft.com/office/drawing/2014/main" id="{3C290982-2CE8-7292-E0AC-96EBEF1D533A}"/>
              </a:ext>
            </a:extLst>
          </p:cNvPr>
          <p:cNvGrpSpPr/>
          <p:nvPr/>
        </p:nvGrpSpPr>
        <p:grpSpPr>
          <a:xfrm>
            <a:off x="816330" y="778074"/>
            <a:ext cx="1565149" cy="1194198"/>
            <a:chOff x="786640" y="968080"/>
            <a:chExt cx="1565149" cy="1194198"/>
          </a:xfrm>
        </p:grpSpPr>
        <p:pic>
          <p:nvPicPr>
            <p:cNvPr id="21" name="Picture 20" descr="A close up of a number&#10;&#10;AI-generated content may be incorrect.">
              <a:extLst>
                <a:ext uri="{FF2B5EF4-FFF2-40B4-BE49-F238E27FC236}">
                  <a16:creationId xmlns:a16="http://schemas.microsoft.com/office/drawing/2014/main" id="{C49DC6C2-61B8-F3E3-510F-3A1D623A45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1423" y="968080"/>
              <a:ext cx="635581" cy="153374"/>
            </a:xfrm>
            <a:prstGeom prst="rect">
              <a:avLst/>
            </a:prstGeom>
          </p:spPr>
        </p:pic>
        <p:pic>
          <p:nvPicPr>
            <p:cNvPr id="37" name="Picture 36">
              <a:extLst>
                <a:ext uri="{FF2B5EF4-FFF2-40B4-BE49-F238E27FC236}">
                  <a16:creationId xmlns:a16="http://schemas.microsoft.com/office/drawing/2014/main" id="{DAB4A786-10E7-3592-2CA5-1BCD8B03A6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6640" y="1237963"/>
              <a:ext cx="1565149" cy="924315"/>
            </a:xfrm>
            <a:prstGeom prst="rect">
              <a:avLst/>
            </a:prstGeom>
          </p:spPr>
        </p:pic>
      </p:grpSp>
      <p:grpSp>
        <p:nvGrpSpPr>
          <p:cNvPr id="42" name="Group 41">
            <a:extLst>
              <a:ext uri="{FF2B5EF4-FFF2-40B4-BE49-F238E27FC236}">
                <a16:creationId xmlns:a16="http://schemas.microsoft.com/office/drawing/2014/main" id="{82FDD5F1-C909-977C-0054-5F86C998D9C0}"/>
              </a:ext>
            </a:extLst>
          </p:cNvPr>
          <p:cNvGrpSpPr/>
          <p:nvPr/>
        </p:nvGrpSpPr>
        <p:grpSpPr>
          <a:xfrm>
            <a:off x="7841948" y="760679"/>
            <a:ext cx="1868387" cy="926725"/>
            <a:chOff x="7818196" y="873495"/>
            <a:chExt cx="1868387" cy="926725"/>
          </a:xfrm>
        </p:grpSpPr>
        <p:pic>
          <p:nvPicPr>
            <p:cNvPr id="39" name="Picture 38">
              <a:extLst>
                <a:ext uri="{FF2B5EF4-FFF2-40B4-BE49-F238E27FC236}">
                  <a16:creationId xmlns:a16="http://schemas.microsoft.com/office/drawing/2014/main" id="{52EE6A6E-41CC-8F69-84FD-5446965791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8196" y="873495"/>
              <a:ext cx="544765" cy="926725"/>
            </a:xfrm>
            <a:prstGeom prst="rect">
              <a:avLst/>
            </a:prstGeom>
          </p:spPr>
        </p:pic>
        <p:sp>
          <p:nvSpPr>
            <p:cNvPr id="40" name="TextBox 39">
              <a:extLst>
                <a:ext uri="{FF2B5EF4-FFF2-40B4-BE49-F238E27FC236}">
                  <a16:creationId xmlns:a16="http://schemas.microsoft.com/office/drawing/2014/main" id="{CE69E5A9-AD65-1C15-FEB2-AF38358379DD}"/>
                </a:ext>
              </a:extLst>
            </p:cNvPr>
            <p:cNvSpPr txBox="1"/>
            <p:nvPr/>
          </p:nvSpPr>
          <p:spPr>
            <a:xfrm>
              <a:off x="8387041" y="1124957"/>
              <a:ext cx="1299542" cy="646331"/>
            </a:xfrm>
            <a:prstGeom prst="rect">
              <a:avLst/>
            </a:prstGeom>
            <a:noFill/>
          </p:spPr>
          <p:txBody>
            <a:bodyPr wrap="square" rtlCol="0">
              <a:spAutoFit/>
            </a:bodyPr>
            <a:lstStyle/>
            <a:p>
              <a:pPr algn="ctr"/>
              <a:r>
                <a:rPr lang="en-GB" b="1" dirty="0">
                  <a:solidFill>
                    <a:srgbClr val="8149FF"/>
                  </a:solidFill>
                  <a:latin typeface="Mind Meridian" panose="020B0503030507020204" pitchFamily="34" charset="0"/>
                  <a:cs typeface="Mind Meridian" panose="020B0503030507020204" pitchFamily="34" charset="0"/>
                </a:rPr>
                <a:t>Advocacy Service</a:t>
              </a:r>
            </a:p>
          </p:txBody>
        </p:sp>
      </p:grpSp>
    </p:spTree>
    <p:extLst>
      <p:ext uri="{BB962C8B-B14F-4D97-AF65-F5344CB8AC3E}">
        <p14:creationId xmlns:p14="http://schemas.microsoft.com/office/powerpoint/2010/main" val="2073352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C64114-312F-4F10-99D1-62EEFCF863F7}"/>
              </a:ext>
            </a:extLst>
          </p:cNvPr>
          <p:cNvSpPr>
            <a:spLocks noGrp="1"/>
          </p:cNvSpPr>
          <p:nvPr>
            <p:ph type="title"/>
          </p:nvPr>
        </p:nvSpPr>
        <p:spPr>
          <a:xfrm>
            <a:off x="342900" y="365125"/>
            <a:ext cx="11487150" cy="1325563"/>
          </a:xfrm>
        </p:spPr>
        <p:txBody>
          <a:bodyPr anchor="ctr">
            <a:normAutofit/>
          </a:bodyPr>
          <a:lstStyle/>
          <a:p>
            <a:r>
              <a:rPr lang="en-GB" dirty="0"/>
              <a:t>Active Minds</a:t>
            </a:r>
          </a:p>
        </p:txBody>
      </p:sp>
      <p:sp>
        <p:nvSpPr>
          <p:cNvPr id="5" name="Content Placeholder 4">
            <a:extLst>
              <a:ext uri="{FF2B5EF4-FFF2-40B4-BE49-F238E27FC236}">
                <a16:creationId xmlns:a16="http://schemas.microsoft.com/office/drawing/2014/main" id="{98595837-84B1-432F-ACB8-07C190513885}"/>
              </a:ext>
            </a:extLst>
          </p:cNvPr>
          <p:cNvSpPr>
            <a:spLocks noGrp="1"/>
          </p:cNvSpPr>
          <p:nvPr>
            <p:ph idx="1"/>
          </p:nvPr>
        </p:nvSpPr>
        <p:spPr>
          <a:xfrm>
            <a:off x="3922394" y="1825625"/>
            <a:ext cx="7907655" cy="4667250"/>
          </a:xfrm>
        </p:spPr>
        <p:txBody>
          <a:bodyPr>
            <a:normAutofit/>
          </a:bodyPr>
          <a:lstStyle/>
          <a:p>
            <a:r>
              <a:rPr lang="en-GB" sz="1500" b="0" i="0" dirty="0">
                <a:effectLst/>
              </a:rPr>
              <a:t>Active Minds promotes physical and mental wellbeing by supporting people with experience of a mental health problem to make healthy lifestyle changes to benefit both physical and mental health. We break down the barriers faced when taking part in sport and activities in the local community. </a:t>
            </a:r>
          </a:p>
          <a:p>
            <a:r>
              <a:rPr lang="en-GB" sz="1500" b="0" i="0" dirty="0">
                <a:effectLst/>
              </a:rPr>
              <a:t>Active Minds run a variety of friendly accessible sports and healthy lifestyle groups across Croydon from gardening to yoga and cycling. These are a mix of </a:t>
            </a:r>
            <a:r>
              <a:rPr lang="en-GB" sz="1500" dirty="0"/>
              <a:t>in-person and online.</a:t>
            </a:r>
            <a:endParaRPr lang="en-GB" sz="1500" b="0" i="0" dirty="0">
              <a:effectLst/>
            </a:endParaRPr>
          </a:p>
          <a:p>
            <a:r>
              <a:rPr lang="en-US" sz="1500" dirty="0"/>
              <a:t>All of our groups are FREE to attend, you don’t have to pre-book once you’re registered and there’s no pressure to attend every week. There’s also no pressure to take part in the activity if you come along.</a:t>
            </a:r>
          </a:p>
          <a:p>
            <a:r>
              <a:rPr lang="en-US" sz="1500" dirty="0"/>
              <a:t>For more information or to book into a group contact us via phone or email.</a:t>
            </a:r>
          </a:p>
          <a:p>
            <a:pPr>
              <a:spcAft>
                <a:spcPts val="0"/>
              </a:spcAft>
            </a:pPr>
            <a:r>
              <a:rPr lang="en-GB" sz="1500" b="1" dirty="0"/>
              <a:t>Referral Route</a:t>
            </a:r>
          </a:p>
          <a:p>
            <a:pPr>
              <a:spcAft>
                <a:spcPts val="0"/>
              </a:spcAft>
            </a:pPr>
            <a:r>
              <a:rPr lang="en-US" sz="1500" b="0" i="0" dirty="0">
                <a:effectLst/>
              </a:rPr>
              <a:t>To attend the activities, you can refer yourself or have a referral from any professional providing support for your health and well-being.</a:t>
            </a:r>
          </a:p>
          <a:p>
            <a:pPr>
              <a:spcAft>
                <a:spcPts val="0"/>
              </a:spcAft>
            </a:pPr>
            <a:endParaRPr lang="en-US" sz="1500" dirty="0"/>
          </a:p>
          <a:p>
            <a:pPr>
              <a:spcAft>
                <a:spcPts val="0"/>
              </a:spcAft>
            </a:pPr>
            <a:r>
              <a:rPr lang="en-GB" sz="1500" b="1" dirty="0"/>
              <a:t>Contact Number		Contact Email</a:t>
            </a:r>
          </a:p>
          <a:p>
            <a:pPr>
              <a:spcAft>
                <a:spcPts val="0"/>
              </a:spcAft>
            </a:pPr>
            <a:r>
              <a:rPr lang="en-US" sz="1500" b="0" i="0" dirty="0">
                <a:effectLst/>
              </a:rPr>
              <a:t>020 8253 8205		activeminds@mindincroydon.org.uk</a:t>
            </a:r>
            <a:endParaRPr lang="en-GB" sz="1500" b="1" dirty="0"/>
          </a:p>
          <a:p>
            <a:endParaRPr lang="en-GB" sz="1500" dirty="0"/>
          </a:p>
        </p:txBody>
      </p:sp>
      <p:pic>
        <p:nvPicPr>
          <p:cNvPr id="8" name="Picture 7">
            <a:extLst>
              <a:ext uri="{FF2B5EF4-FFF2-40B4-BE49-F238E27FC236}">
                <a16:creationId xmlns:a16="http://schemas.microsoft.com/office/drawing/2014/main" id="{EF2D2DDC-7B28-4F3F-CAA7-A803F458BA59}"/>
              </a:ext>
            </a:extLst>
          </p:cNvPr>
          <p:cNvPicPr>
            <a:picLocks noChangeAspect="1"/>
          </p:cNvPicPr>
          <p:nvPr/>
        </p:nvPicPr>
        <p:blipFill>
          <a:blip r:embed="rId2"/>
          <a:srcRect l="17233" r="9920" b="-2"/>
          <a:stretch>
            <a:fillRect/>
          </a:stretch>
        </p:blipFill>
        <p:spPr>
          <a:xfrm>
            <a:off x="342900" y="1825625"/>
            <a:ext cx="3388994" cy="4667250"/>
          </a:xfrm>
          <a:prstGeom prst="rect">
            <a:avLst/>
          </a:prstGeom>
          <a:noFill/>
        </p:spPr>
      </p:pic>
    </p:spTree>
    <p:extLst>
      <p:ext uri="{BB962C8B-B14F-4D97-AF65-F5344CB8AC3E}">
        <p14:creationId xmlns:p14="http://schemas.microsoft.com/office/powerpoint/2010/main" val="1328602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835CDB-34B9-4CD9-B9B8-379AB7FA9FF2}"/>
              </a:ext>
            </a:extLst>
          </p:cNvPr>
          <p:cNvSpPr>
            <a:spLocks noGrp="1"/>
          </p:cNvSpPr>
          <p:nvPr>
            <p:ph type="title"/>
          </p:nvPr>
        </p:nvSpPr>
        <p:spPr/>
        <p:txBody>
          <a:bodyPr/>
          <a:lstStyle/>
          <a:p>
            <a:r>
              <a:rPr lang="en-GB" dirty="0"/>
              <a:t>Advocacy – </a:t>
            </a:r>
            <a:r>
              <a:rPr lang="en-GB" sz="3600" dirty="0"/>
              <a:t>Independent Mental </a:t>
            </a:r>
            <a:br>
              <a:rPr lang="en-GB" sz="3600" dirty="0"/>
            </a:br>
            <a:r>
              <a:rPr lang="en-GB" sz="3600" dirty="0"/>
              <a:t>			      Health Advocacy</a:t>
            </a:r>
            <a:endParaRPr lang="en-GB" dirty="0"/>
          </a:p>
        </p:txBody>
      </p:sp>
      <p:sp>
        <p:nvSpPr>
          <p:cNvPr id="4" name="Content Placeholder 3">
            <a:extLst>
              <a:ext uri="{FF2B5EF4-FFF2-40B4-BE49-F238E27FC236}">
                <a16:creationId xmlns:a16="http://schemas.microsoft.com/office/drawing/2014/main" id="{A4862DCB-260B-41AA-BDEF-E6966C2139CC}"/>
              </a:ext>
            </a:extLst>
          </p:cNvPr>
          <p:cNvSpPr>
            <a:spLocks noGrp="1"/>
          </p:cNvSpPr>
          <p:nvPr>
            <p:ph idx="1"/>
          </p:nvPr>
        </p:nvSpPr>
        <p:spPr/>
        <p:txBody>
          <a:bodyPr>
            <a:normAutofit/>
          </a:bodyPr>
          <a:lstStyle/>
          <a:p>
            <a:r>
              <a:rPr lang="en-GB" sz="1600" dirty="0"/>
              <a:t>IMHA Advocates are specially trained to work within the framework of the Mental Health Act.</a:t>
            </a:r>
          </a:p>
          <a:p>
            <a:r>
              <a:rPr lang="en-GB" sz="1600" dirty="0"/>
              <a:t>The Mind in Croydon Advocacy Service provides an IMHA service to qualifying patients residing in and funded </a:t>
            </a:r>
            <a:br>
              <a:rPr lang="en-GB" sz="1600" dirty="0"/>
            </a:br>
            <a:r>
              <a:rPr lang="en-GB" sz="1600" dirty="0"/>
              <a:t>by Croydon. This includes Croydon admission wards at Bethlem Royal Hospital.</a:t>
            </a:r>
          </a:p>
          <a:p>
            <a:r>
              <a:rPr lang="en-GB" sz="1600" b="0" i="0" dirty="0">
                <a:solidFill>
                  <a:srgbClr val="333333"/>
                </a:solidFill>
                <a:effectLst/>
              </a:rPr>
              <a:t>Anyone who is being treated in hospital or in the community under a section of the Mental Health Act (and </a:t>
            </a:r>
            <a:br>
              <a:rPr lang="en-GB" sz="1600" b="0" i="0" dirty="0">
                <a:solidFill>
                  <a:srgbClr val="333333"/>
                </a:solidFill>
                <a:effectLst/>
              </a:rPr>
            </a:br>
            <a:r>
              <a:rPr lang="en-GB" sz="1600" b="0" i="0" dirty="0">
                <a:solidFill>
                  <a:srgbClr val="333333"/>
                </a:solidFill>
                <a:effectLst/>
              </a:rPr>
              <a:t>some other people) have a right to an IMHA Advocate.</a:t>
            </a:r>
          </a:p>
          <a:p>
            <a:r>
              <a:rPr lang="en-GB" sz="1600" b="0" i="0" dirty="0">
                <a:solidFill>
                  <a:srgbClr val="333333"/>
                </a:solidFill>
                <a:effectLst/>
              </a:rPr>
              <a:t>An IMHA Advocate can continue to work with clients even if they are no longer on a section and are an informal </a:t>
            </a:r>
            <a:br>
              <a:rPr lang="en-GB" sz="1600" b="0" i="0" dirty="0">
                <a:solidFill>
                  <a:srgbClr val="333333"/>
                </a:solidFill>
                <a:effectLst/>
              </a:rPr>
            </a:br>
            <a:r>
              <a:rPr lang="en-GB" sz="1600" b="0" i="0" dirty="0">
                <a:solidFill>
                  <a:srgbClr val="333333"/>
                </a:solidFill>
                <a:effectLst/>
              </a:rPr>
              <a:t>patient.</a:t>
            </a:r>
          </a:p>
          <a:p>
            <a:pPr algn="l">
              <a:lnSpc>
                <a:spcPct val="120000"/>
              </a:lnSpc>
              <a:spcAft>
                <a:spcPts val="0"/>
              </a:spcAft>
            </a:pPr>
            <a:r>
              <a:rPr lang="en-GB" sz="1800" b="1" dirty="0">
                <a:solidFill>
                  <a:srgbClr val="1300C1"/>
                </a:solidFill>
              </a:rPr>
              <a:t>Referral Route</a:t>
            </a:r>
          </a:p>
          <a:p>
            <a:pPr algn="l">
              <a:lnSpc>
                <a:spcPct val="120000"/>
              </a:lnSpc>
              <a:spcAft>
                <a:spcPts val="0"/>
              </a:spcAft>
            </a:pPr>
            <a:r>
              <a:rPr lang="en-US" sz="1600" b="0" i="0" dirty="0">
                <a:solidFill>
                  <a:srgbClr val="303030"/>
                </a:solidFill>
                <a:effectLst/>
              </a:rPr>
              <a:t>Anyone can make a referral such as: You, family, friends, health staff, voluntary </a:t>
            </a:r>
            <a:r>
              <a:rPr lang="en-US" sz="1600" b="0" i="0" dirty="0" err="1">
                <a:solidFill>
                  <a:srgbClr val="303030"/>
                </a:solidFill>
                <a:effectLst/>
              </a:rPr>
              <a:t>organisations</a:t>
            </a:r>
            <a:r>
              <a:rPr lang="en-US" sz="1600" b="0" i="0" dirty="0">
                <a:solidFill>
                  <a:srgbClr val="303030"/>
                </a:solidFill>
                <a:effectLst/>
              </a:rPr>
              <a:t>. </a:t>
            </a:r>
            <a:br>
              <a:rPr lang="en-US" sz="1600" b="0" i="0" dirty="0">
                <a:solidFill>
                  <a:srgbClr val="303030"/>
                </a:solidFill>
                <a:effectLst/>
              </a:rPr>
            </a:br>
            <a:r>
              <a:rPr lang="en-US" sz="1600" b="0" i="0" dirty="0">
                <a:solidFill>
                  <a:srgbClr val="303030"/>
                </a:solidFill>
                <a:effectLst/>
              </a:rPr>
              <a:t>As the Advocates work as instructed by the individual, consent from that individual is required when making </a:t>
            </a:r>
            <a:br>
              <a:rPr lang="en-US" sz="1600" b="0" i="0" dirty="0">
                <a:solidFill>
                  <a:srgbClr val="303030"/>
                </a:solidFill>
                <a:effectLst/>
              </a:rPr>
            </a:br>
            <a:r>
              <a:rPr lang="en-US" sz="1600" b="0" i="0" dirty="0">
                <a:solidFill>
                  <a:srgbClr val="303030"/>
                </a:solidFill>
                <a:effectLst/>
              </a:rPr>
              <a:t>a referral on their behalf.</a:t>
            </a:r>
          </a:p>
          <a:p>
            <a:pPr algn="l">
              <a:lnSpc>
                <a:spcPct val="120000"/>
              </a:lnSpc>
              <a:spcAft>
                <a:spcPts val="0"/>
              </a:spcAft>
            </a:pPr>
            <a:endParaRPr lang="en-US" sz="1400" dirty="0">
              <a:solidFill>
                <a:srgbClr val="303030"/>
              </a:solidFill>
            </a:endParaRPr>
          </a:p>
          <a:p>
            <a:pPr algn="l">
              <a:lnSpc>
                <a:spcPct val="120000"/>
              </a:lnSpc>
              <a:spcAft>
                <a:spcPts val="0"/>
              </a:spcAft>
            </a:pPr>
            <a:r>
              <a:rPr lang="en-GB" sz="1800" b="1" dirty="0">
                <a:solidFill>
                  <a:srgbClr val="1300C1"/>
                </a:solidFill>
              </a:rPr>
              <a:t>Contact Number		Contact Email</a:t>
            </a:r>
          </a:p>
          <a:p>
            <a:pPr algn="l">
              <a:lnSpc>
                <a:spcPct val="120000"/>
              </a:lnSpc>
              <a:spcAft>
                <a:spcPts val="0"/>
              </a:spcAft>
            </a:pPr>
            <a:r>
              <a:rPr lang="en-US" sz="1600" b="0" i="0" dirty="0">
                <a:solidFill>
                  <a:srgbClr val="303030"/>
                </a:solidFill>
                <a:effectLst/>
              </a:rPr>
              <a:t>020 8763 6730		advocacy@mindincroydon.org.uk</a:t>
            </a:r>
            <a:endParaRPr lang="en-GB" sz="1600" dirty="0"/>
          </a:p>
        </p:txBody>
      </p:sp>
      <p:pic>
        <p:nvPicPr>
          <p:cNvPr id="2" name="Picture 1">
            <a:extLst>
              <a:ext uri="{FF2B5EF4-FFF2-40B4-BE49-F238E27FC236}">
                <a16:creationId xmlns:a16="http://schemas.microsoft.com/office/drawing/2014/main" id="{712DBE60-E2BF-5DCE-FE91-A732FD1B3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16105" y="3197517"/>
            <a:ext cx="1775895" cy="2694209"/>
          </a:xfrm>
          <a:prstGeom prst="rect">
            <a:avLst/>
          </a:prstGeom>
        </p:spPr>
      </p:pic>
    </p:spTree>
    <p:extLst>
      <p:ext uri="{BB962C8B-B14F-4D97-AF65-F5344CB8AC3E}">
        <p14:creationId xmlns:p14="http://schemas.microsoft.com/office/powerpoint/2010/main" val="1962589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C64114-312F-4F10-99D1-62EEFCF863F7}"/>
              </a:ext>
            </a:extLst>
          </p:cNvPr>
          <p:cNvSpPr>
            <a:spLocks noGrp="1"/>
          </p:cNvSpPr>
          <p:nvPr>
            <p:ph type="title"/>
          </p:nvPr>
        </p:nvSpPr>
        <p:spPr/>
        <p:txBody>
          <a:bodyPr/>
          <a:lstStyle/>
          <a:p>
            <a:r>
              <a:rPr lang="en-GB" dirty="0"/>
              <a:t>Carers Support</a:t>
            </a:r>
          </a:p>
        </p:txBody>
      </p:sp>
      <p:sp>
        <p:nvSpPr>
          <p:cNvPr id="2" name="Content Placeholder 1">
            <a:extLst>
              <a:ext uri="{FF2B5EF4-FFF2-40B4-BE49-F238E27FC236}">
                <a16:creationId xmlns:a16="http://schemas.microsoft.com/office/drawing/2014/main" id="{8422520D-0E3F-43B3-934E-4C496954BBA3}"/>
              </a:ext>
            </a:extLst>
          </p:cNvPr>
          <p:cNvSpPr>
            <a:spLocks noGrp="1"/>
          </p:cNvSpPr>
          <p:nvPr>
            <p:ph idx="1"/>
          </p:nvPr>
        </p:nvSpPr>
        <p:spPr>
          <a:xfrm>
            <a:off x="342900" y="1499616"/>
            <a:ext cx="11487150" cy="4993259"/>
          </a:xfrm>
        </p:spPr>
        <p:txBody>
          <a:bodyPr>
            <a:normAutofit/>
          </a:bodyPr>
          <a:lstStyle/>
          <a:p>
            <a:r>
              <a:rPr lang="en-GB" sz="1600" dirty="0"/>
              <a:t>This service for those who are living in Croydon, 24 years or above and look after someone with a mental </a:t>
            </a:r>
            <a:br>
              <a:rPr lang="en-GB" sz="1600" dirty="0"/>
            </a:br>
            <a:r>
              <a:rPr lang="en-GB" sz="1600" dirty="0"/>
              <a:t>health problem or experiencing a problem themselves.</a:t>
            </a:r>
          </a:p>
          <a:p>
            <a:pPr>
              <a:spcAft>
                <a:spcPts val="600"/>
              </a:spcAft>
            </a:pPr>
            <a:r>
              <a:rPr lang="en-GB" sz="1600" dirty="0"/>
              <a:t>The Carers’ Support Service can provide them with:</a:t>
            </a:r>
          </a:p>
          <a:p>
            <a:pPr marL="342900" indent="-342900">
              <a:spcAft>
                <a:spcPts val="0"/>
              </a:spcAft>
              <a:buFont typeface="Arial" panose="020B0604020202020204" pitchFamily="34" charset="0"/>
              <a:buChar char="•"/>
            </a:pPr>
            <a:r>
              <a:rPr lang="en-GB" sz="1600" dirty="0"/>
              <a:t>Information on services available</a:t>
            </a:r>
          </a:p>
          <a:p>
            <a:pPr marL="342900" indent="-342900">
              <a:spcAft>
                <a:spcPts val="0"/>
              </a:spcAft>
              <a:buFont typeface="Arial" panose="020B0604020202020204" pitchFamily="34" charset="0"/>
              <a:buChar char="•"/>
            </a:pPr>
            <a:r>
              <a:rPr lang="en-GB" sz="1600" dirty="0"/>
              <a:t>Support to access help you need</a:t>
            </a:r>
          </a:p>
          <a:p>
            <a:pPr marL="342900" indent="-342900">
              <a:spcAft>
                <a:spcPts val="0"/>
              </a:spcAft>
              <a:buFont typeface="Arial" panose="020B0604020202020204" pitchFamily="34" charset="0"/>
              <a:buChar char="•"/>
            </a:pPr>
            <a:r>
              <a:rPr lang="en-GB" sz="1600" dirty="0"/>
              <a:t>An advocacy service</a:t>
            </a:r>
          </a:p>
          <a:p>
            <a:pPr marL="342900" indent="-342900">
              <a:spcAft>
                <a:spcPts val="0"/>
              </a:spcAft>
              <a:buFont typeface="Arial" panose="020B0604020202020204" pitchFamily="34" charset="0"/>
              <a:buChar char="•"/>
            </a:pPr>
            <a:r>
              <a:rPr lang="en-GB" sz="1600" dirty="0"/>
              <a:t>Emotional support</a:t>
            </a:r>
          </a:p>
          <a:p>
            <a:pPr marL="342900" indent="-342900">
              <a:spcAft>
                <a:spcPts val="0"/>
              </a:spcAft>
              <a:buFont typeface="Arial" panose="020B0604020202020204" pitchFamily="34" charset="0"/>
              <a:buChar char="•"/>
            </a:pPr>
            <a:r>
              <a:rPr lang="en-GB" sz="1600" dirty="0"/>
              <a:t>Access to events and workshops</a:t>
            </a:r>
          </a:p>
          <a:p>
            <a:pPr marL="342900" indent="-342900">
              <a:spcAft>
                <a:spcPts val="0"/>
              </a:spcAft>
              <a:buFont typeface="Arial" panose="020B0604020202020204" pitchFamily="34" charset="0"/>
              <a:buChar char="•"/>
            </a:pPr>
            <a:r>
              <a:rPr lang="en-GB" sz="1600" dirty="0"/>
              <a:t>An opportunity to meet other carers</a:t>
            </a:r>
          </a:p>
          <a:p>
            <a:pPr marL="342900" indent="-342900">
              <a:buFont typeface="Arial" panose="020B0604020202020204" pitchFamily="34" charset="0"/>
              <a:buChar char="•"/>
            </a:pPr>
            <a:r>
              <a:rPr lang="en-GB" sz="1600" dirty="0"/>
              <a:t>Opportunities to get involved in the planning and development of services for carers.</a:t>
            </a:r>
          </a:p>
          <a:p>
            <a:r>
              <a:rPr lang="en-GB" sz="1600" dirty="0"/>
              <a:t>They also hold monthly meetings for mental health carers only to chat and support each other.</a:t>
            </a:r>
          </a:p>
          <a:p>
            <a:pPr algn="l">
              <a:lnSpc>
                <a:spcPct val="120000"/>
              </a:lnSpc>
              <a:spcAft>
                <a:spcPts val="0"/>
              </a:spcAft>
            </a:pPr>
            <a:r>
              <a:rPr lang="en-GB" sz="1800" b="1" dirty="0">
                <a:solidFill>
                  <a:srgbClr val="1300C1"/>
                </a:solidFill>
              </a:rPr>
              <a:t>Referral Route</a:t>
            </a:r>
          </a:p>
          <a:p>
            <a:pPr algn="l">
              <a:lnSpc>
                <a:spcPct val="120000"/>
              </a:lnSpc>
              <a:spcAft>
                <a:spcPts val="0"/>
              </a:spcAft>
            </a:pPr>
            <a:r>
              <a:rPr lang="en-US" sz="1600" b="0" i="0" dirty="0">
                <a:solidFill>
                  <a:srgbClr val="303030"/>
                </a:solidFill>
                <a:effectLst/>
              </a:rPr>
              <a:t>Anyone can make a referral. Please note that the meeting is for the mental health carer only.</a:t>
            </a:r>
          </a:p>
          <a:p>
            <a:pPr algn="l">
              <a:lnSpc>
                <a:spcPct val="120000"/>
              </a:lnSpc>
              <a:spcAft>
                <a:spcPts val="0"/>
              </a:spcAft>
            </a:pPr>
            <a:endParaRPr lang="en-US" sz="1400" dirty="0">
              <a:solidFill>
                <a:srgbClr val="303030"/>
              </a:solidFill>
            </a:endParaRPr>
          </a:p>
          <a:p>
            <a:pPr algn="l">
              <a:lnSpc>
                <a:spcPct val="120000"/>
              </a:lnSpc>
              <a:spcAft>
                <a:spcPts val="0"/>
              </a:spcAft>
            </a:pPr>
            <a:r>
              <a:rPr lang="en-GB" sz="1800" b="1" dirty="0">
                <a:solidFill>
                  <a:srgbClr val="1300C1"/>
                </a:solidFill>
              </a:rPr>
              <a:t>Contact Number		Contact Email</a:t>
            </a:r>
          </a:p>
          <a:p>
            <a:pPr algn="l">
              <a:lnSpc>
                <a:spcPct val="120000"/>
              </a:lnSpc>
              <a:spcAft>
                <a:spcPts val="0"/>
              </a:spcAft>
            </a:pPr>
            <a:r>
              <a:rPr lang="en-US" sz="1600" b="0" i="0" dirty="0">
                <a:solidFill>
                  <a:srgbClr val="303030"/>
                </a:solidFill>
                <a:effectLst/>
              </a:rPr>
              <a:t>020 8688 1210		carers.support@mindincroydon.org.uk</a:t>
            </a:r>
            <a:endParaRPr lang="en-GB" sz="1600" dirty="0"/>
          </a:p>
          <a:p>
            <a:endParaRPr lang="en-GB" sz="1600" dirty="0"/>
          </a:p>
        </p:txBody>
      </p:sp>
    </p:spTree>
    <p:extLst>
      <p:ext uri="{BB962C8B-B14F-4D97-AF65-F5344CB8AC3E}">
        <p14:creationId xmlns:p14="http://schemas.microsoft.com/office/powerpoint/2010/main" val="2647743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23CE70-15FF-4D49-94F4-799B5A0A93F1}"/>
              </a:ext>
            </a:extLst>
          </p:cNvPr>
          <p:cNvSpPr>
            <a:spLocks noGrp="1"/>
          </p:cNvSpPr>
          <p:nvPr>
            <p:ph type="title"/>
          </p:nvPr>
        </p:nvSpPr>
        <p:spPr/>
        <p:txBody>
          <a:bodyPr>
            <a:normAutofit/>
          </a:bodyPr>
          <a:lstStyle/>
          <a:p>
            <a:r>
              <a:rPr lang="en-GB" dirty="0"/>
              <a:t>Croydon Health &amp; </a:t>
            </a:r>
            <a:br>
              <a:rPr lang="en-GB" dirty="0"/>
            </a:br>
            <a:r>
              <a:rPr lang="en-GB" dirty="0"/>
              <a:t>Wellbeing Space</a:t>
            </a:r>
          </a:p>
        </p:txBody>
      </p:sp>
      <p:sp>
        <p:nvSpPr>
          <p:cNvPr id="4" name="Content Placeholder 3">
            <a:extLst>
              <a:ext uri="{FF2B5EF4-FFF2-40B4-BE49-F238E27FC236}">
                <a16:creationId xmlns:a16="http://schemas.microsoft.com/office/drawing/2014/main" id="{DC9F22D3-005E-4D25-8885-D8B6A2714FE9}"/>
              </a:ext>
            </a:extLst>
          </p:cNvPr>
          <p:cNvSpPr>
            <a:spLocks noGrp="1"/>
          </p:cNvSpPr>
          <p:nvPr>
            <p:ph idx="1"/>
          </p:nvPr>
        </p:nvSpPr>
        <p:spPr>
          <a:xfrm>
            <a:off x="342900" y="1825625"/>
            <a:ext cx="7219558" cy="4476023"/>
          </a:xfrm>
        </p:spPr>
        <p:txBody>
          <a:bodyPr>
            <a:normAutofit fontScale="92500" lnSpcReduction="20000"/>
          </a:bodyPr>
          <a:lstStyle/>
          <a:p>
            <a:r>
              <a:rPr lang="en-US" dirty="0"/>
              <a:t>In partnership with the NHS, Croydon BME Forum and Mind in Croydon, we’re here to provide mental health support to the Croydon community, in-person and online. We provide a Space for people to receive Advice, Guidance, and Signposting alongside Clinical Support from our Clinical Psychology team under one roof.</a:t>
            </a:r>
          </a:p>
          <a:p>
            <a:r>
              <a:rPr lang="en-US" dirty="0"/>
              <a:t>We take a non-judgmental, person-centered approach to improving your mental wellbeing and any other areas of your life that might affect your mental health.   </a:t>
            </a:r>
          </a:p>
          <a:p>
            <a:pPr>
              <a:spcAft>
                <a:spcPts val="0"/>
              </a:spcAft>
            </a:pPr>
            <a:br>
              <a:rPr lang="en-GB" sz="1600" dirty="0"/>
            </a:br>
            <a:r>
              <a:rPr lang="en-GB" sz="1800" b="1" dirty="0">
                <a:solidFill>
                  <a:srgbClr val="1300C1"/>
                </a:solidFill>
              </a:rPr>
              <a:t>Referral Route</a:t>
            </a:r>
          </a:p>
          <a:p>
            <a:pPr algn="l">
              <a:lnSpc>
                <a:spcPct val="120000"/>
              </a:lnSpc>
              <a:spcAft>
                <a:spcPts val="0"/>
              </a:spcAft>
            </a:pPr>
            <a:r>
              <a:rPr lang="en-US" sz="1600" dirty="0">
                <a:solidFill>
                  <a:srgbClr val="303030"/>
                </a:solidFill>
              </a:rPr>
              <a:t>Please walk-in (10am to 1pm Mon –Sat) or contact us on one of the routes below to book an appointment .</a:t>
            </a:r>
            <a:endParaRPr lang="en-US" sz="1600" b="0" i="0" dirty="0">
              <a:solidFill>
                <a:srgbClr val="303030"/>
              </a:solidFill>
              <a:effectLst/>
            </a:endParaRPr>
          </a:p>
          <a:p>
            <a:pPr algn="l">
              <a:lnSpc>
                <a:spcPct val="120000"/>
              </a:lnSpc>
              <a:spcAft>
                <a:spcPts val="0"/>
              </a:spcAft>
            </a:pPr>
            <a:endParaRPr lang="en-US" sz="1600" dirty="0">
              <a:solidFill>
                <a:srgbClr val="303030"/>
              </a:solidFill>
            </a:endParaRPr>
          </a:p>
          <a:p>
            <a:pPr algn="l">
              <a:lnSpc>
                <a:spcPct val="120000"/>
              </a:lnSpc>
              <a:spcAft>
                <a:spcPts val="0"/>
              </a:spcAft>
            </a:pPr>
            <a:r>
              <a:rPr lang="en-GB" sz="1800" b="1" dirty="0">
                <a:solidFill>
                  <a:srgbClr val="1300C1"/>
                </a:solidFill>
              </a:rPr>
              <a:t>Contact Number			Contact Email</a:t>
            </a:r>
          </a:p>
          <a:p>
            <a:pPr algn="l">
              <a:lnSpc>
                <a:spcPct val="120000"/>
              </a:lnSpc>
              <a:spcAft>
                <a:spcPts val="0"/>
              </a:spcAft>
            </a:pPr>
            <a:r>
              <a:rPr lang="en-US" sz="1600" b="0" i="0" dirty="0">
                <a:solidFill>
                  <a:srgbClr val="303030"/>
                </a:solidFill>
                <a:effectLst/>
              </a:rPr>
              <a:t>020 3154 9539  			info@croydonhws.co.uk</a:t>
            </a:r>
            <a:endParaRPr lang="en-GB" sz="1600" dirty="0"/>
          </a:p>
        </p:txBody>
      </p:sp>
      <p:pic>
        <p:nvPicPr>
          <p:cNvPr id="6" name="Picture 5" descr="A blue and black logo&#10;&#10;Description automatically generated with low confidence">
            <a:extLst>
              <a:ext uri="{FF2B5EF4-FFF2-40B4-BE49-F238E27FC236}">
                <a16:creationId xmlns:a16="http://schemas.microsoft.com/office/drawing/2014/main" id="{79703CF3-A4C6-B7DC-D7CE-3A82AA357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538" y="365125"/>
            <a:ext cx="1669607" cy="1153143"/>
          </a:xfrm>
          <a:prstGeom prst="rect">
            <a:avLst/>
          </a:prstGeom>
        </p:spPr>
      </p:pic>
      <p:pic>
        <p:nvPicPr>
          <p:cNvPr id="5" name="Picture 4">
            <a:extLst>
              <a:ext uri="{FF2B5EF4-FFF2-40B4-BE49-F238E27FC236}">
                <a16:creationId xmlns:a16="http://schemas.microsoft.com/office/drawing/2014/main" id="{FE7D0D01-722F-AC76-A5A0-EA400519992F}"/>
              </a:ext>
            </a:extLst>
          </p:cNvPr>
          <p:cNvPicPr>
            <a:picLocks noChangeAspect="1"/>
          </p:cNvPicPr>
          <p:nvPr/>
        </p:nvPicPr>
        <p:blipFill>
          <a:blip r:embed="rId3"/>
          <a:stretch>
            <a:fillRect/>
          </a:stretch>
        </p:blipFill>
        <p:spPr>
          <a:xfrm>
            <a:off x="7913762" y="1899898"/>
            <a:ext cx="3302766" cy="3965821"/>
          </a:xfrm>
          <a:prstGeom prst="rect">
            <a:avLst/>
          </a:prstGeom>
        </p:spPr>
      </p:pic>
    </p:spTree>
    <p:extLst>
      <p:ext uri="{BB962C8B-B14F-4D97-AF65-F5344CB8AC3E}">
        <p14:creationId xmlns:p14="http://schemas.microsoft.com/office/powerpoint/2010/main" val="1426065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9B88E-1D27-4BB6-8F87-9E35B72C4645}"/>
              </a:ext>
            </a:extLst>
          </p:cNvPr>
          <p:cNvSpPr>
            <a:spLocks noGrp="1"/>
          </p:cNvSpPr>
          <p:nvPr>
            <p:ph type="title"/>
          </p:nvPr>
        </p:nvSpPr>
        <p:spPr/>
        <p:txBody>
          <a:bodyPr/>
          <a:lstStyle/>
          <a:p>
            <a:r>
              <a:rPr lang="en-GB" dirty="0"/>
              <a:t>MHPIC’s - </a:t>
            </a:r>
            <a:r>
              <a:rPr lang="en-GB" sz="3600" dirty="0"/>
              <a:t>Mental Health Personal Independence Co-ordinator Service </a:t>
            </a:r>
            <a:endParaRPr lang="en-GB" dirty="0"/>
          </a:p>
        </p:txBody>
      </p:sp>
      <p:sp>
        <p:nvSpPr>
          <p:cNvPr id="4" name="Content Placeholder 3">
            <a:extLst>
              <a:ext uri="{FF2B5EF4-FFF2-40B4-BE49-F238E27FC236}">
                <a16:creationId xmlns:a16="http://schemas.microsoft.com/office/drawing/2014/main" id="{2800989C-125F-4A07-A250-80F264BB8815}"/>
              </a:ext>
            </a:extLst>
          </p:cNvPr>
          <p:cNvSpPr>
            <a:spLocks noGrp="1"/>
          </p:cNvSpPr>
          <p:nvPr>
            <p:ph idx="1"/>
          </p:nvPr>
        </p:nvSpPr>
        <p:spPr>
          <a:xfrm>
            <a:off x="361372" y="1825625"/>
            <a:ext cx="10925464" cy="4667250"/>
          </a:xfrm>
        </p:spPr>
        <p:txBody>
          <a:bodyPr>
            <a:normAutofit/>
          </a:bodyPr>
          <a:lstStyle/>
          <a:p>
            <a:pPr algn="l"/>
            <a:r>
              <a:rPr lang="en-GB" sz="1600" b="0" i="0" dirty="0">
                <a:solidFill>
                  <a:srgbClr val="333333"/>
                </a:solidFill>
                <a:effectLst/>
              </a:rPr>
              <a:t>The MHPIC Service offers one to one support for people with a serious mental health illness. The aim of the service is to focus on what matters most to clients and to see how best we can support both them and their family. We endeavour to support them to stay well – both mentally and physically – and help them to live </a:t>
            </a:r>
            <a:r>
              <a:rPr lang="en-GB" sz="1600" dirty="0">
                <a:solidFill>
                  <a:srgbClr val="333333"/>
                </a:solidFill>
              </a:rPr>
              <a:t>thei</a:t>
            </a:r>
            <a:r>
              <a:rPr lang="en-GB" sz="1600" b="0" i="0" dirty="0">
                <a:solidFill>
                  <a:srgbClr val="333333"/>
                </a:solidFill>
                <a:effectLst/>
              </a:rPr>
              <a:t>r best independent life.</a:t>
            </a:r>
          </a:p>
          <a:p>
            <a:pPr algn="l">
              <a:spcAft>
                <a:spcPts val="600"/>
              </a:spcAft>
            </a:pPr>
            <a:r>
              <a:rPr lang="en-GB" sz="1600" b="0" i="0" dirty="0">
                <a:solidFill>
                  <a:srgbClr val="333333"/>
                </a:solidFill>
                <a:effectLst/>
              </a:rPr>
              <a:t>A Mental Health Personal Independence Co-ordinator can offer one to one support and help clients to:</a:t>
            </a:r>
          </a:p>
          <a:p>
            <a:pPr marL="342900" indent="-342900" algn="l">
              <a:spcAft>
                <a:spcPts val="600"/>
              </a:spcAft>
              <a:buFont typeface="Arial" panose="020B0604020202020204" pitchFamily="34" charset="0"/>
              <a:buChar char="•"/>
            </a:pPr>
            <a:r>
              <a:rPr lang="en-GB" sz="1600" b="0" i="0" dirty="0">
                <a:solidFill>
                  <a:srgbClr val="333333"/>
                </a:solidFill>
                <a:effectLst/>
              </a:rPr>
              <a:t>co-ordinate daily tasks and manage their Personal Recovery Plan</a:t>
            </a:r>
          </a:p>
          <a:p>
            <a:pPr marL="342900" indent="-342900" algn="l">
              <a:spcAft>
                <a:spcPts val="600"/>
              </a:spcAft>
              <a:buFont typeface="Arial" panose="020B0604020202020204" pitchFamily="34" charset="0"/>
              <a:buChar char="•"/>
            </a:pPr>
            <a:r>
              <a:rPr lang="en-GB" sz="1600" b="0" i="0" dirty="0">
                <a:solidFill>
                  <a:srgbClr val="333333"/>
                </a:solidFill>
                <a:effectLst/>
              </a:rPr>
              <a:t>identify and set goals and work towards achieving them</a:t>
            </a:r>
          </a:p>
          <a:p>
            <a:pPr marL="342900" indent="-342900" algn="l">
              <a:spcAft>
                <a:spcPts val="600"/>
              </a:spcAft>
              <a:buFont typeface="Arial" panose="020B0604020202020204" pitchFamily="34" charset="0"/>
              <a:buChar char="•"/>
            </a:pPr>
            <a:r>
              <a:rPr lang="en-GB" sz="1600" b="0" i="0" dirty="0">
                <a:solidFill>
                  <a:srgbClr val="333333"/>
                </a:solidFill>
                <a:effectLst/>
              </a:rPr>
              <a:t>overcome any barriers that may arise in achieving their identified goals</a:t>
            </a:r>
          </a:p>
          <a:p>
            <a:pPr marL="342900" indent="-342900" algn="l">
              <a:spcAft>
                <a:spcPts val="600"/>
              </a:spcAft>
              <a:buFont typeface="Arial" panose="020B0604020202020204" pitchFamily="34" charset="0"/>
              <a:buChar char="•"/>
            </a:pPr>
            <a:r>
              <a:rPr lang="en-GB" sz="1600" b="0" i="0" dirty="0">
                <a:solidFill>
                  <a:srgbClr val="333333"/>
                </a:solidFill>
                <a:effectLst/>
              </a:rPr>
              <a:t>create and build social and community networks</a:t>
            </a:r>
          </a:p>
          <a:p>
            <a:pPr marL="342900" indent="-342900" algn="l">
              <a:spcAft>
                <a:spcPts val="600"/>
              </a:spcAft>
              <a:buFont typeface="Arial" panose="020B0604020202020204" pitchFamily="34" charset="0"/>
              <a:buChar char="•"/>
            </a:pPr>
            <a:endParaRPr lang="en-GB" sz="1600" dirty="0">
              <a:solidFill>
                <a:srgbClr val="333333"/>
              </a:solidFill>
            </a:endParaRPr>
          </a:p>
          <a:p>
            <a:pPr>
              <a:spcAft>
                <a:spcPts val="0"/>
              </a:spcAft>
            </a:pPr>
            <a:r>
              <a:rPr lang="en-GB" sz="1800" b="1" dirty="0">
                <a:solidFill>
                  <a:srgbClr val="1300C1"/>
                </a:solidFill>
              </a:rPr>
              <a:t>Referral Route</a:t>
            </a:r>
          </a:p>
          <a:p>
            <a:pPr algn="l">
              <a:lnSpc>
                <a:spcPct val="120000"/>
              </a:lnSpc>
              <a:spcAft>
                <a:spcPts val="0"/>
              </a:spcAft>
            </a:pPr>
            <a:r>
              <a:rPr lang="en-US" sz="1600" dirty="0">
                <a:solidFill>
                  <a:srgbClr val="303030"/>
                </a:solidFill>
              </a:rPr>
              <a:t>If you would like to access the MHPIC service, speak to your GP who can refer you. Self-referrals are not accepted.</a:t>
            </a:r>
          </a:p>
          <a:p>
            <a:pPr algn="l">
              <a:lnSpc>
                <a:spcPct val="120000"/>
              </a:lnSpc>
              <a:spcAft>
                <a:spcPts val="0"/>
              </a:spcAft>
            </a:pPr>
            <a:endParaRPr lang="en-US" sz="1600" dirty="0">
              <a:solidFill>
                <a:srgbClr val="303030"/>
              </a:solidFill>
            </a:endParaRPr>
          </a:p>
          <a:p>
            <a:pPr algn="l">
              <a:lnSpc>
                <a:spcPct val="120000"/>
              </a:lnSpc>
              <a:spcAft>
                <a:spcPts val="0"/>
              </a:spcAft>
            </a:pPr>
            <a:r>
              <a:rPr lang="en-GB" sz="1800" b="1" dirty="0">
                <a:solidFill>
                  <a:srgbClr val="1300C1"/>
                </a:solidFill>
              </a:rPr>
              <a:t>Contact Email</a:t>
            </a:r>
          </a:p>
          <a:p>
            <a:pPr algn="l">
              <a:lnSpc>
                <a:spcPct val="120000"/>
              </a:lnSpc>
              <a:spcAft>
                <a:spcPts val="0"/>
              </a:spcAft>
            </a:pPr>
            <a:r>
              <a:rPr lang="en-US" sz="1600" b="0" i="0" dirty="0">
                <a:solidFill>
                  <a:srgbClr val="303030"/>
                </a:solidFill>
                <a:effectLst/>
              </a:rPr>
              <a:t>mhpics@mindincroydon.org.uk    or    ch-tr.mhpics@nhs.net</a:t>
            </a:r>
            <a:endParaRPr lang="en-GB" sz="1600" dirty="0"/>
          </a:p>
        </p:txBody>
      </p:sp>
    </p:spTree>
    <p:extLst>
      <p:ext uri="{BB962C8B-B14F-4D97-AF65-F5344CB8AC3E}">
        <p14:creationId xmlns:p14="http://schemas.microsoft.com/office/powerpoint/2010/main" val="3393261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C64114-312F-4F10-99D1-62EEFCF863F7}"/>
              </a:ext>
            </a:extLst>
          </p:cNvPr>
          <p:cNvSpPr>
            <a:spLocks noGrp="1"/>
          </p:cNvSpPr>
          <p:nvPr>
            <p:ph type="title"/>
          </p:nvPr>
        </p:nvSpPr>
        <p:spPr/>
        <p:txBody>
          <a:bodyPr/>
          <a:lstStyle/>
          <a:p>
            <a:r>
              <a:rPr lang="en-GB" dirty="0"/>
              <a:t>Peer Support In-Reach</a:t>
            </a:r>
          </a:p>
        </p:txBody>
      </p:sp>
      <p:sp>
        <p:nvSpPr>
          <p:cNvPr id="4" name="Content Placeholder 3">
            <a:extLst>
              <a:ext uri="{FF2B5EF4-FFF2-40B4-BE49-F238E27FC236}">
                <a16:creationId xmlns:a16="http://schemas.microsoft.com/office/drawing/2014/main" id="{AD54DF65-5818-4939-B2AE-A9EBA614B6A9}"/>
              </a:ext>
            </a:extLst>
          </p:cNvPr>
          <p:cNvSpPr>
            <a:spLocks noGrp="1"/>
          </p:cNvSpPr>
          <p:nvPr>
            <p:ph idx="1"/>
          </p:nvPr>
        </p:nvSpPr>
        <p:spPr>
          <a:xfrm>
            <a:off x="397764" y="1601932"/>
            <a:ext cx="11184636" cy="4667250"/>
          </a:xfrm>
        </p:spPr>
        <p:txBody>
          <a:bodyPr>
            <a:normAutofit/>
          </a:bodyPr>
          <a:lstStyle/>
          <a:p>
            <a:pPr>
              <a:spcAft>
                <a:spcPts val="600"/>
              </a:spcAft>
            </a:pPr>
            <a:r>
              <a:rPr lang="en-US" sz="1800" b="1" dirty="0">
                <a:solidFill>
                  <a:srgbClr val="1300C1"/>
                </a:solidFill>
              </a:rPr>
              <a:t>What is peer support?</a:t>
            </a:r>
          </a:p>
          <a:p>
            <a:pPr>
              <a:lnSpc>
                <a:spcPct val="100000"/>
              </a:lnSpc>
              <a:spcAft>
                <a:spcPts val="1200"/>
              </a:spcAft>
            </a:pPr>
            <a:r>
              <a:rPr lang="en-US" sz="1600" dirty="0"/>
              <a:t>Peer support is when people use their own lived experiences to help each other.</a:t>
            </a:r>
          </a:p>
          <a:p>
            <a:pPr>
              <a:lnSpc>
                <a:spcPct val="100000"/>
              </a:lnSpc>
              <a:spcAft>
                <a:spcPts val="1200"/>
              </a:spcAft>
            </a:pPr>
            <a:r>
              <a:rPr lang="en-US" sz="1600" dirty="0"/>
              <a:t>A Peer Support Worker is someone who has had their own lived mental health experiences and have been </a:t>
            </a:r>
            <a:br>
              <a:rPr lang="en-US" sz="1600" dirty="0"/>
            </a:br>
            <a:r>
              <a:rPr lang="en-US" sz="1600" dirty="0"/>
              <a:t>able to form a sense of recovery and are now able to support others and bring on shared understanding, respect </a:t>
            </a:r>
            <a:br>
              <a:rPr lang="en-US" sz="1600" dirty="0"/>
            </a:br>
            <a:r>
              <a:rPr lang="en-US" sz="1600" dirty="0"/>
              <a:t>and mutual empowerment. Peer Workers are role models for recovery who inspire hope that recovery is possible. </a:t>
            </a:r>
          </a:p>
          <a:p>
            <a:pPr>
              <a:lnSpc>
                <a:spcPct val="100000"/>
              </a:lnSpc>
              <a:spcAft>
                <a:spcPts val="1200"/>
              </a:spcAft>
            </a:pPr>
            <a:r>
              <a:rPr lang="en-US" sz="1600" dirty="0"/>
              <a:t>The Peer will support clients while they are on the ward to develop a wellbeing plan, coping mechanisms, engage in meaningful activities, support them to access community-based resources to further aid their recovery when they transition back into the community.</a:t>
            </a:r>
          </a:p>
          <a:p>
            <a:pPr>
              <a:lnSpc>
                <a:spcPct val="100000"/>
              </a:lnSpc>
              <a:spcAft>
                <a:spcPts val="600"/>
              </a:spcAft>
            </a:pPr>
            <a:r>
              <a:rPr lang="en-US" sz="1600" dirty="0"/>
              <a:t>The Peer Support Worker will then support the client in the process of being discharged from the unit into the community, they will support them for several more weeks to access community activities, practical support with managing bills, shopping, work or study, emotional support, make links with their community team, GP.</a:t>
            </a:r>
          </a:p>
          <a:p>
            <a:pPr>
              <a:spcAft>
                <a:spcPts val="600"/>
              </a:spcAft>
            </a:pPr>
            <a:r>
              <a:rPr lang="en-US" sz="1600" dirty="0"/>
              <a:t> </a:t>
            </a:r>
          </a:p>
          <a:p>
            <a:pPr>
              <a:spcAft>
                <a:spcPts val="0"/>
              </a:spcAft>
            </a:pPr>
            <a:r>
              <a:rPr lang="en-GB" sz="1800" b="1" dirty="0">
                <a:solidFill>
                  <a:srgbClr val="1300C1"/>
                </a:solidFill>
              </a:rPr>
              <a:t>Referral Route</a:t>
            </a:r>
          </a:p>
          <a:p>
            <a:pPr algn="l">
              <a:lnSpc>
                <a:spcPct val="100000"/>
              </a:lnSpc>
              <a:spcAft>
                <a:spcPts val="0"/>
              </a:spcAft>
            </a:pPr>
            <a:r>
              <a:rPr lang="en-US" sz="1600" dirty="0">
                <a:solidFill>
                  <a:srgbClr val="303030"/>
                </a:solidFill>
              </a:rPr>
              <a:t>Gemma is based on the unit, so clients are welcome to approach her directly to find out more and engage with her for support.</a:t>
            </a:r>
            <a:endParaRPr lang="en-GB" sz="1600" dirty="0"/>
          </a:p>
        </p:txBody>
      </p:sp>
      <p:pic>
        <p:nvPicPr>
          <p:cNvPr id="5" name="Picture 4" descr="A picture containing text, font, screenshot, graphics&#10;&#10;Description automatically generated">
            <a:extLst>
              <a:ext uri="{FF2B5EF4-FFF2-40B4-BE49-F238E27FC236}">
                <a16:creationId xmlns:a16="http://schemas.microsoft.com/office/drawing/2014/main" id="{2DB4CDD3-FB52-521F-D632-E929B5165D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9143" y="504969"/>
            <a:ext cx="1045874" cy="1045874"/>
          </a:xfrm>
          <a:prstGeom prst="rect">
            <a:avLst/>
          </a:prstGeom>
        </p:spPr>
      </p:pic>
    </p:spTree>
    <p:extLst>
      <p:ext uri="{BB962C8B-B14F-4D97-AF65-F5344CB8AC3E}">
        <p14:creationId xmlns:p14="http://schemas.microsoft.com/office/powerpoint/2010/main" val="2808805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Mind New Branding</Template>
  <TotalTime>628</TotalTime>
  <Words>1940</Words>
  <Application>Microsoft Office PowerPoint</Application>
  <PresentationFormat>Widescreen</PresentationFormat>
  <Paragraphs>147</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Abadi</vt:lpstr>
      <vt:lpstr>Aptos</vt:lpstr>
      <vt:lpstr>Arial</vt:lpstr>
      <vt:lpstr>Arial Black</vt:lpstr>
      <vt:lpstr>Arial Rounded MT Bold</vt:lpstr>
      <vt:lpstr>Mind Meridian</vt:lpstr>
      <vt:lpstr>Office Theme</vt:lpstr>
      <vt:lpstr>How We Can Help</vt:lpstr>
      <vt:lpstr>Mind in Croydon</vt:lpstr>
      <vt:lpstr>PowerPoint Presentation</vt:lpstr>
      <vt:lpstr>Active Minds</vt:lpstr>
      <vt:lpstr>Advocacy – Independent Mental           Health Advocacy</vt:lpstr>
      <vt:lpstr>Carers Support</vt:lpstr>
      <vt:lpstr>Croydon Health &amp;  Wellbeing Space</vt:lpstr>
      <vt:lpstr>MHPIC’s - Mental Health Personal Independence Co-ordinator Service </vt:lpstr>
      <vt:lpstr>Peer Support In-Reach</vt:lpstr>
      <vt:lpstr>Recovery Space</vt:lpstr>
      <vt:lpstr>The Hub/Social Networking</vt:lpstr>
      <vt:lpstr>Counselling Services Carers Groups</vt:lpstr>
      <vt:lpstr>Cousnelling Services One-to-One</vt:lpstr>
      <vt:lpstr>Welfare Benefits</vt:lpstr>
      <vt:lpstr>Volunteering with MiC</vt:lpstr>
      <vt:lpstr>More information on our services can be found at:  www.mindincroydon.org.uk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 Ayres</dc:creator>
  <cp:lastModifiedBy>Tom Goddard</cp:lastModifiedBy>
  <cp:revision>59</cp:revision>
  <dcterms:created xsi:type="dcterms:W3CDTF">2021-04-29T13:16:35Z</dcterms:created>
  <dcterms:modified xsi:type="dcterms:W3CDTF">2025-09-19T14:31:00Z</dcterms:modified>
</cp:coreProperties>
</file>