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312" r:id="rId6"/>
    <p:sldId id="535" r:id="rId7"/>
    <p:sldId id="474" r:id="rId8"/>
    <p:sldId id="53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49" autoAdjust="0"/>
    <p:restoredTop sz="94660"/>
  </p:normalViewPr>
  <p:slideViewPr>
    <p:cSldViewPr snapToGrid="0">
      <p:cViewPr varScale="1">
        <p:scale>
          <a:sx n="120" d="100"/>
          <a:sy n="120" d="100"/>
        </p:scale>
        <p:origin x="216"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B2519-D616-4946-BB46-1BBC6F1CC0BD}" type="datetimeFigureOut">
              <a:rPr lang="en-US" smtClean="0"/>
              <a:t>3/2/26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AA9EF-F993-4F62-B6A5-F8EED37F0E71}" type="slidenum">
              <a:rPr lang="en-US" smtClean="0"/>
              <a:t>‹#›</a:t>
            </a:fld>
            <a:endParaRPr lang="en-US"/>
          </a:p>
        </p:txBody>
      </p:sp>
    </p:spTree>
    <p:extLst>
      <p:ext uri="{BB962C8B-B14F-4D97-AF65-F5344CB8AC3E}">
        <p14:creationId xmlns:p14="http://schemas.microsoft.com/office/powerpoint/2010/main" val="4088934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8DDE8-BA20-492F-9C3F-9B9CFF9483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0894B0-C920-4A0B-8F8E-623E4E18CF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3AA0F75-E5E2-4D2C-B860-EA369219A56F}"/>
              </a:ext>
            </a:extLst>
          </p:cNvPr>
          <p:cNvSpPr>
            <a:spLocks noGrp="1"/>
          </p:cNvSpPr>
          <p:nvPr>
            <p:ph type="dt" sz="half" idx="10"/>
          </p:nvPr>
        </p:nvSpPr>
        <p:spPr/>
        <p:txBody>
          <a:bodyPr/>
          <a:lstStyle/>
          <a:p>
            <a:fld id="{A8547BE7-0316-41B8-BE7C-2B850BA6AFC0}" type="datetime1">
              <a:rPr lang="en-US" smtClean="0"/>
              <a:t>3/2/26</a:t>
            </a:fld>
            <a:endParaRPr lang="en-US"/>
          </a:p>
        </p:txBody>
      </p:sp>
      <p:sp>
        <p:nvSpPr>
          <p:cNvPr id="5" name="Footer Placeholder 4">
            <a:extLst>
              <a:ext uri="{FF2B5EF4-FFF2-40B4-BE49-F238E27FC236}">
                <a16:creationId xmlns:a16="http://schemas.microsoft.com/office/drawing/2014/main" id="{13F04DF8-81DB-41DE-B864-4A09286D0CF1}"/>
              </a:ext>
            </a:extLst>
          </p:cNvPr>
          <p:cNvSpPr>
            <a:spLocks noGrp="1"/>
          </p:cNvSpPr>
          <p:nvPr>
            <p:ph type="ftr" sz="quarter" idx="11"/>
          </p:nvPr>
        </p:nvSpPr>
        <p:spPr/>
        <p:txBody>
          <a:body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37EF4407-61BB-4319-98A1-B0F4DE96DC41}"/>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3324490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407D1-8269-42C2-A9CE-7F434166B3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40B262B-FFE3-4DFE-900D-8AFD14740C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25E212-1C27-4B80-93FE-6638A9C64256}"/>
              </a:ext>
            </a:extLst>
          </p:cNvPr>
          <p:cNvSpPr>
            <a:spLocks noGrp="1"/>
          </p:cNvSpPr>
          <p:nvPr>
            <p:ph type="dt" sz="half" idx="10"/>
          </p:nvPr>
        </p:nvSpPr>
        <p:spPr/>
        <p:txBody>
          <a:bodyPr/>
          <a:lstStyle/>
          <a:p>
            <a:fld id="{78706469-7F05-4ED3-B937-C6EDE5596902}" type="datetime1">
              <a:rPr lang="en-US" smtClean="0"/>
              <a:t>3/2/26</a:t>
            </a:fld>
            <a:endParaRPr lang="en-US"/>
          </a:p>
        </p:txBody>
      </p:sp>
      <p:sp>
        <p:nvSpPr>
          <p:cNvPr id="5" name="Footer Placeholder 4">
            <a:extLst>
              <a:ext uri="{FF2B5EF4-FFF2-40B4-BE49-F238E27FC236}">
                <a16:creationId xmlns:a16="http://schemas.microsoft.com/office/drawing/2014/main" id="{E10CF4D7-3A16-4A5D-A389-6524707416EC}"/>
              </a:ext>
            </a:extLst>
          </p:cNvPr>
          <p:cNvSpPr>
            <a:spLocks noGrp="1"/>
          </p:cNvSpPr>
          <p:nvPr>
            <p:ph type="ftr" sz="quarter" idx="11"/>
          </p:nvPr>
        </p:nvSpPr>
        <p:spPr/>
        <p:txBody>
          <a:body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0E1C1592-45B8-4734-8BF1-CC88277297FD}"/>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617177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BAA028-AEED-44BF-B94C-FDBEFFAE5E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97DBE-9FAC-4880-9C96-ADAF47E313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54B4E4-2B5E-491A-A50F-125ECDB34D6F}"/>
              </a:ext>
            </a:extLst>
          </p:cNvPr>
          <p:cNvSpPr>
            <a:spLocks noGrp="1"/>
          </p:cNvSpPr>
          <p:nvPr>
            <p:ph type="dt" sz="half" idx="10"/>
          </p:nvPr>
        </p:nvSpPr>
        <p:spPr/>
        <p:txBody>
          <a:bodyPr/>
          <a:lstStyle/>
          <a:p>
            <a:fld id="{2C7C3044-E179-4AFF-94D4-B32A0A383C8C}" type="datetime1">
              <a:rPr lang="en-US" smtClean="0"/>
              <a:t>3/2/26</a:t>
            </a:fld>
            <a:endParaRPr lang="en-US"/>
          </a:p>
        </p:txBody>
      </p:sp>
      <p:sp>
        <p:nvSpPr>
          <p:cNvPr id="5" name="Footer Placeholder 4">
            <a:extLst>
              <a:ext uri="{FF2B5EF4-FFF2-40B4-BE49-F238E27FC236}">
                <a16:creationId xmlns:a16="http://schemas.microsoft.com/office/drawing/2014/main" id="{43D1ABBB-4345-4484-AF1A-A5A8B84A3874}"/>
              </a:ext>
            </a:extLst>
          </p:cNvPr>
          <p:cNvSpPr>
            <a:spLocks noGrp="1"/>
          </p:cNvSpPr>
          <p:nvPr>
            <p:ph type="ftr" sz="quarter" idx="11"/>
          </p:nvPr>
        </p:nvSpPr>
        <p:spPr/>
        <p:txBody>
          <a:body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FAC4E6B9-C097-4681-85A3-8E598FB4E3BF}"/>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3926682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F96E-1452-4D94-A729-E42031B6A3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4155B1-521A-42CA-ABEA-C1653A275C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BFE81C-6A4E-44FA-B96B-43E98963973C}"/>
              </a:ext>
            </a:extLst>
          </p:cNvPr>
          <p:cNvSpPr>
            <a:spLocks noGrp="1"/>
          </p:cNvSpPr>
          <p:nvPr>
            <p:ph type="dt" sz="half" idx="10"/>
          </p:nvPr>
        </p:nvSpPr>
        <p:spPr/>
        <p:txBody>
          <a:bodyPr/>
          <a:lstStyle/>
          <a:p>
            <a:fld id="{F7392C6F-1012-49B9-83E0-28D80FCE4F8F}" type="datetime1">
              <a:rPr lang="en-US" smtClean="0"/>
              <a:t>3/2/26</a:t>
            </a:fld>
            <a:endParaRPr lang="en-US"/>
          </a:p>
        </p:txBody>
      </p:sp>
      <p:sp>
        <p:nvSpPr>
          <p:cNvPr id="5" name="Footer Placeholder 4">
            <a:extLst>
              <a:ext uri="{FF2B5EF4-FFF2-40B4-BE49-F238E27FC236}">
                <a16:creationId xmlns:a16="http://schemas.microsoft.com/office/drawing/2014/main" id="{1502467E-A49F-4FC0-9388-3F13624E1FF7}"/>
              </a:ext>
            </a:extLst>
          </p:cNvPr>
          <p:cNvSpPr>
            <a:spLocks noGrp="1"/>
          </p:cNvSpPr>
          <p:nvPr>
            <p:ph type="ftr" sz="quarter" idx="11"/>
          </p:nvPr>
        </p:nvSpPr>
        <p:spPr/>
        <p:txBody>
          <a:body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67D25B82-29EC-4AFC-8F8E-B57B3E5CD409}"/>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227543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24D97-AEBD-479E-90A2-524C61188F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76BE7F-F648-4CB1-87D9-D511181FE0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3F7B77-0BDA-484C-A3D4-AC70521C4B2D}"/>
              </a:ext>
            </a:extLst>
          </p:cNvPr>
          <p:cNvSpPr>
            <a:spLocks noGrp="1"/>
          </p:cNvSpPr>
          <p:nvPr>
            <p:ph type="dt" sz="half" idx="10"/>
          </p:nvPr>
        </p:nvSpPr>
        <p:spPr/>
        <p:txBody>
          <a:bodyPr/>
          <a:lstStyle/>
          <a:p>
            <a:fld id="{21ADEA6E-8ED1-4919-9DED-E6A000BCB6C4}" type="datetime1">
              <a:rPr lang="en-US" smtClean="0"/>
              <a:t>3/2/26</a:t>
            </a:fld>
            <a:endParaRPr lang="en-US"/>
          </a:p>
        </p:txBody>
      </p:sp>
      <p:sp>
        <p:nvSpPr>
          <p:cNvPr id="5" name="Footer Placeholder 4">
            <a:extLst>
              <a:ext uri="{FF2B5EF4-FFF2-40B4-BE49-F238E27FC236}">
                <a16:creationId xmlns:a16="http://schemas.microsoft.com/office/drawing/2014/main" id="{165E005F-6B8E-4B99-B494-A091E4B87BC4}"/>
              </a:ext>
            </a:extLst>
          </p:cNvPr>
          <p:cNvSpPr>
            <a:spLocks noGrp="1"/>
          </p:cNvSpPr>
          <p:nvPr>
            <p:ph type="ftr" sz="quarter" idx="11"/>
          </p:nvPr>
        </p:nvSpPr>
        <p:spPr/>
        <p:txBody>
          <a:body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CEA73DF6-23C1-4453-A22F-774EDE4D0240}"/>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558122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24FC-DEA0-4000-97B6-17EE2B78DC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61EBF8-2523-41EE-8014-2E0445921B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A597CF-DB58-485C-B9F7-F42D3E0C7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2E7027-E74A-4822-BB33-B28D9217B71A}"/>
              </a:ext>
            </a:extLst>
          </p:cNvPr>
          <p:cNvSpPr>
            <a:spLocks noGrp="1"/>
          </p:cNvSpPr>
          <p:nvPr>
            <p:ph type="dt" sz="half" idx="10"/>
          </p:nvPr>
        </p:nvSpPr>
        <p:spPr/>
        <p:txBody>
          <a:bodyPr/>
          <a:lstStyle/>
          <a:p>
            <a:fld id="{27665357-EFA4-4D80-B1F3-38F4D7DEC259}" type="datetime1">
              <a:rPr lang="en-US" smtClean="0"/>
              <a:t>3/2/26</a:t>
            </a:fld>
            <a:endParaRPr lang="en-US"/>
          </a:p>
        </p:txBody>
      </p:sp>
      <p:sp>
        <p:nvSpPr>
          <p:cNvPr id="6" name="Footer Placeholder 5">
            <a:extLst>
              <a:ext uri="{FF2B5EF4-FFF2-40B4-BE49-F238E27FC236}">
                <a16:creationId xmlns:a16="http://schemas.microsoft.com/office/drawing/2014/main" id="{28B47DAF-FB01-4060-9260-0A489E604E1D}"/>
              </a:ext>
            </a:extLst>
          </p:cNvPr>
          <p:cNvSpPr>
            <a:spLocks noGrp="1"/>
          </p:cNvSpPr>
          <p:nvPr>
            <p:ph type="ftr" sz="quarter" idx="11"/>
          </p:nvPr>
        </p:nvSpPr>
        <p:spPr/>
        <p:txBody>
          <a:bodyPr/>
          <a:lstStyle/>
          <a:p>
            <a:r>
              <a:rPr lang="en-GB"/>
              <a:t>SWM-Evangelising Programme (Church of God 7th Day)  </a:t>
            </a:r>
            <a:endParaRPr lang="en-US"/>
          </a:p>
        </p:txBody>
      </p:sp>
      <p:sp>
        <p:nvSpPr>
          <p:cNvPr id="7" name="Slide Number Placeholder 6">
            <a:extLst>
              <a:ext uri="{FF2B5EF4-FFF2-40B4-BE49-F238E27FC236}">
                <a16:creationId xmlns:a16="http://schemas.microsoft.com/office/drawing/2014/main" id="{1F8FD776-1995-45DC-8959-29AC6FFFBE2E}"/>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124172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E8ED9-6337-47CC-AF09-1917EF1464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5FF064-B01E-4C58-A49D-8D5F55DA03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BB1589-9501-40A4-9A01-FA6AC94CB6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05742F4-F4A0-4ED1-A84F-0F3898C007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DA93FC-EC97-4144-B25E-21AE3D7EF4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F4483C-287E-49D5-BE80-02C63A05CBB6}"/>
              </a:ext>
            </a:extLst>
          </p:cNvPr>
          <p:cNvSpPr>
            <a:spLocks noGrp="1"/>
          </p:cNvSpPr>
          <p:nvPr>
            <p:ph type="dt" sz="half" idx="10"/>
          </p:nvPr>
        </p:nvSpPr>
        <p:spPr/>
        <p:txBody>
          <a:bodyPr/>
          <a:lstStyle/>
          <a:p>
            <a:fld id="{4D141406-5117-40FE-AC33-FF5627D44AF0}" type="datetime1">
              <a:rPr lang="en-US" smtClean="0"/>
              <a:t>3/2/26</a:t>
            </a:fld>
            <a:endParaRPr lang="en-US"/>
          </a:p>
        </p:txBody>
      </p:sp>
      <p:sp>
        <p:nvSpPr>
          <p:cNvPr id="8" name="Footer Placeholder 7">
            <a:extLst>
              <a:ext uri="{FF2B5EF4-FFF2-40B4-BE49-F238E27FC236}">
                <a16:creationId xmlns:a16="http://schemas.microsoft.com/office/drawing/2014/main" id="{BD87EA8F-5970-43D6-B5C2-CA5037D02B8B}"/>
              </a:ext>
            </a:extLst>
          </p:cNvPr>
          <p:cNvSpPr>
            <a:spLocks noGrp="1"/>
          </p:cNvSpPr>
          <p:nvPr>
            <p:ph type="ftr" sz="quarter" idx="11"/>
          </p:nvPr>
        </p:nvSpPr>
        <p:spPr/>
        <p:txBody>
          <a:bodyPr/>
          <a:lstStyle/>
          <a:p>
            <a:r>
              <a:rPr lang="en-GB"/>
              <a:t>SWM-Evangelising Programme (Church of God 7th Day)  </a:t>
            </a:r>
            <a:endParaRPr lang="en-US"/>
          </a:p>
        </p:txBody>
      </p:sp>
      <p:sp>
        <p:nvSpPr>
          <p:cNvPr id="9" name="Slide Number Placeholder 8">
            <a:extLst>
              <a:ext uri="{FF2B5EF4-FFF2-40B4-BE49-F238E27FC236}">
                <a16:creationId xmlns:a16="http://schemas.microsoft.com/office/drawing/2014/main" id="{0100647F-8EB3-4801-B3BE-76483CBB2D1E}"/>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159945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23312-5B74-4B7B-BC9C-A079845588E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4064AE-F03E-4928-B558-5D14B9115DCF}"/>
              </a:ext>
            </a:extLst>
          </p:cNvPr>
          <p:cNvSpPr>
            <a:spLocks noGrp="1"/>
          </p:cNvSpPr>
          <p:nvPr>
            <p:ph type="dt" sz="half" idx="10"/>
          </p:nvPr>
        </p:nvSpPr>
        <p:spPr/>
        <p:txBody>
          <a:bodyPr/>
          <a:lstStyle/>
          <a:p>
            <a:fld id="{90533269-9A75-486A-96A6-1F6CD7DF6A93}" type="datetime1">
              <a:rPr lang="en-US" smtClean="0"/>
              <a:t>3/2/26</a:t>
            </a:fld>
            <a:endParaRPr lang="en-US"/>
          </a:p>
        </p:txBody>
      </p:sp>
      <p:sp>
        <p:nvSpPr>
          <p:cNvPr id="4" name="Footer Placeholder 3">
            <a:extLst>
              <a:ext uri="{FF2B5EF4-FFF2-40B4-BE49-F238E27FC236}">
                <a16:creationId xmlns:a16="http://schemas.microsoft.com/office/drawing/2014/main" id="{A6E1763D-623B-4366-9358-599B04D5565D}"/>
              </a:ext>
            </a:extLst>
          </p:cNvPr>
          <p:cNvSpPr>
            <a:spLocks noGrp="1"/>
          </p:cNvSpPr>
          <p:nvPr>
            <p:ph type="ftr" sz="quarter" idx="11"/>
          </p:nvPr>
        </p:nvSpPr>
        <p:spPr/>
        <p:txBody>
          <a:bodyPr/>
          <a:lstStyle/>
          <a:p>
            <a:r>
              <a:rPr lang="en-GB"/>
              <a:t>SWM-Evangelising Programme (Church of God 7th Day)  </a:t>
            </a:r>
            <a:endParaRPr lang="en-US"/>
          </a:p>
        </p:txBody>
      </p:sp>
      <p:sp>
        <p:nvSpPr>
          <p:cNvPr id="5" name="Slide Number Placeholder 4">
            <a:extLst>
              <a:ext uri="{FF2B5EF4-FFF2-40B4-BE49-F238E27FC236}">
                <a16:creationId xmlns:a16="http://schemas.microsoft.com/office/drawing/2014/main" id="{2B7A20A2-4FEA-48F2-85D2-3CEEFE2E23EC}"/>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3963583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CF3252-BB76-4E14-A292-768D06D8DBE8}"/>
              </a:ext>
            </a:extLst>
          </p:cNvPr>
          <p:cNvSpPr>
            <a:spLocks noGrp="1"/>
          </p:cNvSpPr>
          <p:nvPr>
            <p:ph type="dt" sz="half" idx="10"/>
          </p:nvPr>
        </p:nvSpPr>
        <p:spPr/>
        <p:txBody>
          <a:bodyPr/>
          <a:lstStyle/>
          <a:p>
            <a:fld id="{1E1F48C5-E6F4-4E80-B034-1F922B6E4363}" type="datetime1">
              <a:rPr lang="en-US" smtClean="0"/>
              <a:t>3/2/26</a:t>
            </a:fld>
            <a:endParaRPr lang="en-US"/>
          </a:p>
        </p:txBody>
      </p:sp>
      <p:sp>
        <p:nvSpPr>
          <p:cNvPr id="3" name="Footer Placeholder 2">
            <a:extLst>
              <a:ext uri="{FF2B5EF4-FFF2-40B4-BE49-F238E27FC236}">
                <a16:creationId xmlns:a16="http://schemas.microsoft.com/office/drawing/2014/main" id="{DDF3418E-CE16-4FBB-9DAF-7AD452DE88D2}"/>
              </a:ext>
            </a:extLst>
          </p:cNvPr>
          <p:cNvSpPr>
            <a:spLocks noGrp="1"/>
          </p:cNvSpPr>
          <p:nvPr>
            <p:ph type="ftr" sz="quarter" idx="11"/>
          </p:nvPr>
        </p:nvSpPr>
        <p:spPr/>
        <p:txBody>
          <a:bodyPr/>
          <a:lstStyle/>
          <a:p>
            <a:r>
              <a:rPr lang="en-GB"/>
              <a:t>SWM-Evangelising Programme (Church of God 7th Day)  </a:t>
            </a:r>
            <a:endParaRPr lang="en-US"/>
          </a:p>
        </p:txBody>
      </p:sp>
      <p:sp>
        <p:nvSpPr>
          <p:cNvPr id="4" name="Slide Number Placeholder 3">
            <a:extLst>
              <a:ext uri="{FF2B5EF4-FFF2-40B4-BE49-F238E27FC236}">
                <a16:creationId xmlns:a16="http://schemas.microsoft.com/office/drawing/2014/main" id="{5D0DDD4D-CE6B-41E8-A66F-21C3B8CA5549}"/>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3093184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0C7CD-D716-47B8-9C97-211D39A8ED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5FC274-8E10-4A86-ABDE-975822CA76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56CCA3F-DC2F-41AF-9B96-852C85195E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FFBA0E-568C-49CF-838C-3ACF78941677}"/>
              </a:ext>
            </a:extLst>
          </p:cNvPr>
          <p:cNvSpPr>
            <a:spLocks noGrp="1"/>
          </p:cNvSpPr>
          <p:nvPr>
            <p:ph type="dt" sz="half" idx="10"/>
          </p:nvPr>
        </p:nvSpPr>
        <p:spPr/>
        <p:txBody>
          <a:bodyPr/>
          <a:lstStyle/>
          <a:p>
            <a:fld id="{0F493015-3E66-4B84-944A-1467D1B1E435}" type="datetime1">
              <a:rPr lang="en-US" smtClean="0"/>
              <a:t>3/2/26</a:t>
            </a:fld>
            <a:endParaRPr lang="en-US"/>
          </a:p>
        </p:txBody>
      </p:sp>
      <p:sp>
        <p:nvSpPr>
          <p:cNvPr id="6" name="Footer Placeholder 5">
            <a:extLst>
              <a:ext uri="{FF2B5EF4-FFF2-40B4-BE49-F238E27FC236}">
                <a16:creationId xmlns:a16="http://schemas.microsoft.com/office/drawing/2014/main" id="{BA0E05E3-4974-46A3-8C50-E6958FCDB198}"/>
              </a:ext>
            </a:extLst>
          </p:cNvPr>
          <p:cNvSpPr>
            <a:spLocks noGrp="1"/>
          </p:cNvSpPr>
          <p:nvPr>
            <p:ph type="ftr" sz="quarter" idx="11"/>
          </p:nvPr>
        </p:nvSpPr>
        <p:spPr/>
        <p:txBody>
          <a:bodyPr/>
          <a:lstStyle/>
          <a:p>
            <a:r>
              <a:rPr lang="en-GB"/>
              <a:t>SWM-Evangelising Programme (Church of God 7th Day)  </a:t>
            </a:r>
            <a:endParaRPr lang="en-US"/>
          </a:p>
        </p:txBody>
      </p:sp>
      <p:sp>
        <p:nvSpPr>
          <p:cNvPr id="7" name="Slide Number Placeholder 6">
            <a:extLst>
              <a:ext uri="{FF2B5EF4-FFF2-40B4-BE49-F238E27FC236}">
                <a16:creationId xmlns:a16="http://schemas.microsoft.com/office/drawing/2014/main" id="{0A8C4A70-98CA-419A-A8E8-7F9D1F00EDB3}"/>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392549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D1381-7E25-4020-BD6A-1939F98457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3BDF0F-7399-402F-A0FE-A5C8751C38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010DD1-72B0-43B4-AFAF-BDCC699010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356811-E866-4926-8B9D-70E5865496D7}"/>
              </a:ext>
            </a:extLst>
          </p:cNvPr>
          <p:cNvSpPr>
            <a:spLocks noGrp="1"/>
          </p:cNvSpPr>
          <p:nvPr>
            <p:ph type="dt" sz="half" idx="10"/>
          </p:nvPr>
        </p:nvSpPr>
        <p:spPr/>
        <p:txBody>
          <a:bodyPr/>
          <a:lstStyle/>
          <a:p>
            <a:fld id="{3746E898-6BE6-4091-822C-509D74136F6C}" type="datetime1">
              <a:rPr lang="en-US" smtClean="0"/>
              <a:t>3/2/26</a:t>
            </a:fld>
            <a:endParaRPr lang="en-US"/>
          </a:p>
        </p:txBody>
      </p:sp>
      <p:sp>
        <p:nvSpPr>
          <p:cNvPr id="6" name="Footer Placeholder 5">
            <a:extLst>
              <a:ext uri="{FF2B5EF4-FFF2-40B4-BE49-F238E27FC236}">
                <a16:creationId xmlns:a16="http://schemas.microsoft.com/office/drawing/2014/main" id="{4520061B-CAE0-4225-AD72-F62B29B2A43B}"/>
              </a:ext>
            </a:extLst>
          </p:cNvPr>
          <p:cNvSpPr>
            <a:spLocks noGrp="1"/>
          </p:cNvSpPr>
          <p:nvPr>
            <p:ph type="ftr" sz="quarter" idx="11"/>
          </p:nvPr>
        </p:nvSpPr>
        <p:spPr/>
        <p:txBody>
          <a:bodyPr/>
          <a:lstStyle/>
          <a:p>
            <a:r>
              <a:rPr lang="en-GB"/>
              <a:t>SWM-Evangelising Programme (Church of God 7th Day)  </a:t>
            </a:r>
            <a:endParaRPr lang="en-US"/>
          </a:p>
        </p:txBody>
      </p:sp>
      <p:sp>
        <p:nvSpPr>
          <p:cNvPr id="7" name="Slide Number Placeholder 6">
            <a:extLst>
              <a:ext uri="{FF2B5EF4-FFF2-40B4-BE49-F238E27FC236}">
                <a16:creationId xmlns:a16="http://schemas.microsoft.com/office/drawing/2014/main" id="{5A8041DF-C78A-4C60-A86C-8F6D20CF76D4}"/>
              </a:ext>
            </a:extLst>
          </p:cNvPr>
          <p:cNvSpPr>
            <a:spLocks noGrp="1"/>
          </p:cNvSpPr>
          <p:nvPr>
            <p:ph type="sldNum" sz="quarter" idx="12"/>
          </p:nvPr>
        </p:nvSpPr>
        <p:spPr/>
        <p:txBody>
          <a:bodyPr/>
          <a:lstStyle/>
          <a:p>
            <a:fld id="{8EC0313D-EC15-49E5-B92D-6675BFC63552}" type="slidenum">
              <a:rPr lang="en-US" smtClean="0"/>
              <a:t>‹#›</a:t>
            </a:fld>
            <a:endParaRPr lang="en-US"/>
          </a:p>
        </p:txBody>
      </p:sp>
    </p:spTree>
    <p:extLst>
      <p:ext uri="{BB962C8B-B14F-4D97-AF65-F5344CB8AC3E}">
        <p14:creationId xmlns:p14="http://schemas.microsoft.com/office/powerpoint/2010/main" val="2473332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F08B5A-2484-4444-A310-3DD608F199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3DFC096-DC9E-4732-8CC6-AD980EE8CF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77267C-C5BD-4DB2-99A4-42DFA52261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08082-8ECA-483D-AD41-389BD3359ADA}" type="datetime1">
              <a:rPr lang="en-US" smtClean="0"/>
              <a:t>3/2/26</a:t>
            </a:fld>
            <a:endParaRPr lang="en-US"/>
          </a:p>
        </p:txBody>
      </p:sp>
      <p:sp>
        <p:nvSpPr>
          <p:cNvPr id="5" name="Footer Placeholder 4">
            <a:extLst>
              <a:ext uri="{FF2B5EF4-FFF2-40B4-BE49-F238E27FC236}">
                <a16:creationId xmlns:a16="http://schemas.microsoft.com/office/drawing/2014/main" id="{7ACD38EA-785E-4564-825C-BB716B2304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SWM-Evangelising Programme (Church of God 7th Day)  </a:t>
            </a:r>
            <a:endParaRPr lang="en-US"/>
          </a:p>
        </p:txBody>
      </p:sp>
      <p:sp>
        <p:nvSpPr>
          <p:cNvPr id="6" name="Slide Number Placeholder 5">
            <a:extLst>
              <a:ext uri="{FF2B5EF4-FFF2-40B4-BE49-F238E27FC236}">
                <a16:creationId xmlns:a16="http://schemas.microsoft.com/office/drawing/2014/main" id="{441A9ECC-B4F2-4A44-9616-591D5D172C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C0313D-EC15-49E5-B92D-6675BFC63552}" type="slidenum">
              <a:rPr lang="en-US" smtClean="0"/>
              <a:t>‹#›</a:t>
            </a:fld>
            <a:endParaRPr lang="en-US"/>
          </a:p>
        </p:txBody>
      </p:sp>
    </p:spTree>
    <p:extLst>
      <p:ext uri="{BB962C8B-B14F-4D97-AF65-F5344CB8AC3E}">
        <p14:creationId xmlns:p14="http://schemas.microsoft.com/office/powerpoint/2010/main" val="3535183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licenses/by-nc-nd/3.0/" TargetMode="External"/><Relationship Id="rId2" Type="http://schemas.openxmlformats.org/officeDocument/2006/relationships/hyperlink" Target="https://learn.e-limu.org/topic/view/?c=33&amp;t=178"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ubtitle 2">
            <a:extLst>
              <a:ext uri="{FF2B5EF4-FFF2-40B4-BE49-F238E27FC236}">
                <a16:creationId xmlns:a16="http://schemas.microsoft.com/office/drawing/2014/main" id="{88C4256B-6CBD-5917-B81D-AE5C83F10A67}"/>
              </a:ext>
            </a:extLst>
          </p:cNvPr>
          <p:cNvSpPr>
            <a:spLocks noGrp="1"/>
          </p:cNvSpPr>
          <p:nvPr>
            <p:ph type="subTitle" idx="1"/>
          </p:nvPr>
        </p:nvSpPr>
        <p:spPr>
          <a:xfrm>
            <a:off x="1847851" y="1628775"/>
            <a:ext cx="8569325" cy="3671888"/>
          </a:xfrm>
        </p:spPr>
        <p:txBody>
          <a:bodyPr>
            <a:normAutofit fontScale="85000" lnSpcReduction="20000"/>
          </a:bodyPr>
          <a:lstStyle/>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r>
              <a:rPr lang="en-GB" altLang="en-US" sz="6300" b="1" dirty="0">
                <a:latin typeface="Calibri" panose="020F0502020204030204" pitchFamily="34" charset="0"/>
                <a:ea typeface="Calibri" panose="020F0502020204030204" pitchFamily="34" charset="0"/>
                <a:cs typeface="Calibri" panose="020F0502020204030204" pitchFamily="34" charset="0"/>
              </a:rPr>
              <a:t>Building Blocks Baby Bank</a:t>
            </a: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r>
              <a:rPr lang="en-GB" altLang="en-US" sz="4200" dirty="0">
                <a:latin typeface="Calibri" panose="020F0502020204030204" pitchFamily="34" charset="0"/>
                <a:ea typeface="Calibri" panose="020F0502020204030204" pitchFamily="34" charset="0"/>
                <a:cs typeface="Calibri" panose="020F0502020204030204" pitchFamily="34" charset="0"/>
              </a:rPr>
              <a:t>Avril Hargreaves Team Leader</a:t>
            </a: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p:txBody>
      </p:sp>
      <p:sp>
        <p:nvSpPr>
          <p:cNvPr id="8" name="Footer Placeholder 7">
            <a:extLst>
              <a:ext uri="{FF2B5EF4-FFF2-40B4-BE49-F238E27FC236}">
                <a16:creationId xmlns:a16="http://schemas.microsoft.com/office/drawing/2014/main" id="{9908805C-FB5A-EAF0-91B7-F4D7D12E723E}"/>
              </a:ext>
            </a:extLst>
          </p:cNvPr>
          <p:cNvSpPr>
            <a:spLocks noGrp="1"/>
          </p:cNvSpPr>
          <p:nvPr>
            <p:ph type="ftr" sz="quarter" idx="11"/>
          </p:nvPr>
        </p:nvSpPr>
        <p:spPr>
          <a:xfrm>
            <a:off x="3359151" y="6308726"/>
            <a:ext cx="5400675" cy="365125"/>
          </a:xfrm>
        </p:spPr>
        <p:txBody>
          <a:bodyPr/>
          <a:lstStyle/>
          <a:p>
            <a:pPr algn="ctr">
              <a:defRPr/>
            </a:pPr>
            <a:r>
              <a:rPr lang="en-GB" dirty="0"/>
              <a:t>Building Blocks Baby Bank May 2023</a:t>
            </a:r>
          </a:p>
        </p:txBody>
      </p:sp>
      <p:pic>
        <p:nvPicPr>
          <p:cNvPr id="1026" name="Picture 2" descr="page1image62706560">
            <a:extLst>
              <a:ext uri="{FF2B5EF4-FFF2-40B4-BE49-F238E27FC236}">
                <a16:creationId xmlns:a16="http://schemas.microsoft.com/office/drawing/2014/main" id="{B10F820C-C91D-4552-D48E-457A10FD15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8918" y="0"/>
            <a:ext cx="3065930" cy="29448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latin typeface="Arial" panose="020B0604020202020204" pitchFamily="34" charset="0"/>
                <a:cs typeface="Arial" panose="020B0604020202020204" pitchFamily="34" charset="0"/>
              </a:rPr>
              <a:t>Who are we ?</a:t>
            </a:r>
          </a:p>
          <a:p>
            <a:r>
              <a:rPr lang="en-GB" dirty="0"/>
              <a:t>Small Church- Derby Road Croydon </a:t>
            </a:r>
            <a:r>
              <a:rPr lang="en-GB" dirty="0">
                <a:solidFill>
                  <a:srgbClr val="0070C0"/>
                </a:solidFill>
              </a:rPr>
              <a:t>“serving the community”</a:t>
            </a:r>
          </a:p>
          <a:p>
            <a:endParaRPr lang="en-GB" dirty="0"/>
          </a:p>
          <a:p>
            <a:r>
              <a:rPr lang="en-GB" dirty="0"/>
              <a:t>6 members of the Church in Team</a:t>
            </a:r>
          </a:p>
          <a:p>
            <a:endParaRPr lang="en-GB" dirty="0"/>
          </a:p>
          <a:p>
            <a:r>
              <a:rPr lang="en-GB" dirty="0"/>
              <a:t>Plus 3 local community volunteers </a:t>
            </a:r>
          </a:p>
          <a:p>
            <a:endParaRPr lang="en-GB" b="1" dirty="0">
              <a:latin typeface="Arial" panose="020B0604020202020204" pitchFamily="34" charset="0"/>
              <a:cs typeface="Arial" panose="020B0604020202020204" pitchFamily="34" charset="0"/>
            </a:endParaRPr>
          </a:p>
          <a:p>
            <a:r>
              <a:rPr lang="en-GB" sz="1600" dirty="0"/>
              <a:t>Monthly  voluntary hours  = 213</a:t>
            </a:r>
          </a:p>
          <a:p>
            <a:r>
              <a:rPr lang="en-GB" sz="1600" dirty="0"/>
              <a:t>2556 hours per year</a:t>
            </a:r>
          </a:p>
        </p:txBody>
      </p:sp>
      <p:sp>
        <p:nvSpPr>
          <p:cNvPr id="38" name="Rectangle 37">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B57127A5-708B-44B4-BE8A-3D72E61F3736}"/>
              </a:ext>
            </a:extLst>
          </p:cNvPr>
          <p:cNvSpPr>
            <a:spLocks noGrp="1"/>
          </p:cNvSpPr>
          <p:nvPr>
            <p:ph idx="1"/>
          </p:nvPr>
        </p:nvSpPr>
        <p:spPr>
          <a:xfrm>
            <a:off x="5588348" y="10142"/>
            <a:ext cx="6478962" cy="6847856"/>
          </a:xfrm>
        </p:spPr>
        <p:txBody>
          <a:bodyPr anchor="ctr">
            <a:normAutofit fontScale="92500" lnSpcReduction="20000"/>
          </a:bodyPr>
          <a:lstStyle/>
          <a:p>
            <a:pPr marL="0" indent="0">
              <a:buNone/>
            </a:pPr>
            <a:endParaRPr lang="en-GB" sz="4800" b="1" dirty="0">
              <a:latin typeface="Arial" panose="020B0604020202020204" pitchFamily="34" charset="0"/>
              <a:cs typeface="Arial" panose="020B0604020202020204" pitchFamily="34" charset="0"/>
            </a:endParaRPr>
          </a:p>
          <a:p>
            <a:pPr marL="0" indent="0">
              <a:buNone/>
            </a:pPr>
            <a:endParaRPr lang="en-GB" sz="5400" b="1" dirty="0">
              <a:latin typeface="Arial" panose="020B0604020202020204" pitchFamily="34" charset="0"/>
              <a:cs typeface="Arial" panose="020B0604020202020204" pitchFamily="34" charset="0"/>
            </a:endParaRPr>
          </a:p>
          <a:p>
            <a:pPr marL="0" indent="0">
              <a:buNone/>
            </a:pPr>
            <a:r>
              <a:rPr lang="en-GB" sz="5400" b="1" dirty="0">
                <a:latin typeface="Arial" panose="020B0604020202020204" pitchFamily="34" charset="0"/>
                <a:cs typeface="Arial" panose="020B0604020202020204" pitchFamily="34" charset="0"/>
              </a:rPr>
              <a:t>Who are we </a:t>
            </a:r>
            <a:r>
              <a:rPr lang="en-GB" sz="4800" b="1" dirty="0">
                <a:latin typeface="Arial" panose="020B0604020202020204" pitchFamily="34" charset="0"/>
                <a:cs typeface="Arial" panose="020B0604020202020204" pitchFamily="34" charset="0"/>
              </a:rPr>
              <a:t>?</a:t>
            </a:r>
          </a:p>
          <a:p>
            <a:pPr marL="0" indent="0">
              <a:buNone/>
            </a:pPr>
            <a:endParaRPr lang="en-GB" sz="4800" b="1" dirty="0">
              <a:latin typeface="Arial" panose="020B0604020202020204" pitchFamily="34" charset="0"/>
              <a:cs typeface="Arial" panose="020B0604020202020204" pitchFamily="34" charset="0"/>
            </a:endParaRPr>
          </a:p>
          <a:p>
            <a:r>
              <a:rPr lang="en-GB" sz="4800" dirty="0"/>
              <a:t>Small Church- Derby Road Croydon </a:t>
            </a:r>
            <a:r>
              <a:rPr lang="en-GB" sz="4800" dirty="0">
                <a:solidFill>
                  <a:srgbClr val="0070C0"/>
                </a:solidFill>
              </a:rPr>
              <a:t>“serving the community”</a:t>
            </a:r>
            <a:endParaRPr lang="en-GB" sz="4800" dirty="0"/>
          </a:p>
          <a:p>
            <a:r>
              <a:rPr lang="en-GB" sz="4800" dirty="0"/>
              <a:t>6 members of the Church in Team</a:t>
            </a:r>
          </a:p>
          <a:p>
            <a:r>
              <a:rPr lang="en-GB" sz="4800" dirty="0"/>
              <a:t>Plus 3 local community volunteers </a:t>
            </a:r>
            <a:endParaRPr lang="en-GB" sz="4800" b="1" dirty="0">
              <a:latin typeface="Arial" panose="020B0604020202020204" pitchFamily="34" charset="0"/>
              <a:cs typeface="Arial" panose="020B0604020202020204" pitchFamily="34" charset="0"/>
            </a:endParaRPr>
          </a:p>
          <a:p>
            <a:r>
              <a:rPr lang="en-GB" sz="4800" dirty="0"/>
              <a:t>3192 hours per year</a:t>
            </a:r>
          </a:p>
          <a:p>
            <a:pPr marL="0" indent="0">
              <a:buNone/>
            </a:pPr>
            <a:endParaRPr lang="en-GB" sz="4800" b="1" dirty="0">
              <a:latin typeface="Arial" panose="020B0604020202020204" pitchFamily="34" charset="0"/>
              <a:cs typeface="Arial" panose="020B0604020202020204" pitchFamily="34" charset="0"/>
            </a:endParaRPr>
          </a:p>
          <a:p>
            <a:pPr marL="0" indent="0">
              <a:buNone/>
            </a:pPr>
            <a:endParaRPr lang="en-GB" sz="36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12FB84C-0185-132E-DCC2-BB7BBABF1A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 y="2501984"/>
            <a:ext cx="4181363" cy="4356016"/>
          </a:xfrm>
          <a:prstGeom prst="rect">
            <a:avLst/>
          </a:prstGeom>
        </p:spPr>
      </p:pic>
      <p:pic>
        <p:nvPicPr>
          <p:cNvPr id="2" name="Picture 2" descr="page1image62706560">
            <a:extLst>
              <a:ext uri="{FF2B5EF4-FFF2-40B4-BE49-F238E27FC236}">
                <a16:creationId xmlns:a16="http://schemas.microsoft.com/office/drawing/2014/main" id="{6828729B-FC49-EEF6-D086-697CA39026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033" y="-618508"/>
            <a:ext cx="3065930" cy="294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672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B57127A5-708B-44B4-BE8A-3D72E61F3736}"/>
              </a:ext>
            </a:extLst>
          </p:cNvPr>
          <p:cNvSpPr>
            <a:spLocks noGrp="1"/>
          </p:cNvSpPr>
          <p:nvPr>
            <p:ph idx="1"/>
          </p:nvPr>
        </p:nvSpPr>
        <p:spPr>
          <a:xfrm>
            <a:off x="5576079" y="-128587"/>
            <a:ext cx="6615155" cy="7186612"/>
          </a:xfrm>
        </p:spPr>
        <p:txBody>
          <a:bodyPr anchor="ctr">
            <a:normAutofit fontScale="25000" lnSpcReduction="20000"/>
          </a:bodyPr>
          <a:lstStyle/>
          <a:p>
            <a:pPr marL="0" indent="0">
              <a:buNone/>
            </a:pPr>
            <a:endParaRPr lang="en-GB" sz="3800" b="1" dirty="0"/>
          </a:p>
          <a:p>
            <a:pPr marL="0" indent="0">
              <a:buNone/>
            </a:pPr>
            <a:endParaRPr lang="en-GB" sz="5200" b="1" dirty="0"/>
          </a:p>
          <a:p>
            <a:pPr marL="0" indent="0">
              <a:buNone/>
            </a:pPr>
            <a:endParaRPr lang="en-GB" sz="17600" b="1" dirty="0"/>
          </a:p>
          <a:p>
            <a:pPr marL="0" indent="0">
              <a:buNone/>
            </a:pPr>
            <a:endParaRPr lang="en-GB" sz="17600" b="1" dirty="0"/>
          </a:p>
          <a:p>
            <a:pPr marL="0" indent="0">
              <a:buNone/>
            </a:pPr>
            <a:endParaRPr lang="en-GB" sz="16000" b="1" dirty="0"/>
          </a:p>
          <a:p>
            <a:pPr marL="0" indent="0">
              <a:buNone/>
            </a:pPr>
            <a:r>
              <a:rPr lang="en-GB" sz="14400" b="1" dirty="0">
                <a:solidFill>
                  <a:srgbClr val="0070C0"/>
                </a:solidFill>
              </a:rPr>
              <a:t>What do we provide</a:t>
            </a:r>
          </a:p>
          <a:p>
            <a:pPr marL="0" indent="0">
              <a:buNone/>
            </a:pPr>
            <a:r>
              <a:rPr lang="en-GB" sz="11200" b="1" dirty="0"/>
              <a:t>Essentials for 0-5 years</a:t>
            </a:r>
          </a:p>
          <a:p>
            <a:pPr marL="0" indent="0">
              <a:buNone/>
            </a:pPr>
            <a:r>
              <a:rPr lang="en-GB" sz="9600" b="1" dirty="0"/>
              <a:t>Donated Items </a:t>
            </a:r>
          </a:p>
          <a:p>
            <a:pPr>
              <a:buFont typeface="Wingdings" pitchFamily="2" charset="2"/>
              <a:buChar char="ü"/>
            </a:pPr>
            <a:r>
              <a:rPr lang="en-GB" sz="7200" dirty="0"/>
              <a:t>Clothes, shoes, prams, cots, books, high  chairs, bedding, bouncers, toys, etc</a:t>
            </a:r>
            <a:endParaRPr lang="en-GB" sz="4800" b="1" dirty="0"/>
          </a:p>
          <a:p>
            <a:pPr marL="0" indent="0">
              <a:buNone/>
            </a:pPr>
            <a:r>
              <a:rPr lang="en-GB" sz="9600" b="1" dirty="0"/>
              <a:t>Bought Items</a:t>
            </a:r>
          </a:p>
          <a:p>
            <a:pPr>
              <a:buFont typeface="Wingdings" pitchFamily="2" charset="2"/>
              <a:buChar char="ü"/>
            </a:pPr>
            <a:r>
              <a:rPr lang="en-GB" sz="4800" dirty="0"/>
              <a:t> </a:t>
            </a:r>
            <a:r>
              <a:rPr lang="en-GB" sz="7200" dirty="0"/>
              <a:t>Nappies, Wipes, </a:t>
            </a:r>
          </a:p>
          <a:p>
            <a:pPr>
              <a:buFont typeface="Wingdings" pitchFamily="2" charset="2"/>
              <a:buChar char="ü"/>
            </a:pPr>
            <a:r>
              <a:rPr lang="en-GB" sz="7200" dirty="0"/>
              <a:t> Toiletries incl. bath wash, shampoo, tooth  brush &amp; paste, nappy rash cream, Formula milk </a:t>
            </a:r>
          </a:p>
          <a:p>
            <a:pPr marL="0" indent="0">
              <a:buNone/>
            </a:pPr>
            <a:r>
              <a:rPr lang="en-US" sz="14400" b="1" dirty="0">
                <a:solidFill>
                  <a:srgbClr val="0070C0"/>
                </a:solidFill>
              </a:rPr>
              <a:t>Who do we help?</a:t>
            </a:r>
          </a:p>
          <a:p>
            <a:pPr>
              <a:buFont typeface="Wingdings" pitchFamily="2" charset="2"/>
              <a:buChar char="ü"/>
            </a:pPr>
            <a:r>
              <a:rPr lang="en-US" sz="6400" dirty="0">
                <a:latin typeface="Arial" panose="020B0604020202020204" pitchFamily="34" charset="0"/>
                <a:cs typeface="Arial" panose="020B0604020202020204" pitchFamily="34" charset="0"/>
              </a:rPr>
              <a:t>We help anyone in need who visit the Baby Bank</a:t>
            </a:r>
          </a:p>
          <a:p>
            <a:pPr>
              <a:buFont typeface="Wingdings" pitchFamily="2" charset="2"/>
              <a:buChar char="ü"/>
            </a:pPr>
            <a:r>
              <a:rPr lang="en-US" sz="6400" dirty="0">
                <a:latin typeface="Arial" panose="020B0604020202020204" pitchFamily="34" charset="0"/>
                <a:cs typeface="Arial" panose="020B0604020202020204" pitchFamily="34" charset="0"/>
              </a:rPr>
              <a:t>We have 489 families registered-640 children</a:t>
            </a:r>
          </a:p>
          <a:p>
            <a:pPr>
              <a:buFont typeface="Wingdings" pitchFamily="2" charset="2"/>
              <a:buChar char="ü"/>
            </a:pPr>
            <a:r>
              <a:rPr lang="en-US" sz="6400" dirty="0">
                <a:latin typeface="Arial" panose="020B0604020202020204" pitchFamily="34" charset="0"/>
                <a:cs typeface="Arial" panose="020B0604020202020204" pitchFamily="34" charset="0"/>
              </a:rPr>
              <a:t>Weekly 60 families</a:t>
            </a:r>
            <a:endParaRPr lang="en-US" sz="6400" dirty="0">
              <a:solidFill>
                <a:srgbClr val="0070C0"/>
              </a:solidFill>
            </a:endParaRPr>
          </a:p>
          <a:p>
            <a:pPr marL="0" indent="0">
              <a:buNone/>
            </a:pPr>
            <a:r>
              <a:rPr lang="en-US" sz="6400" b="1" u="sng" dirty="0">
                <a:latin typeface="Arial" panose="020B0604020202020204" pitchFamily="34" charset="0"/>
                <a:cs typeface="Arial" panose="020B0604020202020204" pitchFamily="34" charset="0"/>
              </a:rPr>
              <a:t>Referrals </a:t>
            </a:r>
          </a:p>
          <a:p>
            <a:r>
              <a:rPr lang="en-US" sz="6400" dirty="0">
                <a:latin typeface="Arial" panose="020B0604020202020204" pitchFamily="34" charset="0"/>
                <a:cs typeface="Arial" panose="020B0604020202020204" pitchFamily="34" charset="0"/>
              </a:rPr>
              <a:t>Citizen Advise – office</a:t>
            </a:r>
          </a:p>
          <a:p>
            <a:r>
              <a:rPr lang="en-US" sz="6400" dirty="0">
                <a:latin typeface="Arial" panose="020B0604020202020204" pitchFamily="34" charset="0"/>
                <a:cs typeface="Arial" panose="020B0604020202020204" pitchFamily="34" charset="0"/>
              </a:rPr>
              <a:t>Croydon Voluntary Action Group (CVA) </a:t>
            </a:r>
          </a:p>
          <a:p>
            <a:r>
              <a:rPr lang="en-US" sz="6400" dirty="0">
                <a:latin typeface="Arial" panose="020B0604020202020204" pitchFamily="34" charset="0"/>
                <a:cs typeface="Arial" panose="020B0604020202020204" pitchFamily="34" charset="0"/>
              </a:rPr>
              <a:t>The National Homeless Hub</a:t>
            </a:r>
          </a:p>
          <a:p>
            <a:r>
              <a:rPr lang="en-US" sz="6400" dirty="0">
                <a:latin typeface="Arial" panose="020B0604020202020204" pitchFamily="34" charset="0"/>
                <a:cs typeface="Arial" panose="020B0604020202020204" pitchFamily="34" charset="0"/>
              </a:rPr>
              <a:t>Evolve Housing &amp; </a:t>
            </a:r>
            <a:r>
              <a:rPr lang="en-US" sz="6400" dirty="0" err="1">
                <a:latin typeface="Arial" panose="020B0604020202020204" pitchFamily="34" charset="0"/>
                <a:cs typeface="Arial" panose="020B0604020202020204" pitchFamily="34" charset="0"/>
              </a:rPr>
              <a:t>Suppor</a:t>
            </a:r>
            <a:r>
              <a:rPr lang="en-US" sz="6400" dirty="0">
                <a:latin typeface="Arial" panose="020B0604020202020204" pitchFamily="34" charset="0"/>
                <a:cs typeface="Arial" panose="020B0604020202020204" pitchFamily="34" charset="0"/>
              </a:rPr>
              <a:t> </a:t>
            </a:r>
          </a:p>
          <a:p>
            <a:r>
              <a:rPr lang="en-US" sz="6400" dirty="0">
                <a:latin typeface="Arial" panose="020B0604020202020204" pitchFamily="34" charset="0"/>
                <a:cs typeface="Arial" panose="020B0604020202020204" pitchFamily="34" charset="0"/>
              </a:rPr>
              <a:t>The Croydon Refugee Forum</a:t>
            </a:r>
          </a:p>
          <a:p>
            <a:r>
              <a:rPr lang="en-US" sz="6400" dirty="0">
                <a:latin typeface="Arial" panose="020B0604020202020204" pitchFamily="34" charset="0"/>
                <a:cs typeface="Arial" panose="020B0604020202020204" pitchFamily="34" charset="0"/>
              </a:rPr>
              <a:t>Salvation Army Anti-trafficking &amp; Modern Slavey Unit</a:t>
            </a:r>
          </a:p>
          <a:p>
            <a:r>
              <a:rPr lang="en-US" sz="6400" dirty="0">
                <a:latin typeface="Arial" panose="020B0604020202020204" pitchFamily="34" charset="0"/>
                <a:cs typeface="Arial" panose="020B0604020202020204" pitchFamily="34" charset="0"/>
              </a:rPr>
              <a:t>Local NHS Depts/Teams-i.e. </a:t>
            </a:r>
            <a:r>
              <a:rPr lang="en-GB" sz="6400" dirty="0"/>
              <a:t>Croydon University Antenatal</a:t>
            </a:r>
            <a:endParaRPr lang="en-US" sz="6400" dirty="0">
              <a:latin typeface="Arial" panose="020B0604020202020204" pitchFamily="34" charset="0"/>
              <a:cs typeface="Arial" panose="020B0604020202020204" pitchFamily="34" charset="0"/>
            </a:endParaRPr>
          </a:p>
          <a:p>
            <a:pPr>
              <a:buFont typeface="Wingdings" pitchFamily="2" charset="2"/>
              <a:buChar char="v"/>
            </a:pPr>
            <a:endParaRPr lang="en-GB" sz="4800" dirty="0">
              <a:solidFill>
                <a:srgbClr val="0070C0"/>
              </a:solidFill>
            </a:endParaRPr>
          </a:p>
          <a:p>
            <a:pPr>
              <a:buFont typeface="Wingdings" pitchFamily="2" charset="2"/>
              <a:buChar char="ü"/>
            </a:pPr>
            <a:endParaRPr lang="en-GB" sz="4600" dirty="0"/>
          </a:p>
          <a:p>
            <a:pPr>
              <a:buFont typeface="Wingdings" pitchFamily="2" charset="2"/>
              <a:buChar char="ü"/>
            </a:pPr>
            <a:endParaRPr lang="en-GB" sz="4600" dirty="0"/>
          </a:p>
          <a:p>
            <a:pPr marL="0" indent="0">
              <a:buNone/>
            </a:pPr>
            <a:endParaRPr lang="en-GB" sz="4300" b="1" dirty="0"/>
          </a:p>
          <a:p>
            <a:pPr marL="0" indent="0">
              <a:buNone/>
            </a:pPr>
            <a:endParaRPr lang="en-GB" sz="4300" dirty="0"/>
          </a:p>
          <a:p>
            <a:pPr marL="0" indent="0">
              <a:buNone/>
            </a:pPr>
            <a:endParaRPr lang="en-GB" sz="4300" dirty="0">
              <a:solidFill>
                <a:srgbClr val="0070C0"/>
              </a:solidFill>
            </a:endParaRPr>
          </a:p>
          <a:p>
            <a:pPr marL="0" indent="0">
              <a:buNone/>
            </a:pPr>
            <a:r>
              <a:rPr lang="en-GB" sz="3200" b="1" dirty="0"/>
              <a:t>		</a:t>
            </a:r>
          </a:p>
          <a:p>
            <a:pPr marL="0" indent="0">
              <a:buNone/>
            </a:pPr>
            <a:r>
              <a:rPr lang="en-GB" sz="3200" b="1" dirty="0"/>
              <a:t>	</a:t>
            </a:r>
          </a:p>
          <a:p>
            <a:pPr marL="0" indent="0">
              <a:buNone/>
            </a:pPr>
            <a:endParaRPr lang="en-GB" sz="3200" b="1" dirty="0"/>
          </a:p>
          <a:p>
            <a:endParaRPr lang="en-GB" sz="2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9F20635F-7A5F-03DB-16A6-D131E3278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 y="10141"/>
            <a:ext cx="5548428" cy="6858000"/>
          </a:xfrm>
          <a:prstGeom prst="rect">
            <a:avLst/>
          </a:prstGeom>
        </p:spPr>
      </p:pic>
    </p:spTree>
    <p:extLst>
      <p:ext uri="{BB962C8B-B14F-4D97-AF65-F5344CB8AC3E}">
        <p14:creationId xmlns:p14="http://schemas.microsoft.com/office/powerpoint/2010/main" val="267826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3" end="1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4" end="1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5" end="1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6" end="1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7" end="1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8" end="1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9" end="1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20" end="2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21" end="2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22" end="2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23" end="2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8" name="Rectangle 61">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We have referrals from our government recognised local Croydon Voluntary Action group (CVA), a team of people who (work mainly voluntarily) for the local community to join up all the local voluntary services to ensure longevity of support for our residents. Referrals also come from the local arm of our Govt. run national UK support groups such as the Citizens Advice Bureau. The National Homeless Hub, Evolve Housing and Support, Project17 UK,  and The Croydon Refugee &amp; New Communities Forum . We also have referrals from other faith run services such as the Salvation Army Anti-Trafficking and Modern Slavery Unit. We also provide the locals who fall through the gap of not meeting the criteria for the need/use of social services, but are in dire need of assistance to support their children. </a:t>
            </a:r>
          </a:p>
        </p:txBody>
      </p:sp>
      <p:sp>
        <p:nvSpPr>
          <p:cNvPr id="9" name="Title 1">
            <a:extLst>
              <a:ext uri="{FF2B5EF4-FFF2-40B4-BE49-F238E27FC236}">
                <a16:creationId xmlns:a16="http://schemas.microsoft.com/office/drawing/2014/main" id="{8A933BB6-9E49-4B4B-B214-B18B2AA4C539}"/>
              </a:ext>
            </a:extLst>
          </p:cNvPr>
          <p:cNvSpPr>
            <a:spLocks noGrp="1"/>
          </p:cNvSpPr>
          <p:nvPr>
            <p:ph type="title"/>
          </p:nvPr>
        </p:nvSpPr>
        <p:spPr>
          <a:xfrm>
            <a:off x="270456" y="141669"/>
            <a:ext cx="11810709" cy="721216"/>
          </a:xfrm>
        </p:spPr>
        <p:txBody>
          <a:bodyPr anchor="b">
            <a:noAutofit/>
          </a:bodyPr>
          <a:lstStyle/>
          <a:p>
            <a:br>
              <a:rPr lang="en-US" sz="4800" b="1" dirty="0"/>
            </a:br>
            <a:br>
              <a:rPr lang="en-US" sz="4800" b="1" dirty="0"/>
            </a:br>
            <a:br>
              <a:rPr lang="en-US" sz="4800" b="1" dirty="0"/>
            </a:br>
            <a:r>
              <a:rPr lang="en-US" sz="4800" b="1" dirty="0"/>
              <a:t>What can you do to help?</a:t>
            </a:r>
            <a:endParaRPr lang="en-US" sz="4800" dirty="0">
              <a:latin typeface="+mn-lt"/>
            </a:endParaRPr>
          </a:p>
        </p:txBody>
      </p:sp>
      <p:sp>
        <p:nvSpPr>
          <p:cNvPr id="3" name="Content Placeholder 2">
            <a:extLst>
              <a:ext uri="{FF2B5EF4-FFF2-40B4-BE49-F238E27FC236}">
                <a16:creationId xmlns:a16="http://schemas.microsoft.com/office/drawing/2014/main" id="{644A75A2-EFC0-44D7-B619-37F81CDABB5D}"/>
              </a:ext>
            </a:extLst>
          </p:cNvPr>
          <p:cNvSpPr>
            <a:spLocks noGrp="1"/>
          </p:cNvSpPr>
          <p:nvPr>
            <p:ph idx="1"/>
          </p:nvPr>
        </p:nvSpPr>
        <p:spPr>
          <a:xfrm>
            <a:off x="110836" y="859470"/>
            <a:ext cx="7281635" cy="5540901"/>
          </a:xfrm>
        </p:spPr>
        <p:txBody>
          <a:bodyPr anchor="t">
            <a:normAutofit/>
          </a:bodyPr>
          <a:lstStyle/>
          <a:p>
            <a:r>
              <a:rPr lang="en-GB" sz="4000" b="1" dirty="0">
                <a:solidFill>
                  <a:srgbClr val="FF0000"/>
                </a:solidFill>
              </a:rPr>
              <a:t>We need 700 people to commit to donating £5 each per month</a:t>
            </a:r>
            <a:r>
              <a:rPr lang="en-GB" sz="4000" dirty="0"/>
              <a:t> to support the service long term</a:t>
            </a:r>
            <a:r>
              <a:rPr lang="en-GB" dirty="0"/>
              <a:t>)</a:t>
            </a:r>
          </a:p>
          <a:p>
            <a:r>
              <a:rPr lang="en-GB" sz="4000" dirty="0"/>
              <a:t>Donating good quality Items- clothes, books, shoes etc</a:t>
            </a:r>
          </a:p>
          <a:p>
            <a:r>
              <a:rPr lang="en-GB" sz="4000" dirty="0"/>
              <a:t>Volunteers on the day or</a:t>
            </a:r>
          </a:p>
          <a:p>
            <a:r>
              <a:rPr lang="en-GB" sz="4000" dirty="0"/>
              <a:t>Come and help us sort donations once per </a:t>
            </a:r>
            <a:r>
              <a:rPr lang="en-GB" sz="4000" dirty="0" err="1"/>
              <a:t>mth</a:t>
            </a:r>
            <a:endParaRPr lang="en-GB" sz="4000" dirty="0"/>
          </a:p>
          <a:p>
            <a:endParaRPr lang="en-GB" sz="4800" dirty="0"/>
          </a:p>
        </p:txBody>
      </p:sp>
      <p:sp>
        <p:nvSpPr>
          <p:cNvPr id="69" name="Rectangle 63">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5">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9350087-522C-4126-92A0-ED2F596D1843}"/>
              </a:ext>
            </a:extLst>
          </p:cNvPr>
          <p:cNvSpPr txBox="1"/>
          <p:nvPr/>
        </p:nvSpPr>
        <p:spPr>
          <a:xfrm>
            <a:off x="7718203" y="5784166"/>
            <a:ext cx="4320993" cy="338554"/>
          </a:xfrm>
          <a:prstGeom prst="rect">
            <a:avLst/>
          </a:prstGeom>
          <a:noFill/>
        </p:spPr>
        <p:txBody>
          <a:bodyPr wrap="square">
            <a:spAutoFit/>
          </a:bodyPr>
          <a:lstStyle/>
          <a:p>
            <a:r>
              <a:rPr lang="en-GB" sz="1600" dirty="0"/>
              <a:t>"</a:t>
            </a:r>
          </a:p>
        </p:txBody>
      </p:sp>
      <p:sp>
        <p:nvSpPr>
          <p:cNvPr id="2" name="TextBox 1">
            <a:extLst>
              <a:ext uri="{FF2B5EF4-FFF2-40B4-BE49-F238E27FC236}">
                <a16:creationId xmlns:a16="http://schemas.microsoft.com/office/drawing/2014/main" id="{43ED2C41-FB69-1C4B-29A1-7BBDEF72A6E4}"/>
              </a:ext>
            </a:extLst>
          </p:cNvPr>
          <p:cNvSpPr txBox="1"/>
          <p:nvPr/>
        </p:nvSpPr>
        <p:spPr>
          <a:xfrm>
            <a:off x="7240476" y="5767698"/>
            <a:ext cx="4320992" cy="230832"/>
          </a:xfrm>
          <a:prstGeom prst="rect">
            <a:avLst/>
          </a:prstGeom>
          <a:noFill/>
        </p:spPr>
        <p:txBody>
          <a:bodyPr wrap="square" rtlCol="0">
            <a:spAutoFit/>
          </a:bodyPr>
          <a:lstStyle/>
          <a:p>
            <a:r>
              <a:rPr lang="en-US" sz="900" dirty="0">
                <a:hlinkClick r:id="rId2" tooltip="https://learn.e-limu.org/topic/view/?c=33&amp;t=178"/>
              </a:rPr>
              <a:t>This Photo</a:t>
            </a:r>
            <a:r>
              <a:rPr lang="en-US" sz="900" dirty="0"/>
              <a:t> by Unknown Author is licensed under </a:t>
            </a:r>
            <a:r>
              <a:rPr lang="en-US" sz="900" dirty="0">
                <a:hlinkClick r:id="rId3" tooltip="https://creativecommons.org/licenses/by-nc-nd/3.0/"/>
              </a:rPr>
              <a:t>CC BY-NC-ND</a:t>
            </a:r>
            <a:endParaRPr lang="en-US" sz="900" dirty="0"/>
          </a:p>
        </p:txBody>
      </p:sp>
      <p:pic>
        <p:nvPicPr>
          <p:cNvPr id="4" name="Picture 2" descr="Toys and kids clothes donation. Vector trendy flat cartoon illustration.  Social care, volunteering and charity concept. Volunteer people collect  donat Stock Vector Image &amp; Art - Alamy">
            <a:extLst>
              <a:ext uri="{FF2B5EF4-FFF2-40B4-BE49-F238E27FC236}">
                <a16:creationId xmlns:a16="http://schemas.microsoft.com/office/drawing/2014/main" id="{4922AE46-9731-A07F-E422-F405336D71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6614"/>
          <a:stretch/>
        </p:blipFill>
        <p:spPr bwMode="auto">
          <a:xfrm>
            <a:off x="7565399" y="3389846"/>
            <a:ext cx="4054151" cy="23860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oney Cartoon Wallpapers - Top Free Money Cartoon Backgrounds -  WallpaperAccess">
            <a:extLst>
              <a:ext uri="{FF2B5EF4-FFF2-40B4-BE49-F238E27FC236}">
                <a16:creationId xmlns:a16="http://schemas.microsoft.com/office/drawing/2014/main" id="{6A6A0AD1-F98F-78F8-BCF8-C314140B33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2091" y="648960"/>
            <a:ext cx="4054152" cy="2551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63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ubtitle 2">
            <a:extLst>
              <a:ext uri="{FF2B5EF4-FFF2-40B4-BE49-F238E27FC236}">
                <a16:creationId xmlns:a16="http://schemas.microsoft.com/office/drawing/2014/main" id="{88C4256B-6CBD-5917-B81D-AE5C83F10A67}"/>
              </a:ext>
            </a:extLst>
          </p:cNvPr>
          <p:cNvSpPr>
            <a:spLocks noGrp="1"/>
          </p:cNvSpPr>
          <p:nvPr>
            <p:ph type="subTitle" idx="1"/>
          </p:nvPr>
        </p:nvSpPr>
        <p:spPr>
          <a:xfrm>
            <a:off x="1847851" y="1628775"/>
            <a:ext cx="8569325" cy="3671888"/>
          </a:xfrm>
        </p:spPr>
        <p:txBody>
          <a:bodyPr>
            <a:normAutofit fontScale="85000" lnSpcReduction="20000"/>
          </a:bodyPr>
          <a:lstStyle/>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r>
              <a:rPr lang="en-GB" altLang="en-US" sz="4700" b="1" dirty="0">
                <a:latin typeface="Calibri" panose="020F0502020204030204" pitchFamily="34" charset="0"/>
                <a:ea typeface="Calibri" panose="020F0502020204030204" pitchFamily="34" charset="0"/>
                <a:cs typeface="Calibri" panose="020F0502020204030204" pitchFamily="34" charset="0"/>
              </a:rPr>
              <a:t>Thank you for Listening &amp; For Future Support</a:t>
            </a:r>
          </a:p>
          <a:p>
            <a:r>
              <a:rPr lang="en-GB" altLang="en-US" sz="5700" b="1" dirty="0">
                <a:solidFill>
                  <a:srgbClr val="0070C0"/>
                </a:solidFill>
                <a:latin typeface="Calibri" panose="020F0502020204030204" pitchFamily="34" charset="0"/>
                <a:ea typeface="Calibri" panose="020F0502020204030204" pitchFamily="34" charset="0"/>
                <a:cs typeface="Calibri" panose="020F0502020204030204" pitchFamily="34" charset="0"/>
              </a:rPr>
              <a:t>Questions </a:t>
            </a:r>
          </a:p>
          <a:p>
            <a:endParaRPr lang="en-GB" altLang="en-US" sz="4100" b="1" dirty="0">
              <a:latin typeface="Calibri" panose="020F0502020204030204" pitchFamily="34" charset="0"/>
              <a:ea typeface="Calibri" panose="020F0502020204030204" pitchFamily="34" charset="0"/>
              <a:cs typeface="Calibri" panose="020F0502020204030204" pitchFamily="34" charset="0"/>
            </a:endParaRPr>
          </a:p>
          <a:p>
            <a:endParaRPr lang="en-GB" altLang="en-US" sz="5400" b="1"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a:p>
            <a:endParaRPr lang="en-GB" altLang="en-US" dirty="0">
              <a:latin typeface="Calibri" panose="020F0502020204030204" pitchFamily="34" charset="0"/>
              <a:ea typeface="Calibri" panose="020F0502020204030204" pitchFamily="34" charset="0"/>
              <a:cs typeface="Calibri" panose="020F0502020204030204" pitchFamily="34" charset="0"/>
            </a:endParaRPr>
          </a:p>
        </p:txBody>
      </p:sp>
      <p:sp>
        <p:nvSpPr>
          <p:cNvPr id="8" name="Footer Placeholder 7">
            <a:extLst>
              <a:ext uri="{FF2B5EF4-FFF2-40B4-BE49-F238E27FC236}">
                <a16:creationId xmlns:a16="http://schemas.microsoft.com/office/drawing/2014/main" id="{9908805C-FB5A-EAF0-91B7-F4D7D12E723E}"/>
              </a:ext>
            </a:extLst>
          </p:cNvPr>
          <p:cNvSpPr>
            <a:spLocks noGrp="1"/>
          </p:cNvSpPr>
          <p:nvPr>
            <p:ph type="ftr" sz="quarter" idx="11"/>
          </p:nvPr>
        </p:nvSpPr>
        <p:spPr>
          <a:xfrm>
            <a:off x="3359151" y="6308726"/>
            <a:ext cx="5400675" cy="365125"/>
          </a:xfrm>
        </p:spPr>
        <p:txBody>
          <a:bodyPr/>
          <a:lstStyle/>
          <a:p>
            <a:pPr algn="ctr">
              <a:defRPr/>
            </a:pPr>
            <a:r>
              <a:rPr lang="en-GB" dirty="0"/>
              <a:t>Building Blocks Baby Bank May 2023</a:t>
            </a:r>
          </a:p>
        </p:txBody>
      </p:sp>
      <p:pic>
        <p:nvPicPr>
          <p:cNvPr id="1026" name="Picture 2" descr="page1image62706560">
            <a:extLst>
              <a:ext uri="{FF2B5EF4-FFF2-40B4-BE49-F238E27FC236}">
                <a16:creationId xmlns:a16="http://schemas.microsoft.com/office/drawing/2014/main" id="{B10F820C-C91D-4552-D48E-457A10FD15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8918" y="0"/>
            <a:ext cx="3065930" cy="294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922394"/>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FF7290E5945264E98C941C06D780181" ma:contentTypeVersion="9" ma:contentTypeDescription="Create a new document." ma:contentTypeScope="" ma:versionID="298038cdb8dabcaa80a0e592122707e3">
  <xsd:schema xmlns:xsd="http://www.w3.org/2001/XMLSchema" xmlns:xs="http://www.w3.org/2001/XMLSchema" xmlns:p="http://schemas.microsoft.com/office/2006/metadata/properties" xmlns:ns2="9856d489-d2a4-4448-bb7a-efe67b228dc4" xmlns:ns3="e885fac9-6f8a-4e14-9ea2-ba8a102e36e2" targetNamespace="http://schemas.microsoft.com/office/2006/metadata/properties" ma:root="true" ma:fieldsID="88af546897af37af4b88e528719e7854" ns2:_="" ns3:_="">
    <xsd:import namespace="9856d489-d2a4-4448-bb7a-efe67b228dc4"/>
    <xsd:import namespace="e885fac9-6f8a-4e14-9ea2-ba8a102e36e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56d489-d2a4-4448-bb7a-efe67b228dc4"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e231957-5272-4c77-b70e-b5958591ba8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85fac9-6f8a-4e14-9ea2-ba8a102e36e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e88f50bc-ca03-400b-8668-4e72efc46e34}" ma:internalName="TaxCatchAll" ma:showField="CatchAllData" ma:web="e885fac9-6f8a-4e14-9ea2-ba8a102e36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856d489-d2a4-4448-bb7a-efe67b228dc4">
      <Terms xmlns="http://schemas.microsoft.com/office/infopath/2007/PartnerControls"/>
    </lcf76f155ced4ddcb4097134ff3c332f>
    <TaxCatchAll xmlns="e885fac9-6f8a-4e14-9ea2-ba8a102e36e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A8D959-2537-4A48-9AF5-6D165F8BDC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56d489-d2a4-4448-bb7a-efe67b228dc4"/>
    <ds:schemaRef ds:uri="e885fac9-6f8a-4e14-9ea2-ba8a102e36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621971-B02D-4F5E-B757-9FAB4AC3EF71}">
  <ds:schemaRefs>
    <ds:schemaRef ds:uri="e885fac9-6f8a-4e14-9ea2-ba8a102e36e2"/>
    <ds:schemaRef ds:uri="http://schemas.openxmlformats.org/package/2006/metadata/core-properties"/>
    <ds:schemaRef ds:uri="9856d489-d2a4-4448-bb7a-efe67b228dc4"/>
    <ds:schemaRef ds:uri="http://schemas.microsoft.com/office/2006/documentManagement/types"/>
    <ds:schemaRef ds:uri="http://purl.org/dc/elements/1.1/"/>
    <ds:schemaRef ds:uri="http://purl.org/dc/terms/"/>
    <ds:schemaRef ds:uri="http://www.w3.org/XML/1998/namespace"/>
    <ds:schemaRef ds:uri="http://purl.org/dc/dcmitype/"/>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CF0AF097-609F-41E9-85E2-B8E0A1418A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4032</TotalTime>
  <Words>432</Words>
  <Application>Microsoft Macintosh PowerPoint</Application>
  <PresentationFormat>Widescreen</PresentationFormat>
  <Paragraphs>76</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Wingdings</vt:lpstr>
      <vt:lpstr>Office Theme</vt:lpstr>
      <vt:lpstr>PowerPoint Presentation</vt:lpstr>
      <vt:lpstr>PowerPoint Presentation</vt:lpstr>
      <vt:lpstr>PowerPoint Presentation</vt:lpstr>
      <vt:lpstr>   What can you do to help?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Evangelising Programme Topic 1  Who Is God?</dc:title>
  <dc:creator>Womens Ministry</dc:creator>
  <cp:lastModifiedBy>Avril Hargreaves</cp:lastModifiedBy>
  <cp:revision>140</cp:revision>
  <dcterms:created xsi:type="dcterms:W3CDTF">2020-12-30T17:27:58Z</dcterms:created>
  <dcterms:modified xsi:type="dcterms:W3CDTF">2026-03-02T20:35:42Z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0x0101007FF7290E5945264E98C941C06D780181</vt:lpwstr>
  </property>
</Properties>
</file>