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sldIdLst>
    <p:sldId id="256" r:id="rId5"/>
    <p:sldId id="265" r:id="rId6"/>
    <p:sldId id="285" r:id="rId7"/>
    <p:sldId id="264" r:id="rId8"/>
    <p:sldId id="286" r:id="rId9"/>
    <p:sldId id="279" r:id="rId10"/>
    <p:sldId id="277" r:id="rId11"/>
    <p:sldId id="276" r:id="rId12"/>
    <p:sldId id="271" r:id="rId13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5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ableStyles" Target="tableStyles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presProps" Target="presProps.xml"/><Relationship Id="rId10" Type="http://schemas.openxmlformats.org/officeDocument/2006/relationships/slide" Target="slides/slide6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15F3F08B-B91B-4EB6-892A-A7F0C04445CC}" type="doc">
      <dgm:prSet loTypeId="urn:microsoft.com/office/officeart/2005/8/layout/default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en-US"/>
        </a:p>
      </dgm:t>
    </dgm:pt>
    <dgm:pt modelId="{6752911E-8440-4BEB-A435-0FF2590EC639}">
      <dgm:prSet/>
      <dgm:spPr/>
      <dgm:t>
        <a:bodyPr/>
        <a:lstStyle/>
        <a:p>
          <a:r>
            <a:rPr lang="en-GB" i="0">
              <a:latin typeface="Tenorite" panose="00000500000000000000" pitchFamily="2" charset="0"/>
            </a:rPr>
            <a:t>Activities for children aged 0-5</a:t>
          </a:r>
          <a:endParaRPr lang="en-US">
            <a:latin typeface="Tenorite" panose="00000500000000000000" pitchFamily="2" charset="0"/>
          </a:endParaRPr>
        </a:p>
      </dgm:t>
    </dgm:pt>
    <dgm:pt modelId="{9FAF4072-905B-4CDB-9C84-B2B858B9C513}" type="parTrans" cxnId="{F9A528CC-DEC4-4D5A-83D8-95F431B09FC1}">
      <dgm:prSet/>
      <dgm:spPr/>
      <dgm:t>
        <a:bodyPr/>
        <a:lstStyle/>
        <a:p>
          <a:endParaRPr lang="en-US"/>
        </a:p>
      </dgm:t>
    </dgm:pt>
    <dgm:pt modelId="{081C8EB6-4AE2-4CEA-84F7-8636AE5B1146}" type="sibTrans" cxnId="{F9A528CC-DEC4-4D5A-83D8-95F431B09FC1}">
      <dgm:prSet/>
      <dgm:spPr/>
      <dgm:t>
        <a:bodyPr/>
        <a:lstStyle/>
        <a:p>
          <a:endParaRPr lang="en-US"/>
        </a:p>
      </dgm:t>
    </dgm:pt>
    <dgm:pt modelId="{308477D8-F8CC-4B9D-82D1-6D73ADC19DC0}">
      <dgm:prSet/>
      <dgm:spPr/>
      <dgm:t>
        <a:bodyPr/>
        <a:lstStyle/>
        <a:p>
          <a:r>
            <a:rPr lang="en-GB" i="0">
              <a:latin typeface="Tenorite" panose="00000500000000000000" pitchFamily="2" charset="0"/>
            </a:rPr>
            <a:t>Health Visiting</a:t>
          </a:r>
          <a:endParaRPr lang="en-US">
            <a:latin typeface="Tenorite" panose="00000500000000000000" pitchFamily="2" charset="0"/>
          </a:endParaRPr>
        </a:p>
      </dgm:t>
    </dgm:pt>
    <dgm:pt modelId="{AB233A1F-5664-460D-BF99-B0F4E6D10CA7}" type="parTrans" cxnId="{D78F0DD0-F17A-4B31-A3FD-7DC6269BD87A}">
      <dgm:prSet/>
      <dgm:spPr/>
      <dgm:t>
        <a:bodyPr/>
        <a:lstStyle/>
        <a:p>
          <a:endParaRPr lang="en-US"/>
        </a:p>
      </dgm:t>
    </dgm:pt>
    <dgm:pt modelId="{291F63BC-ADD0-48D2-8A86-F92BAEC062CC}" type="sibTrans" cxnId="{D78F0DD0-F17A-4B31-A3FD-7DC6269BD87A}">
      <dgm:prSet/>
      <dgm:spPr/>
      <dgm:t>
        <a:bodyPr/>
        <a:lstStyle/>
        <a:p>
          <a:endParaRPr lang="en-US"/>
        </a:p>
      </dgm:t>
    </dgm:pt>
    <dgm:pt modelId="{CC031D1C-D9AF-4D87-8C61-80D5286FC89C}">
      <dgm:prSet/>
      <dgm:spPr/>
      <dgm:t>
        <a:bodyPr/>
        <a:lstStyle/>
        <a:p>
          <a:r>
            <a:rPr lang="en-GB" i="0">
              <a:latin typeface="Tenorite" panose="00000500000000000000" pitchFamily="2" charset="0"/>
            </a:rPr>
            <a:t>Midwifery/ Maternity</a:t>
          </a:r>
          <a:endParaRPr lang="en-US">
            <a:latin typeface="Tenorite" panose="00000500000000000000" pitchFamily="2" charset="0"/>
          </a:endParaRPr>
        </a:p>
      </dgm:t>
    </dgm:pt>
    <dgm:pt modelId="{59A16D3D-B8A9-4706-A04F-DCA0A61084C6}" type="parTrans" cxnId="{F4A55268-34F0-4E81-A6B2-78BD12AF4352}">
      <dgm:prSet/>
      <dgm:spPr/>
      <dgm:t>
        <a:bodyPr/>
        <a:lstStyle/>
        <a:p>
          <a:endParaRPr lang="en-US"/>
        </a:p>
      </dgm:t>
    </dgm:pt>
    <dgm:pt modelId="{4EABEA34-F993-409E-850C-CC64E975AAB5}" type="sibTrans" cxnId="{F4A55268-34F0-4E81-A6B2-78BD12AF4352}">
      <dgm:prSet/>
      <dgm:spPr/>
      <dgm:t>
        <a:bodyPr/>
        <a:lstStyle/>
        <a:p>
          <a:endParaRPr lang="en-US"/>
        </a:p>
      </dgm:t>
    </dgm:pt>
    <dgm:pt modelId="{72DB634E-6C0B-4F74-9FEC-A7AAA6D4E1D6}">
      <dgm:prSet/>
      <dgm:spPr/>
      <dgm:t>
        <a:bodyPr/>
        <a:lstStyle/>
        <a:p>
          <a:r>
            <a:rPr lang="en-GB" i="0">
              <a:latin typeface="Tenorite" panose="00000500000000000000" pitchFamily="2" charset="0"/>
            </a:rPr>
            <a:t>SEND support and Services</a:t>
          </a:r>
          <a:endParaRPr lang="en-US">
            <a:latin typeface="Tenorite" panose="00000500000000000000" pitchFamily="2" charset="0"/>
          </a:endParaRPr>
        </a:p>
      </dgm:t>
    </dgm:pt>
    <dgm:pt modelId="{AE4051ED-9082-4CE6-9874-3F48354941FC}" type="parTrans" cxnId="{AE5E7C7F-8BE9-476A-AB04-A02BCBD2AA01}">
      <dgm:prSet/>
      <dgm:spPr/>
      <dgm:t>
        <a:bodyPr/>
        <a:lstStyle/>
        <a:p>
          <a:endParaRPr lang="en-US"/>
        </a:p>
      </dgm:t>
    </dgm:pt>
    <dgm:pt modelId="{4910160D-284D-48F0-A36A-E0ED2F70293A}" type="sibTrans" cxnId="{AE5E7C7F-8BE9-476A-AB04-A02BCBD2AA01}">
      <dgm:prSet/>
      <dgm:spPr/>
      <dgm:t>
        <a:bodyPr/>
        <a:lstStyle/>
        <a:p>
          <a:endParaRPr lang="en-US"/>
        </a:p>
      </dgm:t>
    </dgm:pt>
    <dgm:pt modelId="{702AD4BE-9A86-447D-BE2E-C0E38BD4AF55}">
      <dgm:prSet/>
      <dgm:spPr/>
      <dgm:t>
        <a:bodyPr/>
        <a:lstStyle/>
        <a:p>
          <a:r>
            <a:rPr lang="en-GB" i="0">
              <a:latin typeface="Tenorite" panose="00000500000000000000" pitchFamily="2" charset="0"/>
            </a:rPr>
            <a:t>Birth Registration</a:t>
          </a:r>
          <a:endParaRPr lang="en-US">
            <a:latin typeface="Tenorite" panose="00000500000000000000" pitchFamily="2" charset="0"/>
          </a:endParaRPr>
        </a:p>
      </dgm:t>
    </dgm:pt>
    <dgm:pt modelId="{28CC287C-1FE6-4B5A-B1F1-C7C9149D152C}" type="parTrans" cxnId="{EE6836E1-272F-4EF9-B16D-1AB40CE847EE}">
      <dgm:prSet/>
      <dgm:spPr/>
      <dgm:t>
        <a:bodyPr/>
        <a:lstStyle/>
        <a:p>
          <a:endParaRPr lang="en-US"/>
        </a:p>
      </dgm:t>
    </dgm:pt>
    <dgm:pt modelId="{4F7031F9-DFC4-46A6-924D-B2E3B9386391}" type="sibTrans" cxnId="{EE6836E1-272F-4EF9-B16D-1AB40CE847EE}">
      <dgm:prSet/>
      <dgm:spPr/>
      <dgm:t>
        <a:bodyPr/>
        <a:lstStyle/>
        <a:p>
          <a:endParaRPr lang="en-US"/>
        </a:p>
      </dgm:t>
    </dgm:pt>
    <dgm:pt modelId="{71460B05-5664-4A7E-8803-14026FDF8B01}">
      <dgm:prSet/>
      <dgm:spPr/>
      <dgm:t>
        <a:bodyPr/>
        <a:lstStyle/>
        <a:p>
          <a:r>
            <a:rPr lang="en-GB" i="0">
              <a:latin typeface="Tenorite" panose="00000500000000000000" pitchFamily="2" charset="0"/>
            </a:rPr>
            <a:t>Housing</a:t>
          </a:r>
          <a:endParaRPr lang="en-US">
            <a:latin typeface="Tenorite" panose="00000500000000000000" pitchFamily="2" charset="0"/>
          </a:endParaRPr>
        </a:p>
      </dgm:t>
    </dgm:pt>
    <dgm:pt modelId="{FABDC29F-268E-4777-BE1E-ED834FE93B3F}" type="parTrans" cxnId="{44DE9976-DFFE-4CC3-A3A3-B678C4505986}">
      <dgm:prSet/>
      <dgm:spPr/>
      <dgm:t>
        <a:bodyPr/>
        <a:lstStyle/>
        <a:p>
          <a:endParaRPr lang="en-US"/>
        </a:p>
      </dgm:t>
    </dgm:pt>
    <dgm:pt modelId="{36DC16F4-8F3D-46E5-8785-8DBE92B9526B}" type="sibTrans" cxnId="{44DE9976-DFFE-4CC3-A3A3-B678C4505986}">
      <dgm:prSet/>
      <dgm:spPr/>
      <dgm:t>
        <a:bodyPr/>
        <a:lstStyle/>
        <a:p>
          <a:endParaRPr lang="en-US"/>
        </a:p>
      </dgm:t>
    </dgm:pt>
    <dgm:pt modelId="{0C311912-3AB4-4FED-8BAB-3EA0A6578423}">
      <dgm:prSet/>
      <dgm:spPr/>
      <dgm:t>
        <a:bodyPr/>
        <a:lstStyle/>
        <a:p>
          <a:r>
            <a:rPr lang="en-GB">
              <a:latin typeface="Tenorite" panose="00000500000000000000" pitchFamily="2" charset="0"/>
            </a:rPr>
            <a:t>Nutrition and Weight management</a:t>
          </a:r>
          <a:endParaRPr lang="en-US">
            <a:latin typeface="Tenorite" panose="00000500000000000000" pitchFamily="2" charset="0"/>
          </a:endParaRPr>
        </a:p>
      </dgm:t>
    </dgm:pt>
    <dgm:pt modelId="{1C891662-15E6-4704-9379-DA80763D9599}" type="parTrans" cxnId="{DB64617F-9724-45BD-B091-E7ABF739ECB4}">
      <dgm:prSet/>
      <dgm:spPr/>
      <dgm:t>
        <a:bodyPr/>
        <a:lstStyle/>
        <a:p>
          <a:endParaRPr lang="en-US"/>
        </a:p>
      </dgm:t>
    </dgm:pt>
    <dgm:pt modelId="{66A8B6AF-1DAA-42A5-82F8-AEF9930EB6BD}" type="sibTrans" cxnId="{DB64617F-9724-45BD-B091-E7ABF739ECB4}">
      <dgm:prSet/>
      <dgm:spPr/>
      <dgm:t>
        <a:bodyPr/>
        <a:lstStyle/>
        <a:p>
          <a:endParaRPr lang="en-US"/>
        </a:p>
      </dgm:t>
    </dgm:pt>
    <dgm:pt modelId="{36B66865-565D-4C20-B67F-ADCD798770F8}">
      <dgm:prSet/>
      <dgm:spPr/>
      <dgm:t>
        <a:bodyPr/>
        <a:lstStyle/>
        <a:p>
          <a:r>
            <a:rPr lang="en-GB">
              <a:latin typeface="Tenorite" panose="00000500000000000000" pitchFamily="2" charset="0"/>
            </a:rPr>
            <a:t>Stop smoking support</a:t>
          </a:r>
          <a:endParaRPr lang="en-US">
            <a:latin typeface="Tenorite" panose="00000500000000000000" pitchFamily="2" charset="0"/>
          </a:endParaRPr>
        </a:p>
      </dgm:t>
    </dgm:pt>
    <dgm:pt modelId="{66A39325-A53E-46E8-87A2-5E9F0A093134}" type="parTrans" cxnId="{0E4161FA-268F-4FF2-8135-7849A7147B0F}">
      <dgm:prSet/>
      <dgm:spPr/>
      <dgm:t>
        <a:bodyPr/>
        <a:lstStyle/>
        <a:p>
          <a:endParaRPr lang="en-US"/>
        </a:p>
      </dgm:t>
    </dgm:pt>
    <dgm:pt modelId="{B99CE870-436C-4DF1-AF6A-F28477FBC4E0}" type="sibTrans" cxnId="{0E4161FA-268F-4FF2-8135-7849A7147B0F}">
      <dgm:prSet/>
      <dgm:spPr/>
      <dgm:t>
        <a:bodyPr/>
        <a:lstStyle/>
        <a:p>
          <a:endParaRPr lang="en-US"/>
        </a:p>
      </dgm:t>
    </dgm:pt>
    <dgm:pt modelId="{5B179B9F-A231-4B21-B9C1-0DA07E287FC0}">
      <dgm:prSet/>
      <dgm:spPr/>
      <dgm:t>
        <a:bodyPr/>
        <a:lstStyle/>
        <a:p>
          <a:r>
            <a:rPr lang="en-GB">
              <a:latin typeface="Tenorite" panose="00000500000000000000" pitchFamily="2" charset="0"/>
            </a:rPr>
            <a:t>Debt and Welfare advice</a:t>
          </a:r>
          <a:endParaRPr lang="en-US">
            <a:latin typeface="Tenorite" panose="00000500000000000000" pitchFamily="2" charset="0"/>
          </a:endParaRPr>
        </a:p>
      </dgm:t>
    </dgm:pt>
    <dgm:pt modelId="{129220BA-C94A-4C34-A15E-7DEA179F56B4}" type="parTrans" cxnId="{4058F126-DD9D-45CE-9FC6-6A1546F62B91}">
      <dgm:prSet/>
      <dgm:spPr/>
      <dgm:t>
        <a:bodyPr/>
        <a:lstStyle/>
        <a:p>
          <a:endParaRPr lang="en-US"/>
        </a:p>
      </dgm:t>
    </dgm:pt>
    <dgm:pt modelId="{7B34EFD1-732B-4B6A-987E-F4CACBE2CBB0}" type="sibTrans" cxnId="{4058F126-DD9D-45CE-9FC6-6A1546F62B91}">
      <dgm:prSet/>
      <dgm:spPr/>
      <dgm:t>
        <a:bodyPr/>
        <a:lstStyle/>
        <a:p>
          <a:endParaRPr lang="en-US"/>
        </a:p>
      </dgm:t>
    </dgm:pt>
    <dgm:pt modelId="{DB2CA645-7ACD-4FFA-B602-10B0FDEF9D9C}">
      <dgm:prSet/>
      <dgm:spPr/>
      <dgm:t>
        <a:bodyPr/>
        <a:lstStyle/>
        <a:p>
          <a:r>
            <a:rPr lang="en-GB">
              <a:latin typeface="Tenorite" panose="00000500000000000000" pitchFamily="2" charset="0"/>
            </a:rPr>
            <a:t>Infant Feeding Support</a:t>
          </a:r>
          <a:endParaRPr lang="en-US">
            <a:latin typeface="Tenorite" panose="00000500000000000000" pitchFamily="2" charset="0"/>
          </a:endParaRPr>
        </a:p>
      </dgm:t>
    </dgm:pt>
    <dgm:pt modelId="{1F77A3F5-ECF7-4039-A30D-A29D07FBA41E}" type="parTrans" cxnId="{3BA72270-7136-4B1F-A31E-BDC11B54B8C2}">
      <dgm:prSet/>
      <dgm:spPr/>
      <dgm:t>
        <a:bodyPr/>
        <a:lstStyle/>
        <a:p>
          <a:endParaRPr lang="en-US"/>
        </a:p>
      </dgm:t>
    </dgm:pt>
    <dgm:pt modelId="{6F146466-88CA-44FA-BCA4-711E03761C96}" type="sibTrans" cxnId="{3BA72270-7136-4B1F-A31E-BDC11B54B8C2}">
      <dgm:prSet/>
      <dgm:spPr/>
      <dgm:t>
        <a:bodyPr/>
        <a:lstStyle/>
        <a:p>
          <a:endParaRPr lang="en-US"/>
        </a:p>
      </dgm:t>
    </dgm:pt>
    <dgm:pt modelId="{D521CC69-5661-44D6-B97B-02497C7CE161}">
      <dgm:prSet/>
      <dgm:spPr/>
      <dgm:t>
        <a:bodyPr/>
        <a:lstStyle/>
        <a:p>
          <a:r>
            <a:rPr lang="en-GB">
              <a:latin typeface="Tenorite" panose="00000500000000000000" pitchFamily="2" charset="0"/>
            </a:rPr>
            <a:t>Oral health improvement</a:t>
          </a:r>
          <a:endParaRPr lang="en-US">
            <a:latin typeface="Tenorite" panose="00000500000000000000" pitchFamily="2" charset="0"/>
          </a:endParaRPr>
        </a:p>
      </dgm:t>
    </dgm:pt>
    <dgm:pt modelId="{D2F31E62-BD95-4F93-AA2B-725EA42971C2}" type="parTrans" cxnId="{A56E177B-B9B5-4F6A-B8B7-BDB33C9C9B33}">
      <dgm:prSet/>
      <dgm:spPr/>
      <dgm:t>
        <a:bodyPr/>
        <a:lstStyle/>
        <a:p>
          <a:endParaRPr lang="en-US"/>
        </a:p>
      </dgm:t>
    </dgm:pt>
    <dgm:pt modelId="{40CC3428-B9B8-4DC7-923B-540AE4EAD970}" type="sibTrans" cxnId="{A56E177B-B9B5-4F6A-B8B7-BDB33C9C9B33}">
      <dgm:prSet/>
      <dgm:spPr/>
      <dgm:t>
        <a:bodyPr/>
        <a:lstStyle/>
        <a:p>
          <a:endParaRPr lang="en-US"/>
        </a:p>
      </dgm:t>
    </dgm:pt>
    <dgm:pt modelId="{01C95367-F442-47C2-A27F-58CBFA3C26E8}">
      <dgm:prSet/>
      <dgm:spPr/>
      <dgm:t>
        <a:bodyPr/>
        <a:lstStyle/>
        <a:p>
          <a:r>
            <a:rPr lang="en-GB">
              <a:latin typeface="Tenorite" panose="00000500000000000000" pitchFamily="2" charset="0"/>
            </a:rPr>
            <a:t>Substance (alcohol/drug) misuse support</a:t>
          </a:r>
          <a:endParaRPr lang="en-US">
            <a:latin typeface="Tenorite" panose="00000500000000000000" pitchFamily="2" charset="0"/>
          </a:endParaRPr>
        </a:p>
      </dgm:t>
    </dgm:pt>
    <dgm:pt modelId="{8C1C90B0-74C1-4872-9738-69CBBE174C68}" type="parTrans" cxnId="{AB01C4A8-CD51-4115-B4AB-D7988F9AC0D0}">
      <dgm:prSet/>
      <dgm:spPr/>
      <dgm:t>
        <a:bodyPr/>
        <a:lstStyle/>
        <a:p>
          <a:endParaRPr lang="en-US"/>
        </a:p>
      </dgm:t>
    </dgm:pt>
    <dgm:pt modelId="{E08331AB-E75D-4F29-89D4-BDF615051F5B}" type="sibTrans" cxnId="{AB01C4A8-CD51-4115-B4AB-D7988F9AC0D0}">
      <dgm:prSet/>
      <dgm:spPr/>
      <dgm:t>
        <a:bodyPr/>
        <a:lstStyle/>
        <a:p>
          <a:endParaRPr lang="en-US"/>
        </a:p>
      </dgm:t>
    </dgm:pt>
    <dgm:pt modelId="{BA0BA9F9-1C2C-4582-9E61-C2CAD4635D55}">
      <dgm:prSet/>
      <dgm:spPr/>
      <dgm:t>
        <a:bodyPr/>
        <a:lstStyle/>
        <a:p>
          <a:r>
            <a:rPr lang="en-GB">
              <a:latin typeface="Tenorite" panose="00000500000000000000" pitchFamily="2" charset="0"/>
            </a:rPr>
            <a:t>Domestic abuse support</a:t>
          </a:r>
          <a:endParaRPr lang="en-US">
            <a:latin typeface="Tenorite" panose="00000500000000000000" pitchFamily="2" charset="0"/>
          </a:endParaRPr>
        </a:p>
      </dgm:t>
    </dgm:pt>
    <dgm:pt modelId="{7462C983-9624-4BC2-A3E1-47409294223A}" type="parTrans" cxnId="{DE1B111E-FA09-4694-B5A4-CDBD1DBBEDFE}">
      <dgm:prSet/>
      <dgm:spPr/>
      <dgm:t>
        <a:bodyPr/>
        <a:lstStyle/>
        <a:p>
          <a:endParaRPr lang="en-US"/>
        </a:p>
      </dgm:t>
    </dgm:pt>
    <dgm:pt modelId="{68891330-C60D-4E57-B817-E80AD904F9BB}" type="sibTrans" cxnId="{DE1B111E-FA09-4694-B5A4-CDBD1DBBEDFE}">
      <dgm:prSet/>
      <dgm:spPr/>
      <dgm:t>
        <a:bodyPr/>
        <a:lstStyle/>
        <a:p>
          <a:endParaRPr lang="en-US"/>
        </a:p>
      </dgm:t>
    </dgm:pt>
    <dgm:pt modelId="{4179C9BC-677D-420D-B02D-B7A1FE825674}">
      <dgm:prSet/>
      <dgm:spPr/>
      <dgm:t>
        <a:bodyPr/>
        <a:lstStyle/>
        <a:p>
          <a:r>
            <a:rPr lang="en-GB">
              <a:latin typeface="Tenorite" panose="00000500000000000000" pitchFamily="2" charset="0"/>
            </a:rPr>
            <a:t>Intensive targeted family support services</a:t>
          </a:r>
          <a:endParaRPr lang="en-US">
            <a:latin typeface="Tenorite" panose="00000500000000000000" pitchFamily="2" charset="0"/>
          </a:endParaRPr>
        </a:p>
      </dgm:t>
    </dgm:pt>
    <dgm:pt modelId="{11231B9C-EEF5-46C5-80DC-19C959B779A5}" type="parTrans" cxnId="{EF32C808-1FA2-4B10-BCD6-DE7B55A61A9A}">
      <dgm:prSet/>
      <dgm:spPr/>
      <dgm:t>
        <a:bodyPr/>
        <a:lstStyle/>
        <a:p>
          <a:endParaRPr lang="en-US"/>
        </a:p>
      </dgm:t>
    </dgm:pt>
    <dgm:pt modelId="{E2E77793-A558-47B1-AC89-1CE7F0470675}" type="sibTrans" cxnId="{EF32C808-1FA2-4B10-BCD6-DE7B55A61A9A}">
      <dgm:prSet/>
      <dgm:spPr/>
      <dgm:t>
        <a:bodyPr/>
        <a:lstStyle/>
        <a:p>
          <a:endParaRPr lang="en-US"/>
        </a:p>
      </dgm:t>
    </dgm:pt>
    <dgm:pt modelId="{B0EE87FC-FBCB-4597-A29B-F4F3B8EB7CBB}">
      <dgm:prSet/>
      <dgm:spPr/>
      <dgm:t>
        <a:bodyPr/>
        <a:lstStyle/>
        <a:p>
          <a:r>
            <a:rPr lang="en-GB">
              <a:latin typeface="Tenorite" panose="00000500000000000000" pitchFamily="2" charset="0"/>
            </a:rPr>
            <a:t>Parent-infant relationships and perinatal mental health support</a:t>
          </a:r>
          <a:endParaRPr lang="en-US">
            <a:latin typeface="Tenorite" panose="00000500000000000000" pitchFamily="2" charset="0"/>
          </a:endParaRPr>
        </a:p>
      </dgm:t>
    </dgm:pt>
    <dgm:pt modelId="{01FB0125-BF35-4D12-8DF9-8634F99B009D}" type="parTrans" cxnId="{6F977C1F-B9C9-49DF-92C7-FD3A12388E57}">
      <dgm:prSet/>
      <dgm:spPr/>
      <dgm:t>
        <a:bodyPr/>
        <a:lstStyle/>
        <a:p>
          <a:endParaRPr lang="en-US"/>
        </a:p>
      </dgm:t>
    </dgm:pt>
    <dgm:pt modelId="{4E42D7F5-2F02-48C1-842E-C0DE0F1A5414}" type="sibTrans" cxnId="{6F977C1F-B9C9-49DF-92C7-FD3A12388E57}">
      <dgm:prSet/>
      <dgm:spPr/>
      <dgm:t>
        <a:bodyPr/>
        <a:lstStyle/>
        <a:p>
          <a:endParaRPr lang="en-US"/>
        </a:p>
      </dgm:t>
    </dgm:pt>
    <dgm:pt modelId="{31CA7EBA-E87B-4A0F-89FD-F3BEDADFA8C3}">
      <dgm:prSet/>
      <dgm:spPr/>
      <dgm:t>
        <a:bodyPr/>
        <a:lstStyle/>
        <a:p>
          <a:r>
            <a:rPr lang="en-GB">
              <a:latin typeface="Tenorite" panose="00000500000000000000" pitchFamily="2" charset="0"/>
            </a:rPr>
            <a:t>Support for separating and separated parents</a:t>
          </a:r>
          <a:endParaRPr lang="en-US">
            <a:latin typeface="Tenorite" panose="00000500000000000000" pitchFamily="2" charset="0"/>
          </a:endParaRPr>
        </a:p>
      </dgm:t>
    </dgm:pt>
    <dgm:pt modelId="{F6BF528F-F0A6-49C5-B198-1CAD2138D773}" type="parTrans" cxnId="{41C30165-A0EE-4A87-9F11-0DB24D60228D}">
      <dgm:prSet/>
      <dgm:spPr/>
      <dgm:t>
        <a:bodyPr/>
        <a:lstStyle/>
        <a:p>
          <a:endParaRPr lang="en-US"/>
        </a:p>
      </dgm:t>
    </dgm:pt>
    <dgm:pt modelId="{2316261A-E373-4468-9E27-050CA2DA01A3}" type="sibTrans" cxnId="{41C30165-A0EE-4A87-9F11-0DB24D60228D}">
      <dgm:prSet/>
      <dgm:spPr/>
      <dgm:t>
        <a:bodyPr/>
        <a:lstStyle/>
        <a:p>
          <a:endParaRPr lang="en-US"/>
        </a:p>
      </dgm:t>
    </dgm:pt>
    <dgm:pt modelId="{301B8D3A-2507-4FBC-8660-B9F87AE40891}">
      <dgm:prSet/>
      <dgm:spPr/>
      <dgm:t>
        <a:bodyPr/>
        <a:lstStyle/>
        <a:p>
          <a:r>
            <a:rPr lang="en-GB">
              <a:latin typeface="Tenorite" panose="00000500000000000000" pitchFamily="2" charset="0"/>
            </a:rPr>
            <a:t>Early language and the Home Learning Environment</a:t>
          </a:r>
          <a:endParaRPr lang="en-US">
            <a:latin typeface="Tenorite" panose="00000500000000000000" pitchFamily="2" charset="0"/>
          </a:endParaRPr>
        </a:p>
      </dgm:t>
    </dgm:pt>
    <dgm:pt modelId="{D01C2FE9-2E7B-4256-872F-1794BC216F83}" type="parTrans" cxnId="{16616207-8345-486D-A09B-67A9FA09FBF8}">
      <dgm:prSet/>
      <dgm:spPr/>
      <dgm:t>
        <a:bodyPr/>
        <a:lstStyle/>
        <a:p>
          <a:endParaRPr lang="en-US"/>
        </a:p>
      </dgm:t>
    </dgm:pt>
    <dgm:pt modelId="{9249D27D-92FC-40EE-B44D-31A274928DEE}" type="sibTrans" cxnId="{16616207-8345-486D-A09B-67A9FA09FBF8}">
      <dgm:prSet/>
      <dgm:spPr/>
      <dgm:t>
        <a:bodyPr/>
        <a:lstStyle/>
        <a:p>
          <a:endParaRPr lang="en-US"/>
        </a:p>
      </dgm:t>
    </dgm:pt>
    <dgm:pt modelId="{9A339139-5679-4F39-8C25-A7E4820EC9F1}">
      <dgm:prSet/>
      <dgm:spPr/>
      <dgm:t>
        <a:bodyPr/>
        <a:lstStyle/>
        <a:p>
          <a:r>
            <a:rPr lang="en-GB">
              <a:latin typeface="Tenorite" panose="00000500000000000000" pitchFamily="2" charset="0"/>
            </a:rPr>
            <a:t>Local authority 0-19 public health services</a:t>
          </a:r>
          <a:endParaRPr lang="en-US">
            <a:latin typeface="Tenorite" panose="00000500000000000000" pitchFamily="2" charset="0"/>
          </a:endParaRPr>
        </a:p>
      </dgm:t>
    </dgm:pt>
    <dgm:pt modelId="{600619A1-251D-4C17-963B-E12D53A57EF1}" type="parTrans" cxnId="{FE9041DA-B394-48A6-BE71-10DE82DC2B95}">
      <dgm:prSet/>
      <dgm:spPr/>
      <dgm:t>
        <a:bodyPr/>
        <a:lstStyle/>
        <a:p>
          <a:endParaRPr lang="en-US"/>
        </a:p>
      </dgm:t>
    </dgm:pt>
    <dgm:pt modelId="{3F7741BA-6A43-476D-AA2F-0983C88C7337}" type="sibTrans" cxnId="{FE9041DA-B394-48A6-BE71-10DE82DC2B95}">
      <dgm:prSet/>
      <dgm:spPr/>
      <dgm:t>
        <a:bodyPr/>
        <a:lstStyle/>
        <a:p>
          <a:endParaRPr lang="en-US"/>
        </a:p>
      </dgm:t>
    </dgm:pt>
    <dgm:pt modelId="{D9F29138-8A1C-4D1E-89AD-0FB9A75442D5}">
      <dgm:prSet/>
      <dgm:spPr/>
      <dgm:t>
        <a:bodyPr/>
        <a:lstStyle/>
        <a:p>
          <a:r>
            <a:rPr lang="en-GB">
              <a:latin typeface="Tenorite" panose="00000500000000000000" pitchFamily="2" charset="0"/>
            </a:rPr>
            <a:t>Parenting Support</a:t>
          </a:r>
          <a:endParaRPr lang="en-US">
            <a:latin typeface="Tenorite" panose="00000500000000000000" pitchFamily="2" charset="0"/>
          </a:endParaRPr>
        </a:p>
      </dgm:t>
    </dgm:pt>
    <dgm:pt modelId="{952DE077-8E73-4CCF-917C-BC5AD25878DC}" type="parTrans" cxnId="{D4EA3169-B2E8-4CBA-A57A-5473F554EB2B}">
      <dgm:prSet/>
      <dgm:spPr/>
      <dgm:t>
        <a:bodyPr/>
        <a:lstStyle/>
        <a:p>
          <a:endParaRPr lang="en-US"/>
        </a:p>
      </dgm:t>
    </dgm:pt>
    <dgm:pt modelId="{F9FA7929-E66F-490C-95BE-DACA44601371}" type="sibTrans" cxnId="{D4EA3169-B2E8-4CBA-A57A-5473F554EB2B}">
      <dgm:prSet/>
      <dgm:spPr/>
      <dgm:t>
        <a:bodyPr/>
        <a:lstStyle/>
        <a:p>
          <a:endParaRPr lang="en-US"/>
        </a:p>
      </dgm:t>
    </dgm:pt>
    <dgm:pt modelId="{5FA6DE7B-AF29-49D6-9D2D-CF8B1237FCC2}">
      <dgm:prSet/>
      <dgm:spPr/>
      <dgm:t>
        <a:bodyPr/>
        <a:lstStyle/>
        <a:p>
          <a:r>
            <a:rPr lang="en-GB">
              <a:latin typeface="Tenorite" panose="00000500000000000000" pitchFamily="2" charset="0"/>
            </a:rPr>
            <a:t>Youth Justice services</a:t>
          </a:r>
          <a:endParaRPr lang="en-US">
            <a:latin typeface="Tenorite" panose="00000500000000000000" pitchFamily="2" charset="0"/>
          </a:endParaRPr>
        </a:p>
      </dgm:t>
    </dgm:pt>
    <dgm:pt modelId="{F16F3D51-439E-415F-A8B1-534DF5067287}" type="parTrans" cxnId="{9CA4B977-A32D-4433-AB3F-C6EB785C229A}">
      <dgm:prSet/>
      <dgm:spPr/>
      <dgm:t>
        <a:bodyPr/>
        <a:lstStyle/>
        <a:p>
          <a:endParaRPr lang="en-US"/>
        </a:p>
      </dgm:t>
    </dgm:pt>
    <dgm:pt modelId="{DF57EAA9-819E-4EEA-A50E-C334B037FC4B}" type="sibTrans" cxnId="{9CA4B977-A32D-4433-AB3F-C6EB785C229A}">
      <dgm:prSet/>
      <dgm:spPr/>
      <dgm:t>
        <a:bodyPr/>
        <a:lstStyle/>
        <a:p>
          <a:endParaRPr lang="en-US"/>
        </a:p>
      </dgm:t>
    </dgm:pt>
    <dgm:pt modelId="{7DC865F5-6D43-41D4-937B-9A4FFB37CC8F}">
      <dgm:prSet/>
      <dgm:spPr/>
      <dgm:t>
        <a:bodyPr/>
        <a:lstStyle/>
        <a:p>
          <a:r>
            <a:rPr lang="en-GB">
              <a:latin typeface="Tenorite" panose="00000500000000000000" pitchFamily="2" charset="0"/>
            </a:rPr>
            <a:t>Early Childhood Education and Care</a:t>
          </a:r>
          <a:endParaRPr lang="en-US">
            <a:latin typeface="Tenorite" panose="00000500000000000000" pitchFamily="2" charset="0"/>
          </a:endParaRPr>
        </a:p>
      </dgm:t>
    </dgm:pt>
    <dgm:pt modelId="{E5967E11-D0A3-46AD-BD32-DD1D16719A1F}" type="parTrans" cxnId="{F1DB5A96-8BAB-4A04-A5BE-2B901F8C5DDD}">
      <dgm:prSet/>
      <dgm:spPr/>
      <dgm:t>
        <a:bodyPr/>
        <a:lstStyle/>
        <a:p>
          <a:endParaRPr lang="en-US"/>
        </a:p>
      </dgm:t>
    </dgm:pt>
    <dgm:pt modelId="{606C0768-1BE6-42AD-A545-DC48574AC739}" type="sibTrans" cxnId="{F1DB5A96-8BAB-4A04-A5BE-2B901F8C5DDD}">
      <dgm:prSet/>
      <dgm:spPr/>
      <dgm:t>
        <a:bodyPr/>
        <a:lstStyle/>
        <a:p>
          <a:endParaRPr lang="en-US"/>
        </a:p>
      </dgm:t>
    </dgm:pt>
    <dgm:pt modelId="{096421F3-E3B8-4DC1-858A-1F55E45271A2}">
      <dgm:prSet/>
      <dgm:spPr/>
      <dgm:t>
        <a:bodyPr/>
        <a:lstStyle/>
        <a:p>
          <a:r>
            <a:rPr lang="en-GB">
              <a:latin typeface="Tenorite" panose="00000500000000000000" pitchFamily="2" charset="0"/>
            </a:rPr>
            <a:t>Mental health services</a:t>
          </a:r>
          <a:endParaRPr lang="en-US">
            <a:latin typeface="Tenorite" panose="00000500000000000000" pitchFamily="2" charset="0"/>
          </a:endParaRPr>
        </a:p>
      </dgm:t>
    </dgm:pt>
    <dgm:pt modelId="{F89B449C-03D6-45B1-992C-A9594F870552}" type="parTrans" cxnId="{057D1008-BE49-4E39-A841-FCEDD2306F6C}">
      <dgm:prSet/>
      <dgm:spPr/>
      <dgm:t>
        <a:bodyPr/>
        <a:lstStyle/>
        <a:p>
          <a:endParaRPr lang="en-US"/>
        </a:p>
      </dgm:t>
    </dgm:pt>
    <dgm:pt modelId="{72D22F64-9023-466E-B251-5DA3F12D516C}" type="sibTrans" cxnId="{057D1008-BE49-4E39-A841-FCEDD2306F6C}">
      <dgm:prSet/>
      <dgm:spPr/>
      <dgm:t>
        <a:bodyPr/>
        <a:lstStyle/>
        <a:p>
          <a:endParaRPr lang="en-US"/>
        </a:p>
      </dgm:t>
    </dgm:pt>
    <dgm:pt modelId="{B285A58F-EA20-490C-8E35-80770FE0E7E9}">
      <dgm:prSet/>
      <dgm:spPr/>
      <dgm:t>
        <a:bodyPr/>
        <a:lstStyle/>
        <a:p>
          <a:r>
            <a:rPr lang="en-GB">
              <a:latin typeface="Tenorite" panose="00000500000000000000" pitchFamily="2" charset="0"/>
            </a:rPr>
            <a:t>Reducing Parental Conflict</a:t>
          </a:r>
          <a:endParaRPr lang="en-US">
            <a:latin typeface="Tenorite" panose="00000500000000000000" pitchFamily="2" charset="0"/>
          </a:endParaRPr>
        </a:p>
      </dgm:t>
    </dgm:pt>
    <dgm:pt modelId="{52CC1ED2-62B0-4F8E-B688-318A1E864713}" type="parTrans" cxnId="{ECC9EF3F-7651-4427-AEC0-0A767463A518}">
      <dgm:prSet/>
      <dgm:spPr/>
      <dgm:t>
        <a:bodyPr/>
        <a:lstStyle/>
        <a:p>
          <a:endParaRPr lang="en-US"/>
        </a:p>
      </dgm:t>
    </dgm:pt>
    <dgm:pt modelId="{7CF57955-BAE4-4F9C-9CE9-05301020CCD9}" type="sibTrans" cxnId="{ECC9EF3F-7651-4427-AEC0-0A767463A518}">
      <dgm:prSet/>
      <dgm:spPr/>
      <dgm:t>
        <a:bodyPr/>
        <a:lstStyle/>
        <a:p>
          <a:endParaRPr lang="en-US"/>
        </a:p>
      </dgm:t>
    </dgm:pt>
    <dgm:pt modelId="{0034871D-1F9A-4E06-8CC1-60646B98D17D}">
      <dgm:prSet/>
      <dgm:spPr/>
      <dgm:t>
        <a:bodyPr/>
        <a:lstStyle/>
        <a:p>
          <a:r>
            <a:rPr lang="en-GB">
              <a:latin typeface="Tenorite" panose="00000500000000000000" pitchFamily="2" charset="0"/>
            </a:rPr>
            <a:t>Youth Services-universal and targeted</a:t>
          </a:r>
          <a:endParaRPr lang="en-US">
            <a:latin typeface="Tenorite" panose="00000500000000000000" pitchFamily="2" charset="0"/>
          </a:endParaRPr>
        </a:p>
      </dgm:t>
    </dgm:pt>
    <dgm:pt modelId="{328F77B2-CC86-4FB2-AE44-B0C658FCE1B7}" type="parTrans" cxnId="{3E417044-F753-4F7A-B578-C53193F35292}">
      <dgm:prSet/>
      <dgm:spPr/>
      <dgm:t>
        <a:bodyPr/>
        <a:lstStyle/>
        <a:p>
          <a:endParaRPr lang="en-US"/>
        </a:p>
      </dgm:t>
    </dgm:pt>
    <dgm:pt modelId="{224550AF-A81B-4CEE-A261-C4827E9B1BD1}" type="sibTrans" cxnId="{3E417044-F753-4F7A-B578-C53193F35292}">
      <dgm:prSet/>
      <dgm:spPr/>
      <dgm:t>
        <a:bodyPr/>
        <a:lstStyle/>
        <a:p>
          <a:endParaRPr lang="en-US"/>
        </a:p>
      </dgm:t>
    </dgm:pt>
    <dgm:pt modelId="{25E414B7-3FEB-46A1-942A-08F61B37813A}" type="pres">
      <dgm:prSet presAssocID="{15F3F08B-B91B-4EB6-892A-A7F0C04445CC}" presName="diagram" presStyleCnt="0">
        <dgm:presLayoutVars>
          <dgm:dir/>
          <dgm:resizeHandles val="exact"/>
        </dgm:presLayoutVars>
      </dgm:prSet>
      <dgm:spPr/>
    </dgm:pt>
    <dgm:pt modelId="{BAAD30E7-6C83-45BA-8285-E5A3274A1C5B}" type="pres">
      <dgm:prSet presAssocID="{6752911E-8440-4BEB-A435-0FF2590EC639}" presName="node" presStyleLbl="node1" presStyleIdx="0" presStyleCnt="24">
        <dgm:presLayoutVars>
          <dgm:bulletEnabled val="1"/>
        </dgm:presLayoutVars>
      </dgm:prSet>
      <dgm:spPr/>
    </dgm:pt>
    <dgm:pt modelId="{115D86E6-130F-403D-A55F-5190C213F379}" type="pres">
      <dgm:prSet presAssocID="{081C8EB6-4AE2-4CEA-84F7-8636AE5B1146}" presName="sibTrans" presStyleCnt="0"/>
      <dgm:spPr/>
    </dgm:pt>
    <dgm:pt modelId="{8364E29E-E247-4761-B6A7-D16A1DBF7400}" type="pres">
      <dgm:prSet presAssocID="{308477D8-F8CC-4B9D-82D1-6D73ADC19DC0}" presName="node" presStyleLbl="node1" presStyleIdx="1" presStyleCnt="24">
        <dgm:presLayoutVars>
          <dgm:bulletEnabled val="1"/>
        </dgm:presLayoutVars>
      </dgm:prSet>
      <dgm:spPr/>
    </dgm:pt>
    <dgm:pt modelId="{2577C713-1172-46E8-852D-8E62CF23EE48}" type="pres">
      <dgm:prSet presAssocID="{291F63BC-ADD0-48D2-8A86-F92BAEC062CC}" presName="sibTrans" presStyleCnt="0"/>
      <dgm:spPr/>
    </dgm:pt>
    <dgm:pt modelId="{D6181906-E6D8-443B-9F70-45B061285AA4}" type="pres">
      <dgm:prSet presAssocID="{CC031D1C-D9AF-4D87-8C61-80D5286FC89C}" presName="node" presStyleLbl="node1" presStyleIdx="2" presStyleCnt="24">
        <dgm:presLayoutVars>
          <dgm:bulletEnabled val="1"/>
        </dgm:presLayoutVars>
      </dgm:prSet>
      <dgm:spPr/>
    </dgm:pt>
    <dgm:pt modelId="{52472E4E-43F6-48C4-83F8-85A191A8B6CA}" type="pres">
      <dgm:prSet presAssocID="{4EABEA34-F993-409E-850C-CC64E975AAB5}" presName="sibTrans" presStyleCnt="0"/>
      <dgm:spPr/>
    </dgm:pt>
    <dgm:pt modelId="{E7833C1C-3674-4F95-9D6B-611F18A7B9CC}" type="pres">
      <dgm:prSet presAssocID="{72DB634E-6C0B-4F74-9FEC-A7AAA6D4E1D6}" presName="node" presStyleLbl="node1" presStyleIdx="3" presStyleCnt="24">
        <dgm:presLayoutVars>
          <dgm:bulletEnabled val="1"/>
        </dgm:presLayoutVars>
      </dgm:prSet>
      <dgm:spPr/>
    </dgm:pt>
    <dgm:pt modelId="{8CADB274-6D9E-4267-AC1A-7C0921F90EDE}" type="pres">
      <dgm:prSet presAssocID="{4910160D-284D-48F0-A36A-E0ED2F70293A}" presName="sibTrans" presStyleCnt="0"/>
      <dgm:spPr/>
    </dgm:pt>
    <dgm:pt modelId="{9C23BA84-B4AA-4E24-BC2F-EA4EB4032B06}" type="pres">
      <dgm:prSet presAssocID="{702AD4BE-9A86-447D-BE2E-C0E38BD4AF55}" presName="node" presStyleLbl="node1" presStyleIdx="4" presStyleCnt="24">
        <dgm:presLayoutVars>
          <dgm:bulletEnabled val="1"/>
        </dgm:presLayoutVars>
      </dgm:prSet>
      <dgm:spPr/>
    </dgm:pt>
    <dgm:pt modelId="{168739CC-293C-4E55-B1F5-3920FE1E5A30}" type="pres">
      <dgm:prSet presAssocID="{4F7031F9-DFC4-46A6-924D-B2E3B9386391}" presName="sibTrans" presStyleCnt="0"/>
      <dgm:spPr/>
    </dgm:pt>
    <dgm:pt modelId="{9A8930B3-3669-45A1-920B-3EC0362BAD3C}" type="pres">
      <dgm:prSet presAssocID="{71460B05-5664-4A7E-8803-14026FDF8B01}" presName="node" presStyleLbl="node1" presStyleIdx="5" presStyleCnt="24">
        <dgm:presLayoutVars>
          <dgm:bulletEnabled val="1"/>
        </dgm:presLayoutVars>
      </dgm:prSet>
      <dgm:spPr/>
    </dgm:pt>
    <dgm:pt modelId="{9F64F18A-12D8-45CE-B3E3-BD474F11864F}" type="pres">
      <dgm:prSet presAssocID="{36DC16F4-8F3D-46E5-8785-8DBE92B9526B}" presName="sibTrans" presStyleCnt="0"/>
      <dgm:spPr/>
    </dgm:pt>
    <dgm:pt modelId="{4F7A2520-C46E-42B7-80F1-80732F6E66CF}" type="pres">
      <dgm:prSet presAssocID="{0C311912-3AB4-4FED-8BAB-3EA0A6578423}" presName="node" presStyleLbl="node1" presStyleIdx="6" presStyleCnt="24">
        <dgm:presLayoutVars>
          <dgm:bulletEnabled val="1"/>
        </dgm:presLayoutVars>
      </dgm:prSet>
      <dgm:spPr/>
    </dgm:pt>
    <dgm:pt modelId="{FF0FDE6C-62EF-4C9C-8CBB-AF9123C1441C}" type="pres">
      <dgm:prSet presAssocID="{66A8B6AF-1DAA-42A5-82F8-AEF9930EB6BD}" presName="sibTrans" presStyleCnt="0"/>
      <dgm:spPr/>
    </dgm:pt>
    <dgm:pt modelId="{4D5F2D3C-2344-4763-91F3-64A97AF393AC}" type="pres">
      <dgm:prSet presAssocID="{36B66865-565D-4C20-B67F-ADCD798770F8}" presName="node" presStyleLbl="node1" presStyleIdx="7" presStyleCnt="24">
        <dgm:presLayoutVars>
          <dgm:bulletEnabled val="1"/>
        </dgm:presLayoutVars>
      </dgm:prSet>
      <dgm:spPr/>
    </dgm:pt>
    <dgm:pt modelId="{DD9B1EFA-348D-4A09-871E-8438043D7F0C}" type="pres">
      <dgm:prSet presAssocID="{B99CE870-436C-4DF1-AF6A-F28477FBC4E0}" presName="sibTrans" presStyleCnt="0"/>
      <dgm:spPr/>
    </dgm:pt>
    <dgm:pt modelId="{28C6FACD-9009-4120-83CF-3EBF1961E885}" type="pres">
      <dgm:prSet presAssocID="{5B179B9F-A231-4B21-B9C1-0DA07E287FC0}" presName="node" presStyleLbl="node1" presStyleIdx="8" presStyleCnt="24">
        <dgm:presLayoutVars>
          <dgm:bulletEnabled val="1"/>
        </dgm:presLayoutVars>
      </dgm:prSet>
      <dgm:spPr/>
    </dgm:pt>
    <dgm:pt modelId="{6F0DAFBD-B149-4602-A697-54B523D5099B}" type="pres">
      <dgm:prSet presAssocID="{7B34EFD1-732B-4B6A-987E-F4CACBE2CBB0}" presName="sibTrans" presStyleCnt="0"/>
      <dgm:spPr/>
    </dgm:pt>
    <dgm:pt modelId="{8A8B42EE-59A2-487C-89AE-DD4F90E5AB0D}" type="pres">
      <dgm:prSet presAssocID="{DB2CA645-7ACD-4FFA-B602-10B0FDEF9D9C}" presName="node" presStyleLbl="node1" presStyleIdx="9" presStyleCnt="24">
        <dgm:presLayoutVars>
          <dgm:bulletEnabled val="1"/>
        </dgm:presLayoutVars>
      </dgm:prSet>
      <dgm:spPr/>
    </dgm:pt>
    <dgm:pt modelId="{52C5E04F-1BDC-4FDF-8FB8-22C184D54F30}" type="pres">
      <dgm:prSet presAssocID="{6F146466-88CA-44FA-BCA4-711E03761C96}" presName="sibTrans" presStyleCnt="0"/>
      <dgm:spPr/>
    </dgm:pt>
    <dgm:pt modelId="{9A2B175F-2B4C-48EC-A98C-F0933CF42E7C}" type="pres">
      <dgm:prSet presAssocID="{D521CC69-5661-44D6-B97B-02497C7CE161}" presName="node" presStyleLbl="node1" presStyleIdx="10" presStyleCnt="24">
        <dgm:presLayoutVars>
          <dgm:bulletEnabled val="1"/>
        </dgm:presLayoutVars>
      </dgm:prSet>
      <dgm:spPr/>
    </dgm:pt>
    <dgm:pt modelId="{2DB36F8E-C296-412D-935A-CAB636DCFB48}" type="pres">
      <dgm:prSet presAssocID="{40CC3428-B9B8-4DC7-923B-540AE4EAD970}" presName="sibTrans" presStyleCnt="0"/>
      <dgm:spPr/>
    </dgm:pt>
    <dgm:pt modelId="{5B66F301-7AE7-4FCF-8E3D-64DDCC5C40D4}" type="pres">
      <dgm:prSet presAssocID="{01C95367-F442-47C2-A27F-58CBFA3C26E8}" presName="node" presStyleLbl="node1" presStyleIdx="11" presStyleCnt="24">
        <dgm:presLayoutVars>
          <dgm:bulletEnabled val="1"/>
        </dgm:presLayoutVars>
      </dgm:prSet>
      <dgm:spPr/>
    </dgm:pt>
    <dgm:pt modelId="{C90C4A0E-710F-4AA9-A449-CA5A7DD2719F}" type="pres">
      <dgm:prSet presAssocID="{E08331AB-E75D-4F29-89D4-BDF615051F5B}" presName="sibTrans" presStyleCnt="0"/>
      <dgm:spPr/>
    </dgm:pt>
    <dgm:pt modelId="{19E2502E-673B-4B17-B136-B402C4DA98F3}" type="pres">
      <dgm:prSet presAssocID="{BA0BA9F9-1C2C-4582-9E61-C2CAD4635D55}" presName="node" presStyleLbl="node1" presStyleIdx="12" presStyleCnt="24">
        <dgm:presLayoutVars>
          <dgm:bulletEnabled val="1"/>
        </dgm:presLayoutVars>
      </dgm:prSet>
      <dgm:spPr/>
    </dgm:pt>
    <dgm:pt modelId="{07932665-2B35-4E68-856C-6729E3DA932A}" type="pres">
      <dgm:prSet presAssocID="{68891330-C60D-4E57-B817-E80AD904F9BB}" presName="sibTrans" presStyleCnt="0"/>
      <dgm:spPr/>
    </dgm:pt>
    <dgm:pt modelId="{743A9E3B-9A63-4E49-82E7-5BB839298E36}" type="pres">
      <dgm:prSet presAssocID="{4179C9BC-677D-420D-B02D-B7A1FE825674}" presName="node" presStyleLbl="node1" presStyleIdx="13" presStyleCnt="24">
        <dgm:presLayoutVars>
          <dgm:bulletEnabled val="1"/>
        </dgm:presLayoutVars>
      </dgm:prSet>
      <dgm:spPr/>
    </dgm:pt>
    <dgm:pt modelId="{DF8A224D-6F73-4F4E-9EA2-6154FAA0A713}" type="pres">
      <dgm:prSet presAssocID="{E2E77793-A558-47B1-AC89-1CE7F0470675}" presName="sibTrans" presStyleCnt="0"/>
      <dgm:spPr/>
    </dgm:pt>
    <dgm:pt modelId="{16C84117-148B-49F0-82F3-150033C5ADB3}" type="pres">
      <dgm:prSet presAssocID="{B0EE87FC-FBCB-4597-A29B-F4F3B8EB7CBB}" presName="node" presStyleLbl="node1" presStyleIdx="14" presStyleCnt="24">
        <dgm:presLayoutVars>
          <dgm:bulletEnabled val="1"/>
        </dgm:presLayoutVars>
      </dgm:prSet>
      <dgm:spPr/>
    </dgm:pt>
    <dgm:pt modelId="{F0E47D37-9A49-4A4E-BF89-EF94D5AAFC51}" type="pres">
      <dgm:prSet presAssocID="{4E42D7F5-2F02-48C1-842E-C0DE0F1A5414}" presName="sibTrans" presStyleCnt="0"/>
      <dgm:spPr/>
    </dgm:pt>
    <dgm:pt modelId="{1EEA2A98-3D6B-4FFC-871C-954E9E06BA24}" type="pres">
      <dgm:prSet presAssocID="{31CA7EBA-E87B-4A0F-89FD-F3BEDADFA8C3}" presName="node" presStyleLbl="node1" presStyleIdx="15" presStyleCnt="24">
        <dgm:presLayoutVars>
          <dgm:bulletEnabled val="1"/>
        </dgm:presLayoutVars>
      </dgm:prSet>
      <dgm:spPr/>
    </dgm:pt>
    <dgm:pt modelId="{78D6C961-084D-470B-8DFF-9538AAF47C23}" type="pres">
      <dgm:prSet presAssocID="{2316261A-E373-4468-9E27-050CA2DA01A3}" presName="sibTrans" presStyleCnt="0"/>
      <dgm:spPr/>
    </dgm:pt>
    <dgm:pt modelId="{3CDA811F-174F-4D50-9760-19810CD0E60F}" type="pres">
      <dgm:prSet presAssocID="{301B8D3A-2507-4FBC-8660-B9F87AE40891}" presName="node" presStyleLbl="node1" presStyleIdx="16" presStyleCnt="24">
        <dgm:presLayoutVars>
          <dgm:bulletEnabled val="1"/>
        </dgm:presLayoutVars>
      </dgm:prSet>
      <dgm:spPr/>
    </dgm:pt>
    <dgm:pt modelId="{B662A018-02A8-4865-93C3-95D5030A2AAC}" type="pres">
      <dgm:prSet presAssocID="{9249D27D-92FC-40EE-B44D-31A274928DEE}" presName="sibTrans" presStyleCnt="0"/>
      <dgm:spPr/>
    </dgm:pt>
    <dgm:pt modelId="{727F024E-32A8-462B-82BE-9B209780DF88}" type="pres">
      <dgm:prSet presAssocID="{9A339139-5679-4F39-8C25-A7E4820EC9F1}" presName="node" presStyleLbl="node1" presStyleIdx="17" presStyleCnt="24">
        <dgm:presLayoutVars>
          <dgm:bulletEnabled val="1"/>
        </dgm:presLayoutVars>
      </dgm:prSet>
      <dgm:spPr/>
    </dgm:pt>
    <dgm:pt modelId="{6AD32198-41AE-4910-92D0-0DCFB359F203}" type="pres">
      <dgm:prSet presAssocID="{3F7741BA-6A43-476D-AA2F-0983C88C7337}" presName="sibTrans" presStyleCnt="0"/>
      <dgm:spPr/>
    </dgm:pt>
    <dgm:pt modelId="{B6C3789B-2529-4EF8-A3A1-E7ABE76F25C5}" type="pres">
      <dgm:prSet presAssocID="{D9F29138-8A1C-4D1E-89AD-0FB9A75442D5}" presName="node" presStyleLbl="node1" presStyleIdx="18" presStyleCnt="24">
        <dgm:presLayoutVars>
          <dgm:bulletEnabled val="1"/>
        </dgm:presLayoutVars>
      </dgm:prSet>
      <dgm:spPr/>
    </dgm:pt>
    <dgm:pt modelId="{F67FC3DC-3DE0-4712-82F2-EFB360216750}" type="pres">
      <dgm:prSet presAssocID="{F9FA7929-E66F-490C-95BE-DACA44601371}" presName="sibTrans" presStyleCnt="0"/>
      <dgm:spPr/>
    </dgm:pt>
    <dgm:pt modelId="{6D5892BD-7D43-452F-8EBE-915CDCB21F27}" type="pres">
      <dgm:prSet presAssocID="{5FA6DE7B-AF29-49D6-9D2D-CF8B1237FCC2}" presName="node" presStyleLbl="node1" presStyleIdx="19" presStyleCnt="24">
        <dgm:presLayoutVars>
          <dgm:bulletEnabled val="1"/>
        </dgm:presLayoutVars>
      </dgm:prSet>
      <dgm:spPr/>
    </dgm:pt>
    <dgm:pt modelId="{89954C45-D8C5-480F-B67F-68FFC6F0B54B}" type="pres">
      <dgm:prSet presAssocID="{DF57EAA9-819E-4EEA-A50E-C334B037FC4B}" presName="sibTrans" presStyleCnt="0"/>
      <dgm:spPr/>
    </dgm:pt>
    <dgm:pt modelId="{4014AA4F-8011-4649-B4E1-FC13774046F3}" type="pres">
      <dgm:prSet presAssocID="{7DC865F5-6D43-41D4-937B-9A4FFB37CC8F}" presName="node" presStyleLbl="node1" presStyleIdx="20" presStyleCnt="24">
        <dgm:presLayoutVars>
          <dgm:bulletEnabled val="1"/>
        </dgm:presLayoutVars>
      </dgm:prSet>
      <dgm:spPr/>
    </dgm:pt>
    <dgm:pt modelId="{AE5505AB-F02B-42DB-9022-8105C1CA43AF}" type="pres">
      <dgm:prSet presAssocID="{606C0768-1BE6-42AD-A545-DC48574AC739}" presName="sibTrans" presStyleCnt="0"/>
      <dgm:spPr/>
    </dgm:pt>
    <dgm:pt modelId="{0935B9CA-92AA-47F5-8B7F-61A869245297}" type="pres">
      <dgm:prSet presAssocID="{096421F3-E3B8-4DC1-858A-1F55E45271A2}" presName="node" presStyleLbl="node1" presStyleIdx="21" presStyleCnt="24">
        <dgm:presLayoutVars>
          <dgm:bulletEnabled val="1"/>
        </dgm:presLayoutVars>
      </dgm:prSet>
      <dgm:spPr/>
    </dgm:pt>
    <dgm:pt modelId="{BE57926F-D29C-4DAC-9DAB-CEC1576CAB67}" type="pres">
      <dgm:prSet presAssocID="{72D22F64-9023-466E-B251-5DA3F12D516C}" presName="sibTrans" presStyleCnt="0"/>
      <dgm:spPr/>
    </dgm:pt>
    <dgm:pt modelId="{CB41DDFA-D2C1-4064-A90A-3AA2C34B7DB9}" type="pres">
      <dgm:prSet presAssocID="{B285A58F-EA20-490C-8E35-80770FE0E7E9}" presName="node" presStyleLbl="node1" presStyleIdx="22" presStyleCnt="24">
        <dgm:presLayoutVars>
          <dgm:bulletEnabled val="1"/>
        </dgm:presLayoutVars>
      </dgm:prSet>
      <dgm:spPr/>
    </dgm:pt>
    <dgm:pt modelId="{EFB22E68-4010-46E8-9939-DFB2113CF29A}" type="pres">
      <dgm:prSet presAssocID="{7CF57955-BAE4-4F9C-9CE9-05301020CCD9}" presName="sibTrans" presStyleCnt="0"/>
      <dgm:spPr/>
    </dgm:pt>
    <dgm:pt modelId="{CE975E3D-4EA8-47DD-AAC3-6045298575A2}" type="pres">
      <dgm:prSet presAssocID="{0034871D-1F9A-4E06-8CC1-60646B98D17D}" presName="node" presStyleLbl="node1" presStyleIdx="23" presStyleCnt="24">
        <dgm:presLayoutVars>
          <dgm:bulletEnabled val="1"/>
        </dgm:presLayoutVars>
      </dgm:prSet>
      <dgm:spPr/>
    </dgm:pt>
  </dgm:ptLst>
  <dgm:cxnLst>
    <dgm:cxn modelId="{6ABB9C03-3E36-4C3C-ABA4-E4055189B3B6}" type="presOf" srcId="{B0EE87FC-FBCB-4597-A29B-F4F3B8EB7CBB}" destId="{16C84117-148B-49F0-82F3-150033C5ADB3}" srcOrd="0" destOrd="0" presId="urn:microsoft.com/office/officeart/2005/8/layout/default"/>
    <dgm:cxn modelId="{16616207-8345-486D-A09B-67A9FA09FBF8}" srcId="{15F3F08B-B91B-4EB6-892A-A7F0C04445CC}" destId="{301B8D3A-2507-4FBC-8660-B9F87AE40891}" srcOrd="16" destOrd="0" parTransId="{D01C2FE9-2E7B-4256-872F-1794BC216F83}" sibTransId="{9249D27D-92FC-40EE-B44D-31A274928DEE}"/>
    <dgm:cxn modelId="{057D1008-BE49-4E39-A841-FCEDD2306F6C}" srcId="{15F3F08B-B91B-4EB6-892A-A7F0C04445CC}" destId="{096421F3-E3B8-4DC1-858A-1F55E45271A2}" srcOrd="21" destOrd="0" parTransId="{F89B449C-03D6-45B1-992C-A9594F870552}" sibTransId="{72D22F64-9023-466E-B251-5DA3F12D516C}"/>
    <dgm:cxn modelId="{EF32C808-1FA2-4B10-BCD6-DE7B55A61A9A}" srcId="{15F3F08B-B91B-4EB6-892A-A7F0C04445CC}" destId="{4179C9BC-677D-420D-B02D-B7A1FE825674}" srcOrd="13" destOrd="0" parTransId="{11231B9C-EEF5-46C5-80DC-19C959B779A5}" sibTransId="{E2E77793-A558-47B1-AC89-1CE7F0470675}"/>
    <dgm:cxn modelId="{8C39670B-D86D-44E4-90AB-8CA4FB8B08C4}" type="presOf" srcId="{71460B05-5664-4A7E-8803-14026FDF8B01}" destId="{9A8930B3-3669-45A1-920B-3EC0362BAD3C}" srcOrd="0" destOrd="0" presId="urn:microsoft.com/office/officeart/2005/8/layout/default"/>
    <dgm:cxn modelId="{E0294715-7972-4B7C-9991-BDD6E15DCA7B}" type="presOf" srcId="{BA0BA9F9-1C2C-4582-9E61-C2CAD4635D55}" destId="{19E2502E-673B-4B17-B136-B402C4DA98F3}" srcOrd="0" destOrd="0" presId="urn:microsoft.com/office/officeart/2005/8/layout/default"/>
    <dgm:cxn modelId="{DE1B111E-FA09-4694-B5A4-CDBD1DBBEDFE}" srcId="{15F3F08B-B91B-4EB6-892A-A7F0C04445CC}" destId="{BA0BA9F9-1C2C-4582-9E61-C2CAD4635D55}" srcOrd="12" destOrd="0" parTransId="{7462C983-9624-4BC2-A3E1-47409294223A}" sibTransId="{68891330-C60D-4E57-B817-E80AD904F9BB}"/>
    <dgm:cxn modelId="{6F977C1F-B9C9-49DF-92C7-FD3A12388E57}" srcId="{15F3F08B-B91B-4EB6-892A-A7F0C04445CC}" destId="{B0EE87FC-FBCB-4597-A29B-F4F3B8EB7CBB}" srcOrd="14" destOrd="0" parTransId="{01FB0125-BF35-4D12-8DF9-8634F99B009D}" sibTransId="{4E42D7F5-2F02-48C1-842E-C0DE0F1A5414}"/>
    <dgm:cxn modelId="{4058F126-DD9D-45CE-9FC6-6A1546F62B91}" srcId="{15F3F08B-B91B-4EB6-892A-A7F0C04445CC}" destId="{5B179B9F-A231-4B21-B9C1-0DA07E287FC0}" srcOrd="8" destOrd="0" parTransId="{129220BA-C94A-4C34-A15E-7DEA179F56B4}" sibTransId="{7B34EFD1-732B-4B6A-987E-F4CACBE2CBB0}"/>
    <dgm:cxn modelId="{F590C43D-831A-4EFA-9B05-19C7F90E5638}" type="presOf" srcId="{0C311912-3AB4-4FED-8BAB-3EA0A6578423}" destId="{4F7A2520-C46E-42B7-80F1-80732F6E66CF}" srcOrd="0" destOrd="0" presId="urn:microsoft.com/office/officeart/2005/8/layout/default"/>
    <dgm:cxn modelId="{FA16C63D-C79E-4012-B3B8-8853580D9C3C}" type="presOf" srcId="{B285A58F-EA20-490C-8E35-80770FE0E7E9}" destId="{CB41DDFA-D2C1-4064-A90A-3AA2C34B7DB9}" srcOrd="0" destOrd="0" presId="urn:microsoft.com/office/officeart/2005/8/layout/default"/>
    <dgm:cxn modelId="{ECC9EF3F-7651-4427-AEC0-0A767463A518}" srcId="{15F3F08B-B91B-4EB6-892A-A7F0C04445CC}" destId="{B285A58F-EA20-490C-8E35-80770FE0E7E9}" srcOrd="22" destOrd="0" parTransId="{52CC1ED2-62B0-4F8E-B688-318A1E864713}" sibTransId="{7CF57955-BAE4-4F9C-9CE9-05301020CCD9}"/>
    <dgm:cxn modelId="{3E417044-F753-4F7A-B578-C53193F35292}" srcId="{15F3F08B-B91B-4EB6-892A-A7F0C04445CC}" destId="{0034871D-1F9A-4E06-8CC1-60646B98D17D}" srcOrd="23" destOrd="0" parTransId="{328F77B2-CC86-4FB2-AE44-B0C658FCE1B7}" sibTransId="{224550AF-A81B-4CEE-A261-C4827E9B1BD1}"/>
    <dgm:cxn modelId="{41C30165-A0EE-4A87-9F11-0DB24D60228D}" srcId="{15F3F08B-B91B-4EB6-892A-A7F0C04445CC}" destId="{31CA7EBA-E87B-4A0F-89FD-F3BEDADFA8C3}" srcOrd="15" destOrd="0" parTransId="{F6BF528F-F0A6-49C5-B198-1CAD2138D773}" sibTransId="{2316261A-E373-4468-9E27-050CA2DA01A3}"/>
    <dgm:cxn modelId="{F4A55268-34F0-4E81-A6B2-78BD12AF4352}" srcId="{15F3F08B-B91B-4EB6-892A-A7F0C04445CC}" destId="{CC031D1C-D9AF-4D87-8C61-80D5286FC89C}" srcOrd="2" destOrd="0" parTransId="{59A16D3D-B8A9-4706-A04F-DCA0A61084C6}" sibTransId="{4EABEA34-F993-409E-850C-CC64E975AAB5}"/>
    <dgm:cxn modelId="{D4EA3169-B2E8-4CBA-A57A-5473F554EB2B}" srcId="{15F3F08B-B91B-4EB6-892A-A7F0C04445CC}" destId="{D9F29138-8A1C-4D1E-89AD-0FB9A75442D5}" srcOrd="18" destOrd="0" parTransId="{952DE077-8E73-4CCF-917C-BC5AD25878DC}" sibTransId="{F9FA7929-E66F-490C-95BE-DACA44601371}"/>
    <dgm:cxn modelId="{E9BA7F69-9EB0-450F-B6EC-B8EA840E63E2}" type="presOf" srcId="{4179C9BC-677D-420D-B02D-B7A1FE825674}" destId="{743A9E3B-9A63-4E49-82E7-5BB839298E36}" srcOrd="0" destOrd="0" presId="urn:microsoft.com/office/officeart/2005/8/layout/default"/>
    <dgm:cxn modelId="{3BA72270-7136-4B1F-A31E-BDC11B54B8C2}" srcId="{15F3F08B-B91B-4EB6-892A-A7F0C04445CC}" destId="{DB2CA645-7ACD-4FFA-B602-10B0FDEF9D9C}" srcOrd="9" destOrd="0" parTransId="{1F77A3F5-ECF7-4039-A30D-A29D07FBA41E}" sibTransId="{6F146466-88CA-44FA-BCA4-711E03761C96}"/>
    <dgm:cxn modelId="{3C912371-03E6-4A26-9ADF-C8253DF71B67}" type="presOf" srcId="{301B8D3A-2507-4FBC-8660-B9F87AE40891}" destId="{3CDA811F-174F-4D50-9760-19810CD0E60F}" srcOrd="0" destOrd="0" presId="urn:microsoft.com/office/officeart/2005/8/layout/default"/>
    <dgm:cxn modelId="{44DE9976-DFFE-4CC3-A3A3-B678C4505986}" srcId="{15F3F08B-B91B-4EB6-892A-A7F0C04445CC}" destId="{71460B05-5664-4A7E-8803-14026FDF8B01}" srcOrd="5" destOrd="0" parTransId="{FABDC29F-268E-4777-BE1E-ED834FE93B3F}" sibTransId="{36DC16F4-8F3D-46E5-8785-8DBE92B9526B}"/>
    <dgm:cxn modelId="{9CA4B977-A32D-4433-AB3F-C6EB785C229A}" srcId="{15F3F08B-B91B-4EB6-892A-A7F0C04445CC}" destId="{5FA6DE7B-AF29-49D6-9D2D-CF8B1237FCC2}" srcOrd="19" destOrd="0" parTransId="{F16F3D51-439E-415F-A8B1-534DF5067287}" sibTransId="{DF57EAA9-819E-4EEA-A50E-C334B037FC4B}"/>
    <dgm:cxn modelId="{A56E177B-B9B5-4F6A-B8B7-BDB33C9C9B33}" srcId="{15F3F08B-B91B-4EB6-892A-A7F0C04445CC}" destId="{D521CC69-5661-44D6-B97B-02497C7CE161}" srcOrd="10" destOrd="0" parTransId="{D2F31E62-BD95-4F93-AA2B-725EA42971C2}" sibTransId="{40CC3428-B9B8-4DC7-923B-540AE4EAD970}"/>
    <dgm:cxn modelId="{DB64617F-9724-45BD-B091-E7ABF739ECB4}" srcId="{15F3F08B-B91B-4EB6-892A-A7F0C04445CC}" destId="{0C311912-3AB4-4FED-8BAB-3EA0A6578423}" srcOrd="6" destOrd="0" parTransId="{1C891662-15E6-4704-9379-DA80763D9599}" sibTransId="{66A8B6AF-1DAA-42A5-82F8-AEF9930EB6BD}"/>
    <dgm:cxn modelId="{AE5E7C7F-8BE9-476A-AB04-A02BCBD2AA01}" srcId="{15F3F08B-B91B-4EB6-892A-A7F0C04445CC}" destId="{72DB634E-6C0B-4F74-9FEC-A7AAA6D4E1D6}" srcOrd="3" destOrd="0" parTransId="{AE4051ED-9082-4CE6-9874-3F48354941FC}" sibTransId="{4910160D-284D-48F0-A36A-E0ED2F70293A}"/>
    <dgm:cxn modelId="{D051B883-C3E2-4628-B4E4-49A7E6BFE09E}" type="presOf" srcId="{31CA7EBA-E87B-4A0F-89FD-F3BEDADFA8C3}" destId="{1EEA2A98-3D6B-4FFC-871C-954E9E06BA24}" srcOrd="0" destOrd="0" presId="urn:microsoft.com/office/officeart/2005/8/layout/default"/>
    <dgm:cxn modelId="{ECE2278C-CA78-473D-9AE8-D81F160FD6B0}" type="presOf" srcId="{0034871D-1F9A-4E06-8CC1-60646B98D17D}" destId="{CE975E3D-4EA8-47DD-AAC3-6045298575A2}" srcOrd="0" destOrd="0" presId="urn:microsoft.com/office/officeart/2005/8/layout/default"/>
    <dgm:cxn modelId="{60D97D95-40FF-45C0-8921-B02FB2ADC283}" type="presOf" srcId="{DB2CA645-7ACD-4FFA-B602-10B0FDEF9D9C}" destId="{8A8B42EE-59A2-487C-89AE-DD4F90E5AB0D}" srcOrd="0" destOrd="0" presId="urn:microsoft.com/office/officeart/2005/8/layout/default"/>
    <dgm:cxn modelId="{F1DB5A96-8BAB-4A04-A5BE-2B901F8C5DDD}" srcId="{15F3F08B-B91B-4EB6-892A-A7F0C04445CC}" destId="{7DC865F5-6D43-41D4-937B-9A4FFB37CC8F}" srcOrd="20" destOrd="0" parTransId="{E5967E11-D0A3-46AD-BD32-DD1D16719A1F}" sibTransId="{606C0768-1BE6-42AD-A545-DC48574AC739}"/>
    <dgm:cxn modelId="{7E7D409D-BB76-42BD-A4F2-6593CBACD6C1}" type="presOf" srcId="{7DC865F5-6D43-41D4-937B-9A4FFB37CC8F}" destId="{4014AA4F-8011-4649-B4E1-FC13774046F3}" srcOrd="0" destOrd="0" presId="urn:microsoft.com/office/officeart/2005/8/layout/default"/>
    <dgm:cxn modelId="{92B76A9E-172D-4FDE-AA97-335D0D400066}" type="presOf" srcId="{15F3F08B-B91B-4EB6-892A-A7F0C04445CC}" destId="{25E414B7-3FEB-46A1-942A-08F61B37813A}" srcOrd="0" destOrd="0" presId="urn:microsoft.com/office/officeart/2005/8/layout/default"/>
    <dgm:cxn modelId="{AB01C4A8-CD51-4115-B4AB-D7988F9AC0D0}" srcId="{15F3F08B-B91B-4EB6-892A-A7F0C04445CC}" destId="{01C95367-F442-47C2-A27F-58CBFA3C26E8}" srcOrd="11" destOrd="0" parTransId="{8C1C90B0-74C1-4872-9738-69CBBE174C68}" sibTransId="{E08331AB-E75D-4F29-89D4-BDF615051F5B}"/>
    <dgm:cxn modelId="{B2217AAB-B826-4DD3-B587-08440716F0C9}" type="presOf" srcId="{D521CC69-5661-44D6-B97B-02497C7CE161}" destId="{9A2B175F-2B4C-48EC-A98C-F0933CF42E7C}" srcOrd="0" destOrd="0" presId="urn:microsoft.com/office/officeart/2005/8/layout/default"/>
    <dgm:cxn modelId="{B457C6AB-7A14-48B2-8F98-0394D1FDDE61}" type="presOf" srcId="{01C95367-F442-47C2-A27F-58CBFA3C26E8}" destId="{5B66F301-7AE7-4FCF-8E3D-64DDCC5C40D4}" srcOrd="0" destOrd="0" presId="urn:microsoft.com/office/officeart/2005/8/layout/default"/>
    <dgm:cxn modelId="{78FDABB2-9055-4DDC-891E-EE3F13EA9C41}" type="presOf" srcId="{72DB634E-6C0B-4F74-9FEC-A7AAA6D4E1D6}" destId="{E7833C1C-3674-4F95-9D6B-611F18A7B9CC}" srcOrd="0" destOrd="0" presId="urn:microsoft.com/office/officeart/2005/8/layout/default"/>
    <dgm:cxn modelId="{5410D6B9-221A-4198-BE6A-2A1EA0A38A83}" type="presOf" srcId="{096421F3-E3B8-4DC1-858A-1F55E45271A2}" destId="{0935B9CA-92AA-47F5-8B7F-61A869245297}" srcOrd="0" destOrd="0" presId="urn:microsoft.com/office/officeart/2005/8/layout/default"/>
    <dgm:cxn modelId="{4EA6DCBB-4FFD-4697-9581-77EA9D3326A5}" type="presOf" srcId="{CC031D1C-D9AF-4D87-8C61-80D5286FC89C}" destId="{D6181906-E6D8-443B-9F70-45B061285AA4}" srcOrd="0" destOrd="0" presId="urn:microsoft.com/office/officeart/2005/8/layout/default"/>
    <dgm:cxn modelId="{8AFFB7C5-670C-433C-9821-1085010BA7D5}" type="presOf" srcId="{36B66865-565D-4C20-B67F-ADCD798770F8}" destId="{4D5F2D3C-2344-4763-91F3-64A97AF393AC}" srcOrd="0" destOrd="0" presId="urn:microsoft.com/office/officeart/2005/8/layout/default"/>
    <dgm:cxn modelId="{1CA0A0C9-796B-44D7-BC16-F00C02E6BF62}" type="presOf" srcId="{702AD4BE-9A86-447D-BE2E-C0E38BD4AF55}" destId="{9C23BA84-B4AA-4E24-BC2F-EA4EB4032B06}" srcOrd="0" destOrd="0" presId="urn:microsoft.com/office/officeart/2005/8/layout/default"/>
    <dgm:cxn modelId="{F9A528CC-DEC4-4D5A-83D8-95F431B09FC1}" srcId="{15F3F08B-B91B-4EB6-892A-A7F0C04445CC}" destId="{6752911E-8440-4BEB-A435-0FF2590EC639}" srcOrd="0" destOrd="0" parTransId="{9FAF4072-905B-4CDB-9C84-B2B858B9C513}" sibTransId="{081C8EB6-4AE2-4CEA-84F7-8636AE5B1146}"/>
    <dgm:cxn modelId="{D78F0DD0-F17A-4B31-A3FD-7DC6269BD87A}" srcId="{15F3F08B-B91B-4EB6-892A-A7F0C04445CC}" destId="{308477D8-F8CC-4B9D-82D1-6D73ADC19DC0}" srcOrd="1" destOrd="0" parTransId="{AB233A1F-5664-460D-BF99-B0F4E6D10CA7}" sibTransId="{291F63BC-ADD0-48D2-8A86-F92BAEC062CC}"/>
    <dgm:cxn modelId="{79C18ED9-AAAE-4CE7-9167-2A0224F6DFAA}" type="presOf" srcId="{5B179B9F-A231-4B21-B9C1-0DA07E287FC0}" destId="{28C6FACD-9009-4120-83CF-3EBF1961E885}" srcOrd="0" destOrd="0" presId="urn:microsoft.com/office/officeart/2005/8/layout/default"/>
    <dgm:cxn modelId="{FE9041DA-B394-48A6-BE71-10DE82DC2B95}" srcId="{15F3F08B-B91B-4EB6-892A-A7F0C04445CC}" destId="{9A339139-5679-4F39-8C25-A7E4820EC9F1}" srcOrd="17" destOrd="0" parTransId="{600619A1-251D-4C17-963B-E12D53A57EF1}" sibTransId="{3F7741BA-6A43-476D-AA2F-0983C88C7337}"/>
    <dgm:cxn modelId="{EE6836E1-272F-4EF9-B16D-1AB40CE847EE}" srcId="{15F3F08B-B91B-4EB6-892A-A7F0C04445CC}" destId="{702AD4BE-9A86-447D-BE2E-C0E38BD4AF55}" srcOrd="4" destOrd="0" parTransId="{28CC287C-1FE6-4B5A-B1F1-C7C9149D152C}" sibTransId="{4F7031F9-DFC4-46A6-924D-B2E3B9386391}"/>
    <dgm:cxn modelId="{A46216E3-4BB7-42C0-A5F5-809BEBE0FF5C}" type="presOf" srcId="{9A339139-5679-4F39-8C25-A7E4820EC9F1}" destId="{727F024E-32A8-462B-82BE-9B209780DF88}" srcOrd="0" destOrd="0" presId="urn:microsoft.com/office/officeart/2005/8/layout/default"/>
    <dgm:cxn modelId="{318BE8E5-1020-460C-8630-D821EE3F9F2E}" type="presOf" srcId="{6752911E-8440-4BEB-A435-0FF2590EC639}" destId="{BAAD30E7-6C83-45BA-8285-E5A3274A1C5B}" srcOrd="0" destOrd="0" presId="urn:microsoft.com/office/officeart/2005/8/layout/default"/>
    <dgm:cxn modelId="{7D3A7CEB-EC2D-4CC0-BA46-D62803FE35D2}" type="presOf" srcId="{308477D8-F8CC-4B9D-82D1-6D73ADC19DC0}" destId="{8364E29E-E247-4761-B6A7-D16A1DBF7400}" srcOrd="0" destOrd="0" presId="urn:microsoft.com/office/officeart/2005/8/layout/default"/>
    <dgm:cxn modelId="{306484F2-7FE0-4C44-AA90-BB66E71CF907}" type="presOf" srcId="{5FA6DE7B-AF29-49D6-9D2D-CF8B1237FCC2}" destId="{6D5892BD-7D43-452F-8EBE-915CDCB21F27}" srcOrd="0" destOrd="0" presId="urn:microsoft.com/office/officeart/2005/8/layout/default"/>
    <dgm:cxn modelId="{0E4161FA-268F-4FF2-8135-7849A7147B0F}" srcId="{15F3F08B-B91B-4EB6-892A-A7F0C04445CC}" destId="{36B66865-565D-4C20-B67F-ADCD798770F8}" srcOrd="7" destOrd="0" parTransId="{66A39325-A53E-46E8-87A2-5E9F0A093134}" sibTransId="{B99CE870-436C-4DF1-AF6A-F28477FBC4E0}"/>
    <dgm:cxn modelId="{F075E8FB-3C15-44AD-9FF1-357796CA76FD}" type="presOf" srcId="{D9F29138-8A1C-4D1E-89AD-0FB9A75442D5}" destId="{B6C3789B-2529-4EF8-A3A1-E7ABE76F25C5}" srcOrd="0" destOrd="0" presId="urn:microsoft.com/office/officeart/2005/8/layout/default"/>
    <dgm:cxn modelId="{9444BF59-4096-4864-B961-722ABF8A9E2C}" type="presParOf" srcId="{25E414B7-3FEB-46A1-942A-08F61B37813A}" destId="{BAAD30E7-6C83-45BA-8285-E5A3274A1C5B}" srcOrd="0" destOrd="0" presId="urn:microsoft.com/office/officeart/2005/8/layout/default"/>
    <dgm:cxn modelId="{00921CA0-FFDB-42C3-A7D8-7B9323DB3189}" type="presParOf" srcId="{25E414B7-3FEB-46A1-942A-08F61B37813A}" destId="{115D86E6-130F-403D-A55F-5190C213F379}" srcOrd="1" destOrd="0" presId="urn:microsoft.com/office/officeart/2005/8/layout/default"/>
    <dgm:cxn modelId="{28DE8CEC-AEA9-43AE-865E-12D44D0D6875}" type="presParOf" srcId="{25E414B7-3FEB-46A1-942A-08F61B37813A}" destId="{8364E29E-E247-4761-B6A7-D16A1DBF7400}" srcOrd="2" destOrd="0" presId="urn:microsoft.com/office/officeart/2005/8/layout/default"/>
    <dgm:cxn modelId="{5E182986-E6F5-4738-A4E7-FF4B20B5F48D}" type="presParOf" srcId="{25E414B7-3FEB-46A1-942A-08F61B37813A}" destId="{2577C713-1172-46E8-852D-8E62CF23EE48}" srcOrd="3" destOrd="0" presId="urn:microsoft.com/office/officeart/2005/8/layout/default"/>
    <dgm:cxn modelId="{3CC6F8F8-0641-4A7C-9231-B38344C980C6}" type="presParOf" srcId="{25E414B7-3FEB-46A1-942A-08F61B37813A}" destId="{D6181906-E6D8-443B-9F70-45B061285AA4}" srcOrd="4" destOrd="0" presId="urn:microsoft.com/office/officeart/2005/8/layout/default"/>
    <dgm:cxn modelId="{2C8F0E09-AE63-4FC1-A881-12FFFEEF5603}" type="presParOf" srcId="{25E414B7-3FEB-46A1-942A-08F61B37813A}" destId="{52472E4E-43F6-48C4-83F8-85A191A8B6CA}" srcOrd="5" destOrd="0" presId="urn:microsoft.com/office/officeart/2005/8/layout/default"/>
    <dgm:cxn modelId="{CD76E22D-D37C-4CBD-938C-7DAA97F597FF}" type="presParOf" srcId="{25E414B7-3FEB-46A1-942A-08F61B37813A}" destId="{E7833C1C-3674-4F95-9D6B-611F18A7B9CC}" srcOrd="6" destOrd="0" presId="urn:microsoft.com/office/officeart/2005/8/layout/default"/>
    <dgm:cxn modelId="{60252063-947B-4F8D-BF20-C6C66D43CED8}" type="presParOf" srcId="{25E414B7-3FEB-46A1-942A-08F61B37813A}" destId="{8CADB274-6D9E-4267-AC1A-7C0921F90EDE}" srcOrd="7" destOrd="0" presId="urn:microsoft.com/office/officeart/2005/8/layout/default"/>
    <dgm:cxn modelId="{18507F26-D71A-4425-833A-DB9A0FC0CFA1}" type="presParOf" srcId="{25E414B7-3FEB-46A1-942A-08F61B37813A}" destId="{9C23BA84-B4AA-4E24-BC2F-EA4EB4032B06}" srcOrd="8" destOrd="0" presId="urn:microsoft.com/office/officeart/2005/8/layout/default"/>
    <dgm:cxn modelId="{E934C98B-7891-40CE-A88D-57F49F1B06D0}" type="presParOf" srcId="{25E414B7-3FEB-46A1-942A-08F61B37813A}" destId="{168739CC-293C-4E55-B1F5-3920FE1E5A30}" srcOrd="9" destOrd="0" presId="urn:microsoft.com/office/officeart/2005/8/layout/default"/>
    <dgm:cxn modelId="{9ADDA961-F2B0-48E8-9613-FCDFE73D3A2D}" type="presParOf" srcId="{25E414B7-3FEB-46A1-942A-08F61B37813A}" destId="{9A8930B3-3669-45A1-920B-3EC0362BAD3C}" srcOrd="10" destOrd="0" presId="urn:microsoft.com/office/officeart/2005/8/layout/default"/>
    <dgm:cxn modelId="{6AACDBF2-A23A-4609-91B5-9A3B6E5F9C95}" type="presParOf" srcId="{25E414B7-3FEB-46A1-942A-08F61B37813A}" destId="{9F64F18A-12D8-45CE-B3E3-BD474F11864F}" srcOrd="11" destOrd="0" presId="urn:microsoft.com/office/officeart/2005/8/layout/default"/>
    <dgm:cxn modelId="{424B107B-3A37-42FC-BD2A-597B03E4A786}" type="presParOf" srcId="{25E414B7-3FEB-46A1-942A-08F61B37813A}" destId="{4F7A2520-C46E-42B7-80F1-80732F6E66CF}" srcOrd="12" destOrd="0" presId="urn:microsoft.com/office/officeart/2005/8/layout/default"/>
    <dgm:cxn modelId="{8A3E70E8-5B67-4140-BBF8-CC44AD541DE6}" type="presParOf" srcId="{25E414B7-3FEB-46A1-942A-08F61B37813A}" destId="{FF0FDE6C-62EF-4C9C-8CBB-AF9123C1441C}" srcOrd="13" destOrd="0" presId="urn:microsoft.com/office/officeart/2005/8/layout/default"/>
    <dgm:cxn modelId="{61369B9C-48DB-40AB-93F4-FDDEAAD845DF}" type="presParOf" srcId="{25E414B7-3FEB-46A1-942A-08F61B37813A}" destId="{4D5F2D3C-2344-4763-91F3-64A97AF393AC}" srcOrd="14" destOrd="0" presId="urn:microsoft.com/office/officeart/2005/8/layout/default"/>
    <dgm:cxn modelId="{7C4B56F3-3146-4AE1-B520-0DB4235856BA}" type="presParOf" srcId="{25E414B7-3FEB-46A1-942A-08F61B37813A}" destId="{DD9B1EFA-348D-4A09-871E-8438043D7F0C}" srcOrd="15" destOrd="0" presId="urn:microsoft.com/office/officeart/2005/8/layout/default"/>
    <dgm:cxn modelId="{85C5B74C-0265-49AF-8A07-A9B52CDEF9FE}" type="presParOf" srcId="{25E414B7-3FEB-46A1-942A-08F61B37813A}" destId="{28C6FACD-9009-4120-83CF-3EBF1961E885}" srcOrd="16" destOrd="0" presId="urn:microsoft.com/office/officeart/2005/8/layout/default"/>
    <dgm:cxn modelId="{CBF5D489-A016-4333-9234-FA63BBFF67A7}" type="presParOf" srcId="{25E414B7-3FEB-46A1-942A-08F61B37813A}" destId="{6F0DAFBD-B149-4602-A697-54B523D5099B}" srcOrd="17" destOrd="0" presId="urn:microsoft.com/office/officeart/2005/8/layout/default"/>
    <dgm:cxn modelId="{9883D46E-32D4-4FC5-B43E-D9687CE4DFD9}" type="presParOf" srcId="{25E414B7-3FEB-46A1-942A-08F61B37813A}" destId="{8A8B42EE-59A2-487C-89AE-DD4F90E5AB0D}" srcOrd="18" destOrd="0" presId="urn:microsoft.com/office/officeart/2005/8/layout/default"/>
    <dgm:cxn modelId="{A82D660C-F9B1-4036-BDB0-D706F7221AC0}" type="presParOf" srcId="{25E414B7-3FEB-46A1-942A-08F61B37813A}" destId="{52C5E04F-1BDC-4FDF-8FB8-22C184D54F30}" srcOrd="19" destOrd="0" presId="urn:microsoft.com/office/officeart/2005/8/layout/default"/>
    <dgm:cxn modelId="{7BC232B0-D7FB-4225-86E5-C7D51902DC5F}" type="presParOf" srcId="{25E414B7-3FEB-46A1-942A-08F61B37813A}" destId="{9A2B175F-2B4C-48EC-A98C-F0933CF42E7C}" srcOrd="20" destOrd="0" presId="urn:microsoft.com/office/officeart/2005/8/layout/default"/>
    <dgm:cxn modelId="{A4B66B11-C229-4B78-9F92-3C06FE552409}" type="presParOf" srcId="{25E414B7-3FEB-46A1-942A-08F61B37813A}" destId="{2DB36F8E-C296-412D-935A-CAB636DCFB48}" srcOrd="21" destOrd="0" presId="urn:microsoft.com/office/officeart/2005/8/layout/default"/>
    <dgm:cxn modelId="{AC2F9F4A-F4E5-4AF1-8B7B-DFA5E4AB6DEB}" type="presParOf" srcId="{25E414B7-3FEB-46A1-942A-08F61B37813A}" destId="{5B66F301-7AE7-4FCF-8E3D-64DDCC5C40D4}" srcOrd="22" destOrd="0" presId="urn:microsoft.com/office/officeart/2005/8/layout/default"/>
    <dgm:cxn modelId="{7180E85B-88CD-49A0-B46B-9D15657499E1}" type="presParOf" srcId="{25E414B7-3FEB-46A1-942A-08F61B37813A}" destId="{C90C4A0E-710F-4AA9-A449-CA5A7DD2719F}" srcOrd="23" destOrd="0" presId="urn:microsoft.com/office/officeart/2005/8/layout/default"/>
    <dgm:cxn modelId="{FAEB41F4-8FA7-4A21-BF41-669F10C6C967}" type="presParOf" srcId="{25E414B7-3FEB-46A1-942A-08F61B37813A}" destId="{19E2502E-673B-4B17-B136-B402C4DA98F3}" srcOrd="24" destOrd="0" presId="urn:microsoft.com/office/officeart/2005/8/layout/default"/>
    <dgm:cxn modelId="{1A4E6E13-763F-4063-A76A-2EAA10261F0F}" type="presParOf" srcId="{25E414B7-3FEB-46A1-942A-08F61B37813A}" destId="{07932665-2B35-4E68-856C-6729E3DA932A}" srcOrd="25" destOrd="0" presId="urn:microsoft.com/office/officeart/2005/8/layout/default"/>
    <dgm:cxn modelId="{DFCA98B9-C59A-4652-BBF7-86B14F3A36DB}" type="presParOf" srcId="{25E414B7-3FEB-46A1-942A-08F61B37813A}" destId="{743A9E3B-9A63-4E49-82E7-5BB839298E36}" srcOrd="26" destOrd="0" presId="urn:microsoft.com/office/officeart/2005/8/layout/default"/>
    <dgm:cxn modelId="{3D8D5BE5-4C5C-4DE7-9F98-A1833CE9D1DB}" type="presParOf" srcId="{25E414B7-3FEB-46A1-942A-08F61B37813A}" destId="{DF8A224D-6F73-4F4E-9EA2-6154FAA0A713}" srcOrd="27" destOrd="0" presId="urn:microsoft.com/office/officeart/2005/8/layout/default"/>
    <dgm:cxn modelId="{4B05AE81-2554-4300-AF13-FC7AE5C676B8}" type="presParOf" srcId="{25E414B7-3FEB-46A1-942A-08F61B37813A}" destId="{16C84117-148B-49F0-82F3-150033C5ADB3}" srcOrd="28" destOrd="0" presId="urn:microsoft.com/office/officeart/2005/8/layout/default"/>
    <dgm:cxn modelId="{35FC6BA9-6A2A-4A70-ABE3-E422215E634D}" type="presParOf" srcId="{25E414B7-3FEB-46A1-942A-08F61B37813A}" destId="{F0E47D37-9A49-4A4E-BF89-EF94D5AAFC51}" srcOrd="29" destOrd="0" presId="urn:microsoft.com/office/officeart/2005/8/layout/default"/>
    <dgm:cxn modelId="{6B358DD3-31A8-4208-A3F5-FFA93D01A54F}" type="presParOf" srcId="{25E414B7-3FEB-46A1-942A-08F61B37813A}" destId="{1EEA2A98-3D6B-4FFC-871C-954E9E06BA24}" srcOrd="30" destOrd="0" presId="urn:microsoft.com/office/officeart/2005/8/layout/default"/>
    <dgm:cxn modelId="{1ACBE6C8-D5AA-425A-8800-AFA090593FB0}" type="presParOf" srcId="{25E414B7-3FEB-46A1-942A-08F61B37813A}" destId="{78D6C961-084D-470B-8DFF-9538AAF47C23}" srcOrd="31" destOrd="0" presId="urn:microsoft.com/office/officeart/2005/8/layout/default"/>
    <dgm:cxn modelId="{84547877-2523-47CD-8C67-C3148A7D3C21}" type="presParOf" srcId="{25E414B7-3FEB-46A1-942A-08F61B37813A}" destId="{3CDA811F-174F-4D50-9760-19810CD0E60F}" srcOrd="32" destOrd="0" presId="urn:microsoft.com/office/officeart/2005/8/layout/default"/>
    <dgm:cxn modelId="{3EB6C877-609A-471D-8D66-CABC97A4C6D6}" type="presParOf" srcId="{25E414B7-3FEB-46A1-942A-08F61B37813A}" destId="{B662A018-02A8-4865-93C3-95D5030A2AAC}" srcOrd="33" destOrd="0" presId="urn:microsoft.com/office/officeart/2005/8/layout/default"/>
    <dgm:cxn modelId="{45569D93-E935-4D5A-BD0A-D0B8D8D3B5CE}" type="presParOf" srcId="{25E414B7-3FEB-46A1-942A-08F61B37813A}" destId="{727F024E-32A8-462B-82BE-9B209780DF88}" srcOrd="34" destOrd="0" presId="urn:microsoft.com/office/officeart/2005/8/layout/default"/>
    <dgm:cxn modelId="{EF8B7CCA-9C06-4679-AC1D-830A8112990D}" type="presParOf" srcId="{25E414B7-3FEB-46A1-942A-08F61B37813A}" destId="{6AD32198-41AE-4910-92D0-0DCFB359F203}" srcOrd="35" destOrd="0" presId="urn:microsoft.com/office/officeart/2005/8/layout/default"/>
    <dgm:cxn modelId="{6D5DD560-9FFC-410E-9A89-13ED1ACFE00B}" type="presParOf" srcId="{25E414B7-3FEB-46A1-942A-08F61B37813A}" destId="{B6C3789B-2529-4EF8-A3A1-E7ABE76F25C5}" srcOrd="36" destOrd="0" presId="urn:microsoft.com/office/officeart/2005/8/layout/default"/>
    <dgm:cxn modelId="{4307D580-C238-413B-8067-A873FBE7E651}" type="presParOf" srcId="{25E414B7-3FEB-46A1-942A-08F61B37813A}" destId="{F67FC3DC-3DE0-4712-82F2-EFB360216750}" srcOrd="37" destOrd="0" presId="urn:microsoft.com/office/officeart/2005/8/layout/default"/>
    <dgm:cxn modelId="{3DF7D874-9EBF-429F-8D37-CC88B72807D5}" type="presParOf" srcId="{25E414B7-3FEB-46A1-942A-08F61B37813A}" destId="{6D5892BD-7D43-452F-8EBE-915CDCB21F27}" srcOrd="38" destOrd="0" presId="urn:microsoft.com/office/officeart/2005/8/layout/default"/>
    <dgm:cxn modelId="{ADFB7E6E-74D2-41BC-B16E-1D1E99B7F554}" type="presParOf" srcId="{25E414B7-3FEB-46A1-942A-08F61B37813A}" destId="{89954C45-D8C5-480F-B67F-68FFC6F0B54B}" srcOrd="39" destOrd="0" presId="urn:microsoft.com/office/officeart/2005/8/layout/default"/>
    <dgm:cxn modelId="{862CD412-465A-48D9-AF16-99F486F1DD75}" type="presParOf" srcId="{25E414B7-3FEB-46A1-942A-08F61B37813A}" destId="{4014AA4F-8011-4649-B4E1-FC13774046F3}" srcOrd="40" destOrd="0" presId="urn:microsoft.com/office/officeart/2005/8/layout/default"/>
    <dgm:cxn modelId="{53D2A312-A688-430C-8ADB-2330A7B4A9B2}" type="presParOf" srcId="{25E414B7-3FEB-46A1-942A-08F61B37813A}" destId="{AE5505AB-F02B-42DB-9022-8105C1CA43AF}" srcOrd="41" destOrd="0" presId="urn:microsoft.com/office/officeart/2005/8/layout/default"/>
    <dgm:cxn modelId="{78B8C0BE-6B01-4CA9-8CFF-618E25DA5238}" type="presParOf" srcId="{25E414B7-3FEB-46A1-942A-08F61B37813A}" destId="{0935B9CA-92AA-47F5-8B7F-61A869245297}" srcOrd="42" destOrd="0" presId="urn:microsoft.com/office/officeart/2005/8/layout/default"/>
    <dgm:cxn modelId="{A92843FA-19AD-4314-AE0B-6284A013A14B}" type="presParOf" srcId="{25E414B7-3FEB-46A1-942A-08F61B37813A}" destId="{BE57926F-D29C-4DAC-9DAB-CEC1576CAB67}" srcOrd="43" destOrd="0" presId="urn:microsoft.com/office/officeart/2005/8/layout/default"/>
    <dgm:cxn modelId="{D90CDED0-3DAC-455C-B342-B8E46144877B}" type="presParOf" srcId="{25E414B7-3FEB-46A1-942A-08F61B37813A}" destId="{CB41DDFA-D2C1-4064-A90A-3AA2C34B7DB9}" srcOrd="44" destOrd="0" presId="urn:microsoft.com/office/officeart/2005/8/layout/default"/>
    <dgm:cxn modelId="{96365C21-5006-4876-9C84-12EEB92F87E4}" type="presParOf" srcId="{25E414B7-3FEB-46A1-942A-08F61B37813A}" destId="{EFB22E68-4010-46E8-9939-DFB2113CF29A}" srcOrd="45" destOrd="0" presId="urn:microsoft.com/office/officeart/2005/8/layout/default"/>
    <dgm:cxn modelId="{A2B735EC-593D-4CD1-8BAE-0F688CC01414}" type="presParOf" srcId="{25E414B7-3FEB-46A1-942A-08F61B37813A}" destId="{CE975E3D-4EA8-47DD-AAC3-6045298575A2}" srcOrd="46" destOrd="0" presId="urn:microsoft.com/office/officeart/2005/8/layout/defaul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AD30E7-6C83-45BA-8285-E5A3274A1C5B}">
      <dsp:nvSpPr>
        <dsp:cNvPr id="0" name=""/>
        <dsp:cNvSpPr/>
      </dsp:nvSpPr>
      <dsp:spPr>
        <a:xfrm>
          <a:off x="87665" y="238"/>
          <a:ext cx="1540779" cy="924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i="0" kern="1200">
              <a:latin typeface="Tenorite" panose="00000500000000000000" pitchFamily="2" charset="0"/>
            </a:rPr>
            <a:t>Activities for children aged 0-5</a:t>
          </a:r>
          <a:endParaRPr lang="en-US" sz="1400" kern="1200">
            <a:latin typeface="Tenorite" panose="00000500000000000000" pitchFamily="2" charset="0"/>
          </a:endParaRPr>
        </a:p>
      </dsp:txBody>
      <dsp:txXfrm>
        <a:off x="87665" y="238"/>
        <a:ext cx="1540779" cy="924467"/>
      </dsp:txXfrm>
    </dsp:sp>
    <dsp:sp modelId="{8364E29E-E247-4761-B6A7-D16A1DBF7400}">
      <dsp:nvSpPr>
        <dsp:cNvPr id="0" name=""/>
        <dsp:cNvSpPr/>
      </dsp:nvSpPr>
      <dsp:spPr>
        <a:xfrm>
          <a:off x="1782522" y="238"/>
          <a:ext cx="1540779" cy="924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i="0" kern="1200">
              <a:latin typeface="Tenorite" panose="00000500000000000000" pitchFamily="2" charset="0"/>
            </a:rPr>
            <a:t>Health Visiting</a:t>
          </a:r>
          <a:endParaRPr lang="en-US" sz="1400" kern="1200">
            <a:latin typeface="Tenorite" panose="00000500000000000000" pitchFamily="2" charset="0"/>
          </a:endParaRPr>
        </a:p>
      </dsp:txBody>
      <dsp:txXfrm>
        <a:off x="1782522" y="238"/>
        <a:ext cx="1540779" cy="924467"/>
      </dsp:txXfrm>
    </dsp:sp>
    <dsp:sp modelId="{D6181906-E6D8-443B-9F70-45B061285AA4}">
      <dsp:nvSpPr>
        <dsp:cNvPr id="0" name=""/>
        <dsp:cNvSpPr/>
      </dsp:nvSpPr>
      <dsp:spPr>
        <a:xfrm>
          <a:off x="3477379" y="238"/>
          <a:ext cx="1540779" cy="924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i="0" kern="1200">
              <a:latin typeface="Tenorite" panose="00000500000000000000" pitchFamily="2" charset="0"/>
            </a:rPr>
            <a:t>Midwifery/ Maternity</a:t>
          </a:r>
          <a:endParaRPr lang="en-US" sz="1400" kern="1200">
            <a:latin typeface="Tenorite" panose="00000500000000000000" pitchFamily="2" charset="0"/>
          </a:endParaRPr>
        </a:p>
      </dsp:txBody>
      <dsp:txXfrm>
        <a:off x="3477379" y="238"/>
        <a:ext cx="1540779" cy="924467"/>
      </dsp:txXfrm>
    </dsp:sp>
    <dsp:sp modelId="{E7833C1C-3674-4F95-9D6B-611F18A7B9CC}">
      <dsp:nvSpPr>
        <dsp:cNvPr id="0" name=""/>
        <dsp:cNvSpPr/>
      </dsp:nvSpPr>
      <dsp:spPr>
        <a:xfrm>
          <a:off x="5172237" y="238"/>
          <a:ext cx="1540779" cy="924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i="0" kern="1200">
              <a:latin typeface="Tenorite" panose="00000500000000000000" pitchFamily="2" charset="0"/>
            </a:rPr>
            <a:t>SEND support and Services</a:t>
          </a:r>
          <a:endParaRPr lang="en-US" sz="1400" kern="1200">
            <a:latin typeface="Tenorite" panose="00000500000000000000" pitchFamily="2" charset="0"/>
          </a:endParaRPr>
        </a:p>
      </dsp:txBody>
      <dsp:txXfrm>
        <a:off x="5172237" y="238"/>
        <a:ext cx="1540779" cy="924467"/>
      </dsp:txXfrm>
    </dsp:sp>
    <dsp:sp modelId="{9C23BA84-B4AA-4E24-BC2F-EA4EB4032B06}">
      <dsp:nvSpPr>
        <dsp:cNvPr id="0" name=""/>
        <dsp:cNvSpPr/>
      </dsp:nvSpPr>
      <dsp:spPr>
        <a:xfrm>
          <a:off x="87665" y="1078784"/>
          <a:ext cx="1540779" cy="924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i="0" kern="1200">
              <a:latin typeface="Tenorite" panose="00000500000000000000" pitchFamily="2" charset="0"/>
            </a:rPr>
            <a:t>Birth Registration</a:t>
          </a:r>
          <a:endParaRPr lang="en-US" sz="1400" kern="1200">
            <a:latin typeface="Tenorite" panose="00000500000000000000" pitchFamily="2" charset="0"/>
          </a:endParaRPr>
        </a:p>
      </dsp:txBody>
      <dsp:txXfrm>
        <a:off x="87665" y="1078784"/>
        <a:ext cx="1540779" cy="924467"/>
      </dsp:txXfrm>
    </dsp:sp>
    <dsp:sp modelId="{9A8930B3-3669-45A1-920B-3EC0362BAD3C}">
      <dsp:nvSpPr>
        <dsp:cNvPr id="0" name=""/>
        <dsp:cNvSpPr/>
      </dsp:nvSpPr>
      <dsp:spPr>
        <a:xfrm>
          <a:off x="1782522" y="1078784"/>
          <a:ext cx="1540779" cy="924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i="0" kern="1200">
              <a:latin typeface="Tenorite" panose="00000500000000000000" pitchFamily="2" charset="0"/>
            </a:rPr>
            <a:t>Housing</a:t>
          </a:r>
          <a:endParaRPr lang="en-US" sz="1400" kern="1200">
            <a:latin typeface="Tenorite" panose="00000500000000000000" pitchFamily="2" charset="0"/>
          </a:endParaRPr>
        </a:p>
      </dsp:txBody>
      <dsp:txXfrm>
        <a:off x="1782522" y="1078784"/>
        <a:ext cx="1540779" cy="924467"/>
      </dsp:txXfrm>
    </dsp:sp>
    <dsp:sp modelId="{4F7A2520-C46E-42B7-80F1-80732F6E66CF}">
      <dsp:nvSpPr>
        <dsp:cNvPr id="0" name=""/>
        <dsp:cNvSpPr/>
      </dsp:nvSpPr>
      <dsp:spPr>
        <a:xfrm>
          <a:off x="3477379" y="1078784"/>
          <a:ext cx="1540779" cy="924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Tenorite" panose="00000500000000000000" pitchFamily="2" charset="0"/>
            </a:rPr>
            <a:t>Nutrition and Weight management</a:t>
          </a:r>
          <a:endParaRPr lang="en-US" sz="1400" kern="1200">
            <a:latin typeface="Tenorite" panose="00000500000000000000" pitchFamily="2" charset="0"/>
          </a:endParaRPr>
        </a:p>
      </dsp:txBody>
      <dsp:txXfrm>
        <a:off x="3477379" y="1078784"/>
        <a:ext cx="1540779" cy="924467"/>
      </dsp:txXfrm>
    </dsp:sp>
    <dsp:sp modelId="{4D5F2D3C-2344-4763-91F3-64A97AF393AC}">
      <dsp:nvSpPr>
        <dsp:cNvPr id="0" name=""/>
        <dsp:cNvSpPr/>
      </dsp:nvSpPr>
      <dsp:spPr>
        <a:xfrm>
          <a:off x="5172237" y="1078784"/>
          <a:ext cx="1540779" cy="924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Tenorite" panose="00000500000000000000" pitchFamily="2" charset="0"/>
            </a:rPr>
            <a:t>Stop smoking support</a:t>
          </a:r>
          <a:endParaRPr lang="en-US" sz="1400" kern="1200">
            <a:latin typeface="Tenorite" panose="00000500000000000000" pitchFamily="2" charset="0"/>
          </a:endParaRPr>
        </a:p>
      </dsp:txBody>
      <dsp:txXfrm>
        <a:off x="5172237" y="1078784"/>
        <a:ext cx="1540779" cy="924467"/>
      </dsp:txXfrm>
    </dsp:sp>
    <dsp:sp modelId="{28C6FACD-9009-4120-83CF-3EBF1961E885}">
      <dsp:nvSpPr>
        <dsp:cNvPr id="0" name=""/>
        <dsp:cNvSpPr/>
      </dsp:nvSpPr>
      <dsp:spPr>
        <a:xfrm>
          <a:off x="87665" y="2157329"/>
          <a:ext cx="1540779" cy="924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Tenorite" panose="00000500000000000000" pitchFamily="2" charset="0"/>
            </a:rPr>
            <a:t>Debt and Welfare advice</a:t>
          </a:r>
          <a:endParaRPr lang="en-US" sz="1400" kern="1200">
            <a:latin typeface="Tenorite" panose="00000500000000000000" pitchFamily="2" charset="0"/>
          </a:endParaRPr>
        </a:p>
      </dsp:txBody>
      <dsp:txXfrm>
        <a:off x="87665" y="2157329"/>
        <a:ext cx="1540779" cy="924467"/>
      </dsp:txXfrm>
    </dsp:sp>
    <dsp:sp modelId="{8A8B42EE-59A2-487C-89AE-DD4F90E5AB0D}">
      <dsp:nvSpPr>
        <dsp:cNvPr id="0" name=""/>
        <dsp:cNvSpPr/>
      </dsp:nvSpPr>
      <dsp:spPr>
        <a:xfrm>
          <a:off x="1782522" y="2157329"/>
          <a:ext cx="1540779" cy="924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Tenorite" panose="00000500000000000000" pitchFamily="2" charset="0"/>
            </a:rPr>
            <a:t>Infant Feeding Support</a:t>
          </a:r>
          <a:endParaRPr lang="en-US" sz="1400" kern="1200">
            <a:latin typeface="Tenorite" panose="00000500000000000000" pitchFamily="2" charset="0"/>
          </a:endParaRPr>
        </a:p>
      </dsp:txBody>
      <dsp:txXfrm>
        <a:off x="1782522" y="2157329"/>
        <a:ext cx="1540779" cy="924467"/>
      </dsp:txXfrm>
    </dsp:sp>
    <dsp:sp modelId="{9A2B175F-2B4C-48EC-A98C-F0933CF42E7C}">
      <dsp:nvSpPr>
        <dsp:cNvPr id="0" name=""/>
        <dsp:cNvSpPr/>
      </dsp:nvSpPr>
      <dsp:spPr>
        <a:xfrm>
          <a:off x="3477379" y="2157329"/>
          <a:ext cx="1540779" cy="924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Tenorite" panose="00000500000000000000" pitchFamily="2" charset="0"/>
            </a:rPr>
            <a:t>Oral health improvement</a:t>
          </a:r>
          <a:endParaRPr lang="en-US" sz="1400" kern="1200">
            <a:latin typeface="Tenorite" panose="00000500000000000000" pitchFamily="2" charset="0"/>
          </a:endParaRPr>
        </a:p>
      </dsp:txBody>
      <dsp:txXfrm>
        <a:off x="3477379" y="2157329"/>
        <a:ext cx="1540779" cy="924467"/>
      </dsp:txXfrm>
    </dsp:sp>
    <dsp:sp modelId="{5B66F301-7AE7-4FCF-8E3D-64DDCC5C40D4}">
      <dsp:nvSpPr>
        <dsp:cNvPr id="0" name=""/>
        <dsp:cNvSpPr/>
      </dsp:nvSpPr>
      <dsp:spPr>
        <a:xfrm>
          <a:off x="5172237" y="2157329"/>
          <a:ext cx="1540779" cy="924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Tenorite" panose="00000500000000000000" pitchFamily="2" charset="0"/>
            </a:rPr>
            <a:t>Substance (alcohol/drug) misuse support</a:t>
          </a:r>
          <a:endParaRPr lang="en-US" sz="1400" kern="1200">
            <a:latin typeface="Tenorite" panose="00000500000000000000" pitchFamily="2" charset="0"/>
          </a:endParaRPr>
        </a:p>
      </dsp:txBody>
      <dsp:txXfrm>
        <a:off x="5172237" y="2157329"/>
        <a:ext cx="1540779" cy="924467"/>
      </dsp:txXfrm>
    </dsp:sp>
    <dsp:sp modelId="{19E2502E-673B-4B17-B136-B402C4DA98F3}">
      <dsp:nvSpPr>
        <dsp:cNvPr id="0" name=""/>
        <dsp:cNvSpPr/>
      </dsp:nvSpPr>
      <dsp:spPr>
        <a:xfrm>
          <a:off x="87665" y="3235875"/>
          <a:ext cx="1540779" cy="924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Tenorite" panose="00000500000000000000" pitchFamily="2" charset="0"/>
            </a:rPr>
            <a:t>Domestic abuse support</a:t>
          </a:r>
          <a:endParaRPr lang="en-US" sz="1400" kern="1200">
            <a:latin typeface="Tenorite" panose="00000500000000000000" pitchFamily="2" charset="0"/>
          </a:endParaRPr>
        </a:p>
      </dsp:txBody>
      <dsp:txXfrm>
        <a:off x="87665" y="3235875"/>
        <a:ext cx="1540779" cy="924467"/>
      </dsp:txXfrm>
    </dsp:sp>
    <dsp:sp modelId="{743A9E3B-9A63-4E49-82E7-5BB839298E36}">
      <dsp:nvSpPr>
        <dsp:cNvPr id="0" name=""/>
        <dsp:cNvSpPr/>
      </dsp:nvSpPr>
      <dsp:spPr>
        <a:xfrm>
          <a:off x="1782522" y="3235875"/>
          <a:ext cx="1540779" cy="924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Tenorite" panose="00000500000000000000" pitchFamily="2" charset="0"/>
            </a:rPr>
            <a:t>Intensive targeted family support services</a:t>
          </a:r>
          <a:endParaRPr lang="en-US" sz="1400" kern="1200">
            <a:latin typeface="Tenorite" panose="00000500000000000000" pitchFamily="2" charset="0"/>
          </a:endParaRPr>
        </a:p>
      </dsp:txBody>
      <dsp:txXfrm>
        <a:off x="1782522" y="3235875"/>
        <a:ext cx="1540779" cy="924467"/>
      </dsp:txXfrm>
    </dsp:sp>
    <dsp:sp modelId="{16C84117-148B-49F0-82F3-150033C5ADB3}">
      <dsp:nvSpPr>
        <dsp:cNvPr id="0" name=""/>
        <dsp:cNvSpPr/>
      </dsp:nvSpPr>
      <dsp:spPr>
        <a:xfrm>
          <a:off x="3477379" y="3235875"/>
          <a:ext cx="1540779" cy="924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Tenorite" panose="00000500000000000000" pitchFamily="2" charset="0"/>
            </a:rPr>
            <a:t>Parent-infant relationships and perinatal mental health support</a:t>
          </a:r>
          <a:endParaRPr lang="en-US" sz="1400" kern="1200">
            <a:latin typeface="Tenorite" panose="00000500000000000000" pitchFamily="2" charset="0"/>
          </a:endParaRPr>
        </a:p>
      </dsp:txBody>
      <dsp:txXfrm>
        <a:off x="3477379" y="3235875"/>
        <a:ext cx="1540779" cy="924467"/>
      </dsp:txXfrm>
    </dsp:sp>
    <dsp:sp modelId="{1EEA2A98-3D6B-4FFC-871C-954E9E06BA24}">
      <dsp:nvSpPr>
        <dsp:cNvPr id="0" name=""/>
        <dsp:cNvSpPr/>
      </dsp:nvSpPr>
      <dsp:spPr>
        <a:xfrm>
          <a:off x="5172237" y="3235875"/>
          <a:ext cx="1540779" cy="924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Tenorite" panose="00000500000000000000" pitchFamily="2" charset="0"/>
            </a:rPr>
            <a:t>Support for separating and separated parents</a:t>
          </a:r>
          <a:endParaRPr lang="en-US" sz="1400" kern="1200">
            <a:latin typeface="Tenorite" panose="00000500000000000000" pitchFamily="2" charset="0"/>
          </a:endParaRPr>
        </a:p>
      </dsp:txBody>
      <dsp:txXfrm>
        <a:off x="5172237" y="3235875"/>
        <a:ext cx="1540779" cy="924467"/>
      </dsp:txXfrm>
    </dsp:sp>
    <dsp:sp modelId="{3CDA811F-174F-4D50-9760-19810CD0E60F}">
      <dsp:nvSpPr>
        <dsp:cNvPr id="0" name=""/>
        <dsp:cNvSpPr/>
      </dsp:nvSpPr>
      <dsp:spPr>
        <a:xfrm>
          <a:off x="87665" y="4314421"/>
          <a:ext cx="1540779" cy="924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Tenorite" panose="00000500000000000000" pitchFamily="2" charset="0"/>
            </a:rPr>
            <a:t>Early language and the Home Learning Environment</a:t>
          </a:r>
          <a:endParaRPr lang="en-US" sz="1400" kern="1200">
            <a:latin typeface="Tenorite" panose="00000500000000000000" pitchFamily="2" charset="0"/>
          </a:endParaRPr>
        </a:p>
      </dsp:txBody>
      <dsp:txXfrm>
        <a:off x="87665" y="4314421"/>
        <a:ext cx="1540779" cy="924467"/>
      </dsp:txXfrm>
    </dsp:sp>
    <dsp:sp modelId="{727F024E-32A8-462B-82BE-9B209780DF88}">
      <dsp:nvSpPr>
        <dsp:cNvPr id="0" name=""/>
        <dsp:cNvSpPr/>
      </dsp:nvSpPr>
      <dsp:spPr>
        <a:xfrm>
          <a:off x="1782522" y="4314421"/>
          <a:ext cx="1540779" cy="924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Tenorite" panose="00000500000000000000" pitchFamily="2" charset="0"/>
            </a:rPr>
            <a:t>Local authority 0-19 public health services</a:t>
          </a:r>
          <a:endParaRPr lang="en-US" sz="1400" kern="1200">
            <a:latin typeface="Tenorite" panose="00000500000000000000" pitchFamily="2" charset="0"/>
          </a:endParaRPr>
        </a:p>
      </dsp:txBody>
      <dsp:txXfrm>
        <a:off x="1782522" y="4314421"/>
        <a:ext cx="1540779" cy="924467"/>
      </dsp:txXfrm>
    </dsp:sp>
    <dsp:sp modelId="{B6C3789B-2529-4EF8-A3A1-E7ABE76F25C5}">
      <dsp:nvSpPr>
        <dsp:cNvPr id="0" name=""/>
        <dsp:cNvSpPr/>
      </dsp:nvSpPr>
      <dsp:spPr>
        <a:xfrm>
          <a:off x="3477379" y="4314421"/>
          <a:ext cx="1540779" cy="924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Tenorite" panose="00000500000000000000" pitchFamily="2" charset="0"/>
            </a:rPr>
            <a:t>Parenting Support</a:t>
          </a:r>
          <a:endParaRPr lang="en-US" sz="1400" kern="1200">
            <a:latin typeface="Tenorite" panose="00000500000000000000" pitchFamily="2" charset="0"/>
          </a:endParaRPr>
        </a:p>
      </dsp:txBody>
      <dsp:txXfrm>
        <a:off x="3477379" y="4314421"/>
        <a:ext cx="1540779" cy="924467"/>
      </dsp:txXfrm>
    </dsp:sp>
    <dsp:sp modelId="{6D5892BD-7D43-452F-8EBE-915CDCB21F27}">
      <dsp:nvSpPr>
        <dsp:cNvPr id="0" name=""/>
        <dsp:cNvSpPr/>
      </dsp:nvSpPr>
      <dsp:spPr>
        <a:xfrm>
          <a:off x="5172237" y="4314421"/>
          <a:ext cx="1540779" cy="924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Tenorite" panose="00000500000000000000" pitchFamily="2" charset="0"/>
            </a:rPr>
            <a:t>Youth Justice services</a:t>
          </a:r>
          <a:endParaRPr lang="en-US" sz="1400" kern="1200">
            <a:latin typeface="Tenorite" panose="00000500000000000000" pitchFamily="2" charset="0"/>
          </a:endParaRPr>
        </a:p>
      </dsp:txBody>
      <dsp:txXfrm>
        <a:off x="5172237" y="4314421"/>
        <a:ext cx="1540779" cy="924467"/>
      </dsp:txXfrm>
    </dsp:sp>
    <dsp:sp modelId="{4014AA4F-8011-4649-B4E1-FC13774046F3}">
      <dsp:nvSpPr>
        <dsp:cNvPr id="0" name=""/>
        <dsp:cNvSpPr/>
      </dsp:nvSpPr>
      <dsp:spPr>
        <a:xfrm>
          <a:off x="87665" y="5392966"/>
          <a:ext cx="1540779" cy="924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Tenorite" panose="00000500000000000000" pitchFamily="2" charset="0"/>
            </a:rPr>
            <a:t>Early Childhood Education and Care</a:t>
          </a:r>
          <a:endParaRPr lang="en-US" sz="1400" kern="1200">
            <a:latin typeface="Tenorite" panose="00000500000000000000" pitchFamily="2" charset="0"/>
          </a:endParaRPr>
        </a:p>
      </dsp:txBody>
      <dsp:txXfrm>
        <a:off x="87665" y="5392966"/>
        <a:ext cx="1540779" cy="924467"/>
      </dsp:txXfrm>
    </dsp:sp>
    <dsp:sp modelId="{0935B9CA-92AA-47F5-8B7F-61A869245297}">
      <dsp:nvSpPr>
        <dsp:cNvPr id="0" name=""/>
        <dsp:cNvSpPr/>
      </dsp:nvSpPr>
      <dsp:spPr>
        <a:xfrm>
          <a:off x="1782522" y="5392966"/>
          <a:ext cx="1540779" cy="924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Tenorite" panose="00000500000000000000" pitchFamily="2" charset="0"/>
            </a:rPr>
            <a:t>Mental health services</a:t>
          </a:r>
          <a:endParaRPr lang="en-US" sz="1400" kern="1200">
            <a:latin typeface="Tenorite" panose="00000500000000000000" pitchFamily="2" charset="0"/>
          </a:endParaRPr>
        </a:p>
      </dsp:txBody>
      <dsp:txXfrm>
        <a:off x="1782522" y="5392966"/>
        <a:ext cx="1540779" cy="924467"/>
      </dsp:txXfrm>
    </dsp:sp>
    <dsp:sp modelId="{CB41DDFA-D2C1-4064-A90A-3AA2C34B7DB9}">
      <dsp:nvSpPr>
        <dsp:cNvPr id="0" name=""/>
        <dsp:cNvSpPr/>
      </dsp:nvSpPr>
      <dsp:spPr>
        <a:xfrm>
          <a:off x="3477379" y="5392966"/>
          <a:ext cx="1540779" cy="924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Tenorite" panose="00000500000000000000" pitchFamily="2" charset="0"/>
            </a:rPr>
            <a:t>Reducing Parental Conflict</a:t>
          </a:r>
          <a:endParaRPr lang="en-US" sz="1400" kern="1200">
            <a:latin typeface="Tenorite" panose="00000500000000000000" pitchFamily="2" charset="0"/>
          </a:endParaRPr>
        </a:p>
      </dsp:txBody>
      <dsp:txXfrm>
        <a:off x="3477379" y="5392966"/>
        <a:ext cx="1540779" cy="924467"/>
      </dsp:txXfrm>
    </dsp:sp>
    <dsp:sp modelId="{CE975E3D-4EA8-47DD-AAC3-6045298575A2}">
      <dsp:nvSpPr>
        <dsp:cNvPr id="0" name=""/>
        <dsp:cNvSpPr/>
      </dsp:nvSpPr>
      <dsp:spPr>
        <a:xfrm>
          <a:off x="5172237" y="5392966"/>
          <a:ext cx="1540779" cy="924467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1400" kern="1200">
              <a:latin typeface="Tenorite" panose="00000500000000000000" pitchFamily="2" charset="0"/>
            </a:rPr>
            <a:t>Youth Services-universal and targeted</a:t>
          </a:r>
          <a:endParaRPr lang="en-US" sz="1400" kern="1200">
            <a:latin typeface="Tenorite" panose="00000500000000000000" pitchFamily="2" charset="0"/>
          </a:endParaRPr>
        </a:p>
      </dsp:txBody>
      <dsp:txXfrm>
        <a:off x="5172237" y="5392966"/>
        <a:ext cx="1540779" cy="924467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default">
  <dgm:title val=""/>
  <dgm:desc val=""/>
  <dgm:catLst>
    <dgm:cat type="list" pri="4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func="var" arg="dir" op="equ" val="norm">
        <dgm:alg type="snake">
          <dgm:param type="grDir" val="tL"/>
          <dgm:param type="flowDir" val="row"/>
          <dgm:param type="contDir" val="sameDir"/>
          <dgm:param type="off" val="ctr"/>
        </dgm:alg>
      </dgm:if>
      <dgm:else name="Name2">
        <dgm:alg type="snake">
          <dgm:param type="grDir" val="tR"/>
          <dgm:param type="flowDir" val="row"/>
          <dgm:param type="contDir" val="sameDir"/>
          <dgm:param type="off" val="ct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node" refType="w"/>
      <dgm:constr type="h" for="ch" forName="node" refType="w" refFor="ch" refForName="node" fact="0.6"/>
      <dgm:constr type="w" for="ch" forName="sibTrans" refType="w" refFor="ch" refForName="node" fact="0.1"/>
      <dgm:constr type="sp" refType="w" refFor="ch" refForName="sibTrans"/>
      <dgm:constr type="primFontSz" for="ch" forName="node" op="equ" val="65"/>
    </dgm:constrLst>
    <dgm:ruleLst/>
    <dgm:forEach name="Name3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/>
        </dgm:shape>
        <dgm:presOf axis="desOrSelf" ptType="node"/>
        <dgm:constrLst>
          <dgm:constr type="lMarg" refType="primFontSz" fact="0.3"/>
          <dgm:constr type="rMarg" refType="primFontSz" fact="0.3"/>
          <dgm:constr type="tMarg" refType="primFontSz" fact="0.3"/>
          <dgm:constr type="bMarg" refType="primFontSz" fact="0.3"/>
        </dgm:constrLst>
        <dgm:ruleLst>
          <dgm:rule type="primFontSz" val="5" fact="NaN" max="NaN"/>
        </dgm:ruleLst>
      </dgm:layoutNode>
      <dgm:forEach name="Name4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11C969B-E25C-45CE-BE3D-4DECDA1321D2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8FED775-08BF-4423-AEE4-E09ED870355C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7074247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92B4DA-C927-91B2-CDF0-A5C5A09CFF2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3618044-9481-1C86-0C32-F0608B4FBE2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7DADDE0-996A-B256-2F42-517C14E7B0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B1F0-311D-4E05-8DA3-B83ACB1A375B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8F0FAD8-F421-9140-51F3-B8EE3E4CC3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62D9463-CEA7-538F-47E9-F2C26CE935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337F-D945-494D-9B4F-FB99F6384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9256745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EE622-61D3-527F-9B2E-FE9AD8E3B1B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31B7A25-BAA9-01CE-D216-FA3458692B2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9D92838-2C14-9DC1-98E4-0956C00123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B1F0-311D-4E05-8DA3-B83ACB1A375B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1561DA-4014-A845-E0C2-C497D9BC298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929883A-F9B0-C9E3-CC19-679FCE22963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337F-D945-494D-9B4F-FB99F6384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5017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79812D6B-FF23-B870-27B8-A573E52F065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E3E2E4A-3B5A-ECCD-7096-BC51ABE14DE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0EDFB9-060C-C04A-9C53-53573EA54D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B1F0-311D-4E05-8DA3-B83ACB1A375B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0C03962-4DA2-6926-8DEA-5354EA2A0B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212D794-CAE2-17ED-AB05-FBDC2428801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337F-D945-494D-9B4F-FB99F6384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17747479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9E238C-D5C0-CE76-8FA3-975A59BCA6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5F0D239-195C-B974-7EB3-7BE9D84152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4919B2-B7D3-F307-1C53-ECC87A1FB7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B1F0-311D-4E05-8DA3-B83ACB1A375B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78CC2AD-CBD5-D66D-8E18-F28B22F6B33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130022D-5BD0-68C9-31E6-74B734D774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337F-D945-494D-9B4F-FB99F6384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02107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F0E654-E02A-C215-33A5-D6AD59D642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0B2CE5-BF57-5EF3-56FF-F3143D964E1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9F356CE-F613-180A-458D-A94E96B3127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B1F0-311D-4E05-8DA3-B83ACB1A375B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536414-C2E6-B535-3D71-5BFEB54668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BF929E-761B-C676-251F-0B28895F72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337F-D945-494D-9B4F-FB99F6384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532100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475133F-D07B-4BF2-EE83-20BDCF20565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8CC2A19-6F26-CE06-7B2E-08A0BE1CD25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6CB2714-486B-190E-5F2A-D437CB20A99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E5CF2911-8EB3-6B63-5F17-E795563782D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B1F0-311D-4E05-8DA3-B83ACB1A375B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D56D2BA-CE77-5601-8923-6DFA681107A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E1903C9-2FEF-C354-5704-0F4780033B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337F-D945-494D-9B4F-FB99F6384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37202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EBE7D8-CADB-A35E-BA6F-DCE804A7B8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7762787-33EF-2EC6-E21B-F7B8FFB2A40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52D749C-8FEB-F10A-B7A3-520071FCD6C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A061F48-E6AF-E02F-BBFD-0E1F258EAB0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CE53895B-092A-B1F4-00E5-0F15EA786AB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C95C3A0-825F-D31E-4CF0-1FA3B52B5DD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B1F0-311D-4E05-8DA3-B83ACB1A375B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1CDD0538-41D1-A84A-E955-4AF06C3C94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A251F2E-CB10-7B37-E45B-CE619D8F5D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337F-D945-494D-9B4F-FB99F6384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4488099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AA24A1-6DA1-F7B0-BF1D-9A7FEC11B3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59AE0F5-BD33-CC5D-E70D-D19DFF3727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B1F0-311D-4E05-8DA3-B83ACB1A375B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9C72959F-AB79-1A63-3FCB-C5B2AB87C9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02FF734-929E-CBE1-825D-45E8D27883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337F-D945-494D-9B4F-FB99F6384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5398125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0DAE032-AEE3-F19A-8487-3CF00EAD84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B1F0-311D-4E05-8DA3-B83ACB1A375B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4A4150DD-3744-8F94-1759-EB5BDAC1149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69006D2C-5F79-B183-DAF6-9E378B51BB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337F-D945-494D-9B4F-FB99F6384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79608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03F506E-13F7-8BA6-2423-B4477E883FB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5DDA7B-C820-982D-6C13-1FBFF578D17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5CAA76-0F4F-4272-43D5-8C5C9897C90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2558538-3165-0A0E-7787-FA322F5B039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B1F0-311D-4E05-8DA3-B83ACB1A375B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A34CF03-099E-5AC3-98A4-2F0B62816F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7CC1DF0-FE5D-EAFA-640A-13445A6A39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337F-D945-494D-9B4F-FB99F6384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4878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A611F8-1DAB-955B-CA8E-B89292907E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D3C4613-5068-7D24-484F-F74CE0BC531B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983E123-1958-0EF7-30C8-EA2A3CE709E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FC1E2A9-7B59-8D00-F1E8-52937A0D6C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64B1F0-311D-4E05-8DA3-B83ACB1A375B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FD8AFD-90FD-946F-D403-11E0CA2660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E45456A-7672-70A0-FA07-21F273A851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017337F-D945-494D-9B4F-FB99F6384CB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925250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914F9AE-BFF7-AE6D-9170-B6A1738AEF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2382FD-D0FD-6FE7-5C0A-0F7C64B0CFE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7E05685-AA0D-961F-76D8-11CA9D00FE1F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64B1F0-311D-4E05-8DA3-B83ACB1A375B}" type="datetimeFigureOut">
              <a:rPr lang="en-GB" smtClean="0"/>
              <a:t>11/03/2026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6E08C-7206-C14B-D448-DF826D2F314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0E3A4-577C-C55B-8EF4-8FCB8CB8942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017337F-D945-494D-9B4F-FB99F6384CB1}" type="slidenum">
              <a:rPr lang="en-GB" smtClean="0"/>
              <a:t>‹#›</a:t>
            </a:fld>
            <a:endParaRPr lang="en-GB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B14DE2-8CA4-F9E5-4AC9-4C6374582684}"/>
              </a:ext>
            </a:extLst>
          </p:cNvPr>
          <p:cNvSpPr txBox="1"/>
          <p:nvPr>
            <p:extLst>
              <p:ext uri="{1162E1C5-73C7-4A58-AE30-91384D911F3F}">
                <p184:classification xmlns:p184="http://schemas.microsoft.com/office/powerpoint/2018/4/main" val="hdr"/>
              </p:ext>
            </p:extLst>
          </p:nvPr>
        </p:nvSpPr>
        <p:spPr>
          <a:xfrm>
            <a:off x="63500" y="63500"/>
            <a:ext cx="701675" cy="152400"/>
          </a:xfrm>
          <a:prstGeom prst="rect">
            <a:avLst/>
          </a:prstGeom>
        </p:spPr>
        <p:txBody>
          <a:bodyPr horzOverflow="overflow" lIns="0" tIns="0" rIns="0" bIns="0">
            <a:spAutoFit/>
          </a:bodyPr>
          <a:lstStyle/>
          <a:p>
            <a:pPr algn="l"/>
            <a:r>
              <a:rPr lang="en-GB" sz="1000">
                <a:solidFill>
                  <a:srgbClr val="000000">
                    <a:alpha val="50000"/>
                  </a:srgbClr>
                </a:solidFill>
                <a:latin typeface="Aptos" panose="020B0004020202020204" pitchFamily="34" charset="0"/>
              </a:rPr>
              <a:t>Confidential</a:t>
            </a:r>
          </a:p>
        </p:txBody>
      </p:sp>
    </p:spTree>
    <p:extLst>
      <p:ext uri="{BB962C8B-B14F-4D97-AF65-F5344CB8AC3E}">
        <p14:creationId xmlns:p14="http://schemas.microsoft.com/office/powerpoint/2010/main" val="29242797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mailto:familyhubs@croydon.gov.uk" TargetMode="External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mailto:familyhubs@croydon.gov.uk" TargetMode="External"/><Relationship Id="rId2" Type="http://schemas.openxmlformats.org/officeDocument/2006/relationships/hyperlink" Target="https://cscp.event-booking.org.uk/events-list?c=737" TargetMode="External"/><Relationship Id="rId1" Type="http://schemas.openxmlformats.org/officeDocument/2006/relationships/slideLayout" Target="../slideLayouts/slideLayout7.xml"/><Relationship Id="rId4" Type="http://schemas.openxmlformats.org/officeDocument/2006/relationships/hyperlink" Target="https://togetherness.co.uk/mul/croydon-prf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facebook.com/croydonbeststart" TargetMode="External"/><Relationship Id="rId2" Type="http://schemas.openxmlformats.org/officeDocument/2006/relationships/hyperlink" Target="https://www.croydon.gov.uk/children-young-people-and-families/family-hubs" TargetMode="Externa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.png"/><Relationship Id="rId5" Type="http://schemas.openxmlformats.org/officeDocument/2006/relationships/image" Target="../media/image6.png"/><Relationship Id="rId4" Type="http://schemas.openxmlformats.org/officeDocument/2006/relationships/hyperlink" Target="https://linktr.ee/familyhubscroydon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5" name="Rectangle 24">
            <a:extLst>
              <a:ext uri="{FF2B5EF4-FFF2-40B4-BE49-F238E27FC236}">
                <a16:creationId xmlns:a16="http://schemas.microsoft.com/office/drawing/2014/main" id="{665DBBEF-238B-476B-96AB-8AAC3224ECE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3438624-54B6-7674-03CA-E2D219D5059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638882" y="639193"/>
            <a:ext cx="7519598" cy="2261679"/>
          </a:xfrm>
        </p:spPr>
        <p:txBody>
          <a:bodyPr>
            <a:normAutofit/>
          </a:bodyPr>
          <a:lstStyle/>
          <a:p>
            <a:pPr algn="l"/>
            <a:r>
              <a:rPr lang="en-GB" sz="6100" b="1">
                <a:latin typeface="Tenorite"/>
              </a:rPr>
              <a:t>Croydon Family Hubs </a:t>
            </a:r>
            <a:endParaRPr lang="en-GB" sz="6100" b="1">
              <a:latin typeface="Tenorite" panose="00000500000000000000" pitchFamily="2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6226A04-994D-7198-A70E-0717D4D80EE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38882" y="4631161"/>
            <a:ext cx="3571810" cy="1559327"/>
          </a:xfrm>
        </p:spPr>
        <p:txBody>
          <a:bodyPr>
            <a:normAutofit/>
          </a:bodyPr>
          <a:lstStyle/>
          <a:p>
            <a:pPr algn="l"/>
            <a:r>
              <a:rPr lang="en-GB" sz="2000">
                <a:latin typeface="Tenorite" panose="00000500000000000000" pitchFamily="2" charset="0"/>
              </a:rPr>
              <a:t>January 2026</a:t>
            </a:r>
          </a:p>
        </p:txBody>
      </p:sp>
      <p:sp>
        <p:nvSpPr>
          <p:cNvPr id="26" name="sketch line">
            <a:extLst>
              <a:ext uri="{FF2B5EF4-FFF2-40B4-BE49-F238E27FC236}">
                <a16:creationId xmlns:a16="http://schemas.microsoft.com/office/drawing/2014/main" id="{3FCFB1DE-0B7E-48CC-BA90-B2AB0889F9D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3278" y="4409267"/>
            <a:ext cx="3255095" cy="18288"/>
          </a:xfrm>
          <a:custGeom>
            <a:avLst/>
            <a:gdLst>
              <a:gd name="csX0" fmla="*/ 0 w 3255095"/>
              <a:gd name="csY0" fmla="*/ 0 h 18288"/>
              <a:gd name="csX1" fmla="*/ 618468 w 3255095"/>
              <a:gd name="csY1" fmla="*/ 0 h 18288"/>
              <a:gd name="csX2" fmla="*/ 1269487 w 3255095"/>
              <a:gd name="csY2" fmla="*/ 0 h 18288"/>
              <a:gd name="csX3" fmla="*/ 1953057 w 3255095"/>
              <a:gd name="csY3" fmla="*/ 0 h 18288"/>
              <a:gd name="csX4" fmla="*/ 2636627 w 3255095"/>
              <a:gd name="csY4" fmla="*/ 0 h 18288"/>
              <a:gd name="csX5" fmla="*/ 3255095 w 3255095"/>
              <a:gd name="csY5" fmla="*/ 0 h 18288"/>
              <a:gd name="csX6" fmla="*/ 3255095 w 3255095"/>
              <a:gd name="csY6" fmla="*/ 18288 h 18288"/>
              <a:gd name="csX7" fmla="*/ 2538974 w 3255095"/>
              <a:gd name="csY7" fmla="*/ 18288 h 18288"/>
              <a:gd name="csX8" fmla="*/ 1822853 w 3255095"/>
              <a:gd name="csY8" fmla="*/ 18288 h 18288"/>
              <a:gd name="csX9" fmla="*/ 1171834 w 3255095"/>
              <a:gd name="csY9" fmla="*/ 18288 h 18288"/>
              <a:gd name="csX10" fmla="*/ 0 w 3255095"/>
              <a:gd name="csY10" fmla="*/ 18288 h 18288"/>
              <a:gd name="csX11" fmla="*/ 0 w 3255095"/>
              <a:gd name="csY11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</a:cxnLst>
            <a:rect l="l" t="t" r="r" b="b"/>
            <a:pathLst>
              <a:path w="3255095" h="18288" fill="none" extrusionOk="0">
                <a:moveTo>
                  <a:pt x="0" y="0"/>
                </a:moveTo>
                <a:cubicBezTo>
                  <a:pt x="240201" y="-22123"/>
                  <a:pt x="462021" y="-19623"/>
                  <a:pt x="618468" y="0"/>
                </a:cubicBezTo>
                <a:cubicBezTo>
                  <a:pt x="774915" y="19623"/>
                  <a:pt x="974734" y="2035"/>
                  <a:pt x="1269487" y="0"/>
                </a:cubicBezTo>
                <a:cubicBezTo>
                  <a:pt x="1564240" y="-2035"/>
                  <a:pt x="1733579" y="10639"/>
                  <a:pt x="1953057" y="0"/>
                </a:cubicBezTo>
                <a:cubicBezTo>
                  <a:pt x="2172535" y="-10639"/>
                  <a:pt x="2453962" y="14018"/>
                  <a:pt x="2636627" y="0"/>
                </a:cubicBezTo>
                <a:cubicBezTo>
                  <a:pt x="2819292" y="-14018"/>
                  <a:pt x="3121375" y="5399"/>
                  <a:pt x="3255095" y="0"/>
                </a:cubicBezTo>
                <a:cubicBezTo>
                  <a:pt x="3254386" y="8157"/>
                  <a:pt x="3254682" y="12125"/>
                  <a:pt x="3255095" y="18288"/>
                </a:cubicBezTo>
                <a:cubicBezTo>
                  <a:pt x="3088545" y="23203"/>
                  <a:pt x="2687475" y="7419"/>
                  <a:pt x="2538974" y="18288"/>
                </a:cubicBezTo>
                <a:cubicBezTo>
                  <a:pt x="2390473" y="29157"/>
                  <a:pt x="2137381" y="-8959"/>
                  <a:pt x="1822853" y="18288"/>
                </a:cubicBezTo>
                <a:cubicBezTo>
                  <a:pt x="1508325" y="45535"/>
                  <a:pt x="1466437" y="20385"/>
                  <a:pt x="1171834" y="18288"/>
                </a:cubicBezTo>
                <a:cubicBezTo>
                  <a:pt x="877231" y="16191"/>
                  <a:pt x="561097" y="37643"/>
                  <a:pt x="0" y="18288"/>
                </a:cubicBezTo>
                <a:cubicBezTo>
                  <a:pt x="-46" y="12483"/>
                  <a:pt x="-203" y="6491"/>
                  <a:pt x="0" y="0"/>
                </a:cubicBezTo>
                <a:close/>
              </a:path>
              <a:path w="3255095" h="18288" stroke="0" extrusionOk="0">
                <a:moveTo>
                  <a:pt x="0" y="0"/>
                </a:moveTo>
                <a:cubicBezTo>
                  <a:pt x="291965" y="19429"/>
                  <a:pt x="363155" y="8568"/>
                  <a:pt x="618468" y="0"/>
                </a:cubicBezTo>
                <a:cubicBezTo>
                  <a:pt x="873781" y="-8568"/>
                  <a:pt x="904459" y="-19505"/>
                  <a:pt x="1171834" y="0"/>
                </a:cubicBezTo>
                <a:cubicBezTo>
                  <a:pt x="1439209" y="19505"/>
                  <a:pt x="1744369" y="9790"/>
                  <a:pt x="1887955" y="0"/>
                </a:cubicBezTo>
                <a:cubicBezTo>
                  <a:pt x="2031541" y="-9790"/>
                  <a:pt x="2346378" y="21240"/>
                  <a:pt x="2506423" y="0"/>
                </a:cubicBezTo>
                <a:cubicBezTo>
                  <a:pt x="2666468" y="-21240"/>
                  <a:pt x="2990257" y="30414"/>
                  <a:pt x="3255095" y="0"/>
                </a:cubicBezTo>
                <a:cubicBezTo>
                  <a:pt x="3254831" y="4493"/>
                  <a:pt x="3255479" y="9472"/>
                  <a:pt x="3255095" y="18288"/>
                </a:cubicBezTo>
                <a:cubicBezTo>
                  <a:pt x="3120743" y="16690"/>
                  <a:pt x="2759628" y="42462"/>
                  <a:pt x="2604076" y="18288"/>
                </a:cubicBezTo>
                <a:cubicBezTo>
                  <a:pt x="2448524" y="-5886"/>
                  <a:pt x="2184336" y="19599"/>
                  <a:pt x="1887955" y="18288"/>
                </a:cubicBezTo>
                <a:cubicBezTo>
                  <a:pt x="1591574" y="16977"/>
                  <a:pt x="1548845" y="6870"/>
                  <a:pt x="1334589" y="18288"/>
                </a:cubicBezTo>
                <a:cubicBezTo>
                  <a:pt x="1120333" y="29706"/>
                  <a:pt x="996014" y="9662"/>
                  <a:pt x="683570" y="18288"/>
                </a:cubicBezTo>
                <a:cubicBezTo>
                  <a:pt x="371126" y="26914"/>
                  <a:pt x="198687" y="16167"/>
                  <a:pt x="0" y="18288"/>
                </a:cubicBezTo>
                <a:cubicBezTo>
                  <a:pt x="843" y="9577"/>
                  <a:pt x="371" y="690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3810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Picture 4" descr="A purple text on a black background&#10;&#10;AI-generated content may be incorrect.">
            <a:extLst>
              <a:ext uri="{FF2B5EF4-FFF2-40B4-BE49-F238E27FC236}">
                <a16:creationId xmlns:a16="http://schemas.microsoft.com/office/drawing/2014/main" id="{7328122C-69D6-4AEE-0995-598599F327E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101" y="5381210"/>
            <a:ext cx="4415340" cy="1277505"/>
          </a:xfrm>
          <a:prstGeom prst="rect">
            <a:avLst/>
          </a:prstGeom>
        </p:spPr>
      </p:pic>
      <p:pic>
        <p:nvPicPr>
          <p:cNvPr id="10" name="Picture 9" descr="A black text with black letters&#10;&#10;AI-generated content may be incorrect.">
            <a:extLst>
              <a:ext uri="{FF2B5EF4-FFF2-40B4-BE49-F238E27FC236}">
                <a16:creationId xmlns:a16="http://schemas.microsoft.com/office/drawing/2014/main" id="{374A4916-FE89-3A59-2B95-0712152CD86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0034" y="6066193"/>
            <a:ext cx="2101215" cy="5925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106508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CD8069C4-9558-2301-B65B-A35DE87B87E3}"/>
              </a:ext>
            </a:extLst>
          </p:cNvPr>
          <p:cNvSpPr/>
          <p:nvPr/>
        </p:nvSpPr>
        <p:spPr>
          <a:xfrm>
            <a:off x="-725102" y="5749250"/>
            <a:ext cx="2011680" cy="1869440"/>
          </a:xfrm>
          <a:prstGeom prst="flowChartConnector">
            <a:avLst/>
          </a:prstGeom>
          <a:solidFill>
            <a:srgbClr val="91298C"/>
          </a:solidFill>
          <a:ln>
            <a:solidFill>
              <a:srgbClr val="9129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68FF"/>
              </a:solidFill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A6B676F1-7CCC-5FF5-480F-F490F18841B4}"/>
              </a:ext>
            </a:extLst>
          </p:cNvPr>
          <p:cNvSpPr/>
          <p:nvPr/>
        </p:nvSpPr>
        <p:spPr>
          <a:xfrm>
            <a:off x="528503" y="5401962"/>
            <a:ext cx="2011680" cy="1869440"/>
          </a:xfrm>
          <a:prstGeom prst="flowChartConnector">
            <a:avLst/>
          </a:prstGeom>
          <a:solidFill>
            <a:srgbClr val="0C79BE"/>
          </a:solidFill>
          <a:ln>
            <a:solidFill>
              <a:srgbClr val="0C79B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F9009928-5EE7-2650-7FD9-79C815B09FF2}"/>
              </a:ext>
            </a:extLst>
          </p:cNvPr>
          <p:cNvSpPr/>
          <p:nvPr/>
        </p:nvSpPr>
        <p:spPr>
          <a:xfrm>
            <a:off x="9651817" y="-471822"/>
            <a:ext cx="2011680" cy="1869440"/>
          </a:xfrm>
          <a:prstGeom prst="flowChartConnector">
            <a:avLst/>
          </a:prstGeom>
          <a:solidFill>
            <a:srgbClr val="FAAE1C"/>
          </a:solidFill>
          <a:ln>
            <a:solidFill>
              <a:srgbClr val="FAAE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AAE1C"/>
              </a:solidFill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5C4800D8-599F-9104-EA11-195306FA5F55}"/>
              </a:ext>
            </a:extLst>
          </p:cNvPr>
          <p:cNvSpPr/>
          <p:nvPr/>
        </p:nvSpPr>
        <p:spPr>
          <a:xfrm>
            <a:off x="10782627" y="-601980"/>
            <a:ext cx="2011680" cy="1869440"/>
          </a:xfrm>
          <a:prstGeom prst="flowChartConnector">
            <a:avLst/>
          </a:prstGeom>
          <a:solidFill>
            <a:srgbClr val="3BB44A"/>
          </a:solidFill>
          <a:ln>
            <a:solidFill>
              <a:srgbClr val="3BB4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AAE1C"/>
              </a:solidFill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719E7B1-60BE-B5F6-38C4-F2C9265E7278}"/>
              </a:ext>
            </a:extLst>
          </p:cNvPr>
          <p:cNvSpPr txBox="1"/>
          <p:nvPr/>
        </p:nvSpPr>
        <p:spPr>
          <a:xfrm>
            <a:off x="4416117" y="3949647"/>
            <a:ext cx="6762750" cy="2848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>
                <a:ln>
                  <a:noFill/>
                </a:ln>
                <a:solidFill>
                  <a:srgbClr val="FAAE1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”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CADE868B-E852-BE61-45F7-1517FE4D5C7C}"/>
              </a:ext>
            </a:extLst>
          </p:cNvPr>
          <p:cNvSpPr txBox="1"/>
          <p:nvPr/>
        </p:nvSpPr>
        <p:spPr>
          <a:xfrm>
            <a:off x="-1762380" y="462898"/>
            <a:ext cx="6762750" cy="284847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19900" b="1" i="0" u="none" strike="noStrike" kern="1200" cap="none" spc="0" normalizeH="0" baseline="0" noProof="0">
                <a:ln>
                  <a:noFill/>
                </a:ln>
                <a:solidFill>
                  <a:srgbClr val="FAAE1C"/>
                </a:solidFill>
                <a:effectLst/>
                <a:uLnTx/>
                <a:uFillTx/>
                <a:latin typeface="Tenorite" pitchFamily="2" charset="0"/>
                <a:ea typeface="+mn-ea"/>
                <a:cs typeface="+mn-cs"/>
              </a:rPr>
              <a:t>“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C1B182B-2663-BA28-537A-C6B84A454541}"/>
              </a:ext>
            </a:extLst>
          </p:cNvPr>
          <p:cNvSpPr txBox="1"/>
          <p:nvPr/>
        </p:nvSpPr>
        <p:spPr>
          <a:xfrm>
            <a:off x="2184400" y="1395171"/>
            <a:ext cx="7823200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kumimoji="0" lang="en-GB" sz="3200" b="0" i="0" u="none" strike="noStrike" kern="1200" cap="none" spc="0" normalizeH="0" baseline="0" noProof="0">
                <a:ln>
                  <a:noFill/>
                </a:ln>
                <a:solidFill>
                  <a:srgbClr val="0C79BE"/>
                </a:solidFill>
                <a:effectLst/>
                <a:uLnTx/>
                <a:uFillTx/>
                <a:latin typeface="Tenorite" panose="00000500000000000000" pitchFamily="2" charset="0"/>
                <a:ea typeface="+mj-ea"/>
                <a:cs typeface="+mj-cs"/>
              </a:rPr>
              <a:t>Family Hubs use a whole-family approach, providing a single access point to integrated family support services across health (physical and mental health) and social care, as well as VCS and education settings. A Family Hub makes these things come together</a:t>
            </a:r>
            <a:r>
              <a:rPr kumimoji="0" lang="en-US" sz="3200" b="0" i="0" u="none" strike="noStrike" kern="1200" cap="none" spc="0" normalizeH="0" baseline="0" noProof="0">
                <a:ln>
                  <a:noFill/>
                </a:ln>
                <a:solidFill>
                  <a:srgbClr val="0C79BE"/>
                </a:solidFill>
                <a:effectLst/>
                <a:uLnTx/>
                <a:uFillTx/>
                <a:latin typeface="Tenorite" panose="00000500000000000000" pitchFamily="2" charset="0"/>
                <a:ea typeface="+mj-ea"/>
                <a:cs typeface="+mj-cs"/>
              </a:rPr>
              <a:t>. </a:t>
            </a:r>
            <a:endParaRPr lang="en-GB" sz="1600">
              <a:solidFill>
                <a:srgbClr val="0C79BE"/>
              </a:solidFill>
              <a:latin typeface="Tenorite" panose="00000500000000000000" pitchFamily="2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DE5C484E-FC21-40BA-78F7-652F30467810}"/>
              </a:ext>
            </a:extLst>
          </p:cNvPr>
          <p:cNvSpPr txBox="1"/>
          <p:nvPr/>
        </p:nvSpPr>
        <p:spPr>
          <a:xfrm>
            <a:off x="4415355" y="5413373"/>
            <a:ext cx="7372350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effectLst/>
                <a:uLnTx/>
                <a:uFillTx/>
                <a:latin typeface="Tenorite"/>
                <a:ea typeface="+mn-ea"/>
                <a:cs typeface="+mn-cs"/>
              </a:rPr>
              <a:t>https://www.gov.uk/government/collections/family-hubs-and-start-for-life-programme</a:t>
            </a:r>
          </a:p>
        </p:txBody>
      </p:sp>
      <p:pic>
        <p:nvPicPr>
          <p:cNvPr id="3" name="Picture 2" descr="A purple text on a black background&#10;&#10;AI-generated content may be incorrect.">
            <a:extLst>
              <a:ext uri="{FF2B5EF4-FFF2-40B4-BE49-F238E27FC236}">
                <a16:creationId xmlns:a16="http://schemas.microsoft.com/office/drawing/2014/main" id="{1C803E60-21CD-0481-CA7C-979D2C9F50A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308" y="6158984"/>
            <a:ext cx="1418954" cy="5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761366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CD8069C4-9558-2301-B65B-A35DE87B87E3}"/>
              </a:ext>
            </a:extLst>
          </p:cNvPr>
          <p:cNvSpPr/>
          <p:nvPr/>
        </p:nvSpPr>
        <p:spPr>
          <a:xfrm>
            <a:off x="280738" y="5718041"/>
            <a:ext cx="2011680" cy="1869440"/>
          </a:xfrm>
          <a:prstGeom prst="flowChartConnector">
            <a:avLst/>
          </a:prstGeom>
          <a:solidFill>
            <a:srgbClr val="91298C"/>
          </a:solidFill>
          <a:ln>
            <a:solidFill>
              <a:srgbClr val="9129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68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A6B676F1-7CCC-5FF5-480F-F490F18841B4}"/>
              </a:ext>
            </a:extLst>
          </p:cNvPr>
          <p:cNvSpPr/>
          <p:nvPr/>
        </p:nvSpPr>
        <p:spPr>
          <a:xfrm>
            <a:off x="-810677" y="5335824"/>
            <a:ext cx="2011680" cy="1869440"/>
          </a:xfrm>
          <a:prstGeom prst="flowChartConnector">
            <a:avLst/>
          </a:prstGeom>
          <a:solidFill>
            <a:srgbClr val="0C79BE"/>
          </a:solidFill>
          <a:ln>
            <a:solidFill>
              <a:srgbClr val="0C79B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F9009928-5EE7-2650-7FD9-79C815B09FF2}"/>
              </a:ext>
            </a:extLst>
          </p:cNvPr>
          <p:cNvSpPr/>
          <p:nvPr/>
        </p:nvSpPr>
        <p:spPr>
          <a:xfrm>
            <a:off x="9651817" y="-471822"/>
            <a:ext cx="2011680" cy="1869440"/>
          </a:xfrm>
          <a:prstGeom prst="flowChartConnector">
            <a:avLst/>
          </a:prstGeom>
          <a:solidFill>
            <a:srgbClr val="FAAE1C"/>
          </a:solidFill>
          <a:ln>
            <a:solidFill>
              <a:srgbClr val="FAAE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AAE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5C4800D8-599F-9104-EA11-195306FA5F55}"/>
              </a:ext>
            </a:extLst>
          </p:cNvPr>
          <p:cNvSpPr/>
          <p:nvPr/>
        </p:nvSpPr>
        <p:spPr>
          <a:xfrm>
            <a:off x="10782627" y="-601980"/>
            <a:ext cx="2011680" cy="1869440"/>
          </a:xfrm>
          <a:prstGeom prst="flowChartConnector">
            <a:avLst/>
          </a:prstGeom>
          <a:solidFill>
            <a:srgbClr val="3BB44A"/>
          </a:solidFill>
          <a:ln>
            <a:solidFill>
              <a:srgbClr val="3BB4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AAE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5CA8C110-5520-43C0-D9FD-F3702E08E506}"/>
              </a:ext>
            </a:extLst>
          </p:cNvPr>
          <p:cNvSpPr txBox="1">
            <a:spLocks/>
          </p:cNvSpPr>
          <p:nvPr/>
        </p:nvSpPr>
        <p:spPr>
          <a:xfrm>
            <a:off x="528504" y="304801"/>
            <a:ext cx="10537258" cy="150367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Family Hubs &amp; Best Start in Life programme</a:t>
            </a:r>
          </a:p>
        </p:txBody>
      </p:sp>
      <p:sp>
        <p:nvSpPr>
          <p:cNvPr id="11" name="Content Placeholder 9">
            <a:extLst>
              <a:ext uri="{FF2B5EF4-FFF2-40B4-BE49-F238E27FC236}">
                <a16:creationId xmlns:a16="http://schemas.microsoft.com/office/drawing/2014/main" id="{837117F4-D358-A5C3-8419-59E4EFEE64FA}"/>
              </a:ext>
            </a:extLst>
          </p:cNvPr>
          <p:cNvSpPr txBox="1">
            <a:spLocks/>
          </p:cNvSpPr>
          <p:nvPr/>
        </p:nvSpPr>
        <p:spPr>
          <a:xfrm>
            <a:off x="528504" y="2349495"/>
            <a:ext cx="5873818" cy="4360853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Model of delivery including both buildings and development of the online offer, and Family Hub Navigators to signpost families to services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Multiple organisations in a ‘one stop shop’ for to 19 (up to 25 with SEND)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Tra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nsformation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 of the system – everyone who works with families in Croydon – to work together, be trained and deliver for families 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Three-year programme started in 2023. Additional funding to extend the programme 2025 to 2026</a:t>
            </a:r>
          </a:p>
          <a:p>
            <a:pPr marL="2171700" marR="0" lvl="4" indent="-342900" algn="l" defTabSz="914400" rtl="0" eaLnBrk="1" fontAlgn="auto" latinLnBrk="0" hangingPunct="1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Expansion of the programme from 75 LAs 2023-2026 to national rollout from April 2026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2" name="Content Placeholder 10">
            <a:extLst>
              <a:ext uri="{FF2B5EF4-FFF2-40B4-BE49-F238E27FC236}">
                <a16:creationId xmlns:a16="http://schemas.microsoft.com/office/drawing/2014/main" id="{1A9BE48C-D3F0-0C87-F9B7-2209CC75D355}"/>
              </a:ext>
            </a:extLst>
          </p:cNvPr>
          <p:cNvSpPr txBox="1">
            <a:spLocks/>
          </p:cNvSpPr>
          <p:nvPr/>
        </p:nvSpPr>
        <p:spPr>
          <a:xfrm>
            <a:off x="6402322" y="2349496"/>
            <a:ext cx="5154678" cy="352017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First 1001 days is a critical period in a child’s life – focus on conception to 2 years old in the Start 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fo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r Life Programme</a:t>
            </a:r>
          </a:p>
          <a:p>
            <a:pPr marL="0" marR="0" lvl="0" indent="0" algn="ctr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  <a:sym typeface="Wingdings" panose="05000000000000000000" pitchFamily="2" charset="2"/>
              </a:rPr>
              <a:t>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The new DfE focus for Best Start in Life (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BSiL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) is 75% of children achieving a Good Level of Development </a:t>
            </a:r>
            <a:r>
              <a:rPr kumimoji="0" lang="en-GB" sz="20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nationally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 by 2028. Through Parenting and Home Learning Environment programmes</a:t>
            </a:r>
          </a:p>
          <a:p>
            <a:pPr marL="342900" marR="0" lvl="0" indent="-3429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Healthy Babies is the Department for Health &amp; Social care programme for 0-2 which is Infant Feeding and Perinatal Mental Health and Parent I</a:t>
            </a:r>
            <a:r>
              <a:rPr kumimoji="0" lang="en-GB" sz="2000" b="0" i="0" u="none" strike="noStrike" kern="1200" cap="none" spc="0" normalizeH="0" baseline="0" noProof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nfant</a:t>
            </a: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 Relationships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F831E5C6-4C1F-A145-9E97-F0C061F32E30}"/>
              </a:ext>
            </a:extLst>
          </p:cNvPr>
          <p:cNvSpPr txBox="1">
            <a:spLocks/>
          </p:cNvSpPr>
          <p:nvPr/>
        </p:nvSpPr>
        <p:spPr>
          <a:xfrm>
            <a:off x="528504" y="1924694"/>
            <a:ext cx="4663440" cy="522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Family Hubs</a:t>
            </a:r>
          </a:p>
        </p:txBody>
      </p:sp>
      <p:sp>
        <p:nvSpPr>
          <p:cNvPr id="14" name="Content Placeholder 12">
            <a:extLst>
              <a:ext uri="{FF2B5EF4-FFF2-40B4-BE49-F238E27FC236}">
                <a16:creationId xmlns:a16="http://schemas.microsoft.com/office/drawing/2014/main" id="{EC5ECC16-30E3-6793-7E71-EB0D831B7BD1}"/>
              </a:ext>
            </a:extLst>
          </p:cNvPr>
          <p:cNvSpPr txBox="1">
            <a:spLocks/>
          </p:cNvSpPr>
          <p:nvPr/>
        </p:nvSpPr>
        <p:spPr>
          <a:xfrm>
            <a:off x="6278880" y="1924694"/>
            <a:ext cx="4663440" cy="5225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Start for Life </a:t>
            </a:r>
            <a:r>
              <a:rPr kumimoji="0" lang="en-GB" sz="24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  <a:sym typeface="Wingdings" panose="05000000000000000000" pitchFamily="2" charset="2"/>
              </a:rPr>
              <a:t> Best Start in Life</a:t>
            </a:r>
            <a:endParaRPr kumimoji="0" lang="en-GB" sz="24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5" name="Picture 4" descr="A purple text on a black background&#10;&#10;AI-generated content may be incorrect.">
            <a:extLst>
              <a:ext uri="{FF2B5EF4-FFF2-40B4-BE49-F238E27FC236}">
                <a16:creationId xmlns:a16="http://schemas.microsoft.com/office/drawing/2014/main" id="{B17E005D-AEAF-9778-A330-7165DBC96DD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308" y="6158984"/>
            <a:ext cx="1418954" cy="5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628531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777A147A-9ED8-46B4-8660-1B3C2AA880B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99BFF99-6631-CE20-2FEE-58A803483D6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13693" y="783890"/>
            <a:ext cx="4117018" cy="5431536"/>
          </a:xfrm>
        </p:spPr>
        <p:txBody>
          <a:bodyPr>
            <a:normAutofit/>
          </a:bodyPr>
          <a:lstStyle/>
          <a:p>
            <a:r>
              <a:rPr lang="en-GB" sz="6100" b="1">
                <a:latin typeface="Tenorite" panose="00000500000000000000" pitchFamily="2" charset="0"/>
              </a:rPr>
              <a:t>Family Hubs </a:t>
            </a:r>
            <a:br>
              <a:rPr lang="en-GB" sz="6100" b="1">
                <a:latin typeface="Tenorite" panose="00000500000000000000" pitchFamily="2" charset="0"/>
              </a:rPr>
            </a:br>
            <a:r>
              <a:rPr lang="en-GB" sz="6100" b="1">
                <a:latin typeface="Tenorite" panose="00000500000000000000" pitchFamily="2" charset="0"/>
              </a:rPr>
              <a:t>24 Services in one place</a:t>
            </a:r>
          </a:p>
        </p:txBody>
      </p:sp>
      <p:sp>
        <p:nvSpPr>
          <p:cNvPr id="17" name="sketch line">
            <a:extLst>
              <a:ext uri="{FF2B5EF4-FFF2-40B4-BE49-F238E27FC236}">
                <a16:creationId xmlns:a16="http://schemas.microsoft.com/office/drawing/2014/main" id="{5D6C15A0-C087-4593-8414-2B4EC1CDC3D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2543983" y="3258715"/>
            <a:ext cx="4480560" cy="18288"/>
          </a:xfrm>
          <a:custGeom>
            <a:avLst/>
            <a:gdLst>
              <a:gd name="csX0" fmla="*/ 0 w 4480560"/>
              <a:gd name="csY0" fmla="*/ 0 h 18288"/>
              <a:gd name="csX1" fmla="*/ 595274 w 4480560"/>
              <a:gd name="csY1" fmla="*/ 0 h 18288"/>
              <a:gd name="csX2" fmla="*/ 1100938 w 4480560"/>
              <a:gd name="csY2" fmla="*/ 0 h 18288"/>
              <a:gd name="csX3" fmla="*/ 1651406 w 4480560"/>
              <a:gd name="csY3" fmla="*/ 0 h 18288"/>
              <a:gd name="csX4" fmla="*/ 2336292 w 4480560"/>
              <a:gd name="csY4" fmla="*/ 0 h 18288"/>
              <a:gd name="csX5" fmla="*/ 2931566 w 4480560"/>
              <a:gd name="csY5" fmla="*/ 0 h 18288"/>
              <a:gd name="csX6" fmla="*/ 3482035 w 4480560"/>
              <a:gd name="csY6" fmla="*/ 0 h 18288"/>
              <a:gd name="csX7" fmla="*/ 4480560 w 4480560"/>
              <a:gd name="csY7" fmla="*/ 0 h 18288"/>
              <a:gd name="csX8" fmla="*/ 4480560 w 4480560"/>
              <a:gd name="csY8" fmla="*/ 18288 h 18288"/>
              <a:gd name="csX9" fmla="*/ 3840480 w 4480560"/>
              <a:gd name="csY9" fmla="*/ 18288 h 18288"/>
              <a:gd name="csX10" fmla="*/ 3290011 w 4480560"/>
              <a:gd name="csY10" fmla="*/ 18288 h 18288"/>
              <a:gd name="csX11" fmla="*/ 2560320 w 4480560"/>
              <a:gd name="csY11" fmla="*/ 18288 h 18288"/>
              <a:gd name="csX12" fmla="*/ 1965046 w 4480560"/>
              <a:gd name="csY12" fmla="*/ 18288 h 18288"/>
              <a:gd name="csX13" fmla="*/ 1459382 w 4480560"/>
              <a:gd name="csY13" fmla="*/ 18288 h 18288"/>
              <a:gd name="csX14" fmla="*/ 774497 w 4480560"/>
              <a:gd name="csY14" fmla="*/ 18288 h 18288"/>
              <a:gd name="csX15" fmla="*/ 0 w 4480560"/>
              <a:gd name="csY15" fmla="*/ 18288 h 18288"/>
              <a:gd name="csX16" fmla="*/ 0 w 4480560"/>
              <a:gd name="csY16" fmla="*/ 0 h 18288"/>
            </a:gdLst>
            <a:ahLst/>
            <a:cxnLst>
              <a:cxn ang="0">
                <a:pos x="csX0" y="csY0"/>
              </a:cxn>
              <a:cxn ang="0">
                <a:pos x="csX1" y="csY1"/>
              </a:cxn>
              <a:cxn ang="0">
                <a:pos x="csX2" y="csY2"/>
              </a:cxn>
              <a:cxn ang="0">
                <a:pos x="csX3" y="csY3"/>
              </a:cxn>
              <a:cxn ang="0">
                <a:pos x="csX4" y="csY4"/>
              </a:cxn>
              <a:cxn ang="0">
                <a:pos x="csX5" y="csY5"/>
              </a:cxn>
              <a:cxn ang="0">
                <a:pos x="csX6" y="csY6"/>
              </a:cxn>
              <a:cxn ang="0">
                <a:pos x="csX7" y="csY7"/>
              </a:cxn>
              <a:cxn ang="0">
                <a:pos x="csX8" y="csY8"/>
              </a:cxn>
              <a:cxn ang="0">
                <a:pos x="csX9" y="csY9"/>
              </a:cxn>
              <a:cxn ang="0">
                <a:pos x="csX10" y="csY10"/>
              </a:cxn>
              <a:cxn ang="0">
                <a:pos x="csX11" y="csY11"/>
              </a:cxn>
              <a:cxn ang="0">
                <a:pos x="csX12" y="csY12"/>
              </a:cxn>
              <a:cxn ang="0">
                <a:pos x="csX13" y="csY13"/>
              </a:cxn>
              <a:cxn ang="0">
                <a:pos x="csX14" y="csY14"/>
              </a:cxn>
              <a:cxn ang="0">
                <a:pos x="csX15" y="csY15"/>
              </a:cxn>
              <a:cxn ang="0">
                <a:pos x="csX16" y="csY16"/>
              </a:cxn>
            </a:cxnLst>
            <a:rect l="l" t="t" r="r" b="b"/>
            <a:pathLst>
              <a:path w="4480560" h="18288" fill="none" extrusionOk="0">
                <a:moveTo>
                  <a:pt x="0" y="0"/>
                </a:moveTo>
                <a:cubicBezTo>
                  <a:pt x="267821" y="8731"/>
                  <a:pt x="334105" y="2629"/>
                  <a:pt x="595274" y="0"/>
                </a:cubicBezTo>
                <a:cubicBezTo>
                  <a:pt x="856443" y="-2629"/>
                  <a:pt x="863808" y="-13353"/>
                  <a:pt x="1100938" y="0"/>
                </a:cubicBezTo>
                <a:cubicBezTo>
                  <a:pt x="1338068" y="13353"/>
                  <a:pt x="1431663" y="-25862"/>
                  <a:pt x="1651406" y="0"/>
                </a:cubicBezTo>
                <a:cubicBezTo>
                  <a:pt x="1871149" y="25862"/>
                  <a:pt x="2173163" y="23827"/>
                  <a:pt x="2336292" y="0"/>
                </a:cubicBezTo>
                <a:cubicBezTo>
                  <a:pt x="2499421" y="-23827"/>
                  <a:pt x="2720589" y="28148"/>
                  <a:pt x="2931566" y="0"/>
                </a:cubicBezTo>
                <a:cubicBezTo>
                  <a:pt x="3142543" y="-28148"/>
                  <a:pt x="3323630" y="27022"/>
                  <a:pt x="3482035" y="0"/>
                </a:cubicBezTo>
                <a:cubicBezTo>
                  <a:pt x="3640440" y="-27022"/>
                  <a:pt x="4012110" y="-20118"/>
                  <a:pt x="4480560" y="0"/>
                </a:cubicBezTo>
                <a:cubicBezTo>
                  <a:pt x="4480958" y="7429"/>
                  <a:pt x="4480540" y="10822"/>
                  <a:pt x="4480560" y="18288"/>
                </a:cubicBezTo>
                <a:cubicBezTo>
                  <a:pt x="4314132" y="14924"/>
                  <a:pt x="4028383" y="36632"/>
                  <a:pt x="3840480" y="18288"/>
                </a:cubicBezTo>
                <a:cubicBezTo>
                  <a:pt x="3652577" y="-56"/>
                  <a:pt x="3547615" y="2848"/>
                  <a:pt x="3290011" y="18288"/>
                </a:cubicBezTo>
                <a:cubicBezTo>
                  <a:pt x="3032407" y="33728"/>
                  <a:pt x="2830268" y="8719"/>
                  <a:pt x="2560320" y="18288"/>
                </a:cubicBezTo>
                <a:cubicBezTo>
                  <a:pt x="2290372" y="27857"/>
                  <a:pt x="2147422" y="6728"/>
                  <a:pt x="1965046" y="18288"/>
                </a:cubicBezTo>
                <a:cubicBezTo>
                  <a:pt x="1782670" y="29848"/>
                  <a:pt x="1689791" y="40680"/>
                  <a:pt x="1459382" y="18288"/>
                </a:cubicBezTo>
                <a:cubicBezTo>
                  <a:pt x="1228973" y="-4104"/>
                  <a:pt x="915486" y="36501"/>
                  <a:pt x="774497" y="18288"/>
                </a:cubicBezTo>
                <a:cubicBezTo>
                  <a:pt x="633508" y="75"/>
                  <a:pt x="361442" y="-11107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480560" h="18288" stroke="0" extrusionOk="0">
                <a:moveTo>
                  <a:pt x="0" y="0"/>
                </a:moveTo>
                <a:cubicBezTo>
                  <a:pt x="285465" y="225"/>
                  <a:pt x="322691" y="16223"/>
                  <a:pt x="595274" y="0"/>
                </a:cubicBezTo>
                <a:cubicBezTo>
                  <a:pt x="867857" y="-16223"/>
                  <a:pt x="989129" y="-11242"/>
                  <a:pt x="1100938" y="0"/>
                </a:cubicBezTo>
                <a:cubicBezTo>
                  <a:pt x="1212747" y="11242"/>
                  <a:pt x="1574350" y="-36410"/>
                  <a:pt x="1830629" y="0"/>
                </a:cubicBezTo>
                <a:cubicBezTo>
                  <a:pt x="2086908" y="36410"/>
                  <a:pt x="2180922" y="4645"/>
                  <a:pt x="2425903" y="0"/>
                </a:cubicBezTo>
                <a:cubicBezTo>
                  <a:pt x="2670884" y="-4645"/>
                  <a:pt x="2782024" y="22929"/>
                  <a:pt x="3021178" y="0"/>
                </a:cubicBezTo>
                <a:cubicBezTo>
                  <a:pt x="3260332" y="-22929"/>
                  <a:pt x="3456982" y="-1586"/>
                  <a:pt x="3750869" y="0"/>
                </a:cubicBezTo>
                <a:cubicBezTo>
                  <a:pt x="4044756" y="1586"/>
                  <a:pt x="4302726" y="17043"/>
                  <a:pt x="4480560" y="0"/>
                </a:cubicBezTo>
                <a:cubicBezTo>
                  <a:pt x="4479674" y="5429"/>
                  <a:pt x="4481381" y="14046"/>
                  <a:pt x="4480560" y="18288"/>
                </a:cubicBezTo>
                <a:cubicBezTo>
                  <a:pt x="4279652" y="-6850"/>
                  <a:pt x="4200762" y="41566"/>
                  <a:pt x="3930091" y="18288"/>
                </a:cubicBezTo>
                <a:cubicBezTo>
                  <a:pt x="3659420" y="-4990"/>
                  <a:pt x="3456052" y="22294"/>
                  <a:pt x="3290011" y="18288"/>
                </a:cubicBezTo>
                <a:cubicBezTo>
                  <a:pt x="3123970" y="14282"/>
                  <a:pt x="2882392" y="32818"/>
                  <a:pt x="2649931" y="18288"/>
                </a:cubicBezTo>
                <a:cubicBezTo>
                  <a:pt x="2417470" y="3758"/>
                  <a:pt x="2238426" y="7337"/>
                  <a:pt x="2054657" y="18288"/>
                </a:cubicBezTo>
                <a:cubicBezTo>
                  <a:pt x="1870888" y="29239"/>
                  <a:pt x="1566368" y="45040"/>
                  <a:pt x="1324966" y="18288"/>
                </a:cubicBezTo>
                <a:cubicBezTo>
                  <a:pt x="1083564" y="-8464"/>
                  <a:pt x="787410" y="10946"/>
                  <a:pt x="595274" y="18288"/>
                </a:cubicBezTo>
                <a:cubicBezTo>
                  <a:pt x="403138" y="25630"/>
                  <a:pt x="169622" y="10499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19" name="Content Placeholder 2">
            <a:extLst>
              <a:ext uri="{FF2B5EF4-FFF2-40B4-BE49-F238E27FC236}">
                <a16:creationId xmlns:a16="http://schemas.microsoft.com/office/drawing/2014/main" id="{1D08816B-368C-44D0-6736-0A21595EE8C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659836799"/>
              </p:ext>
            </p:extLst>
          </p:nvPr>
        </p:nvGraphicFramePr>
        <p:xfrm>
          <a:off x="5126418" y="340822"/>
          <a:ext cx="6800682" cy="63176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Flowchart: Connector 2">
            <a:extLst>
              <a:ext uri="{FF2B5EF4-FFF2-40B4-BE49-F238E27FC236}">
                <a16:creationId xmlns:a16="http://schemas.microsoft.com/office/drawing/2014/main" id="{CD00B505-D2FE-ACE1-E21D-574912CA8F43}"/>
              </a:ext>
            </a:extLst>
          </p:cNvPr>
          <p:cNvSpPr/>
          <p:nvPr/>
        </p:nvSpPr>
        <p:spPr>
          <a:xfrm>
            <a:off x="-900549" y="-593596"/>
            <a:ext cx="2011680" cy="1869440"/>
          </a:xfrm>
          <a:prstGeom prst="flowChartConnector">
            <a:avLst/>
          </a:prstGeom>
          <a:solidFill>
            <a:srgbClr val="FAAE1C"/>
          </a:solidFill>
          <a:ln>
            <a:solidFill>
              <a:srgbClr val="FAAE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AAE1C"/>
              </a:solidFill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D0F3BEAA-3981-0ED1-FBC1-F412FDA6B6A2}"/>
              </a:ext>
            </a:extLst>
          </p:cNvPr>
          <p:cNvSpPr/>
          <p:nvPr/>
        </p:nvSpPr>
        <p:spPr>
          <a:xfrm>
            <a:off x="230261" y="-841861"/>
            <a:ext cx="2011680" cy="1869440"/>
          </a:xfrm>
          <a:prstGeom prst="flowChartConnector">
            <a:avLst/>
          </a:prstGeom>
          <a:solidFill>
            <a:srgbClr val="3BB44A"/>
          </a:solidFill>
          <a:ln>
            <a:solidFill>
              <a:srgbClr val="3BB4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AAE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47093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A6336A1-898A-0BE3-4ED9-CA8A278EAB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A map of a state with different colored areas&#10;&#10;AI-generated content may be incorrect.">
            <a:extLst>
              <a:ext uri="{FF2B5EF4-FFF2-40B4-BE49-F238E27FC236}">
                <a16:creationId xmlns:a16="http://schemas.microsoft.com/office/drawing/2014/main" id="{A3CDE4F6-E80C-B0A6-A5DF-762BF44CECE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488" t="13333"/>
          <a:stretch>
            <a:fillRect/>
          </a:stretch>
        </p:blipFill>
        <p:spPr>
          <a:xfrm>
            <a:off x="7630795" y="1027946"/>
            <a:ext cx="4398645" cy="5804687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64FA297F-D383-42EB-B3D2-F7CD7BDE3683}"/>
              </a:ext>
            </a:extLst>
          </p:cNvPr>
          <p:cNvSpPr txBox="1"/>
          <p:nvPr/>
        </p:nvSpPr>
        <p:spPr>
          <a:xfrm>
            <a:off x="894677" y="258505"/>
            <a:ext cx="970301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Where are Family Hubs?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B475FBC-A7E4-3E17-B91B-A8B31318A0E4}"/>
              </a:ext>
            </a:extLst>
          </p:cNvPr>
          <p:cNvSpPr txBox="1"/>
          <p:nvPr/>
        </p:nvSpPr>
        <p:spPr>
          <a:xfrm>
            <a:off x="489855" y="1375504"/>
            <a:ext cx="690847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We have two hubs open now: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Woodlands Family Hub – South locality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Samuel Coleridge Taylor Family Hub – North locality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Public consultation over the summer for expansion of the model into Children’s </a:t>
            </a:r>
            <a:r>
              <a:rPr kumimoji="0" lang="en-US" sz="1800" b="0" i="0" u="none" strike="noStrike" kern="1200" cap="none" spc="0" normalizeH="0" baseline="0" noProof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Centres</a:t>
            </a:r>
            <a:r>
              <a: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anose="00000500000000000000" pitchFamily="2" charset="0"/>
                <a:ea typeface="+mn-ea"/>
                <a:cs typeface="+mn-cs"/>
              </a:rPr>
              <a:t>. Final decision will be made at Cabinet based on resident’s responses to the consultation.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enorite" panose="00000500000000000000" pitchFamily="2" charset="0"/>
              <a:ea typeface="+mn-ea"/>
              <a:cs typeface="+mn-cs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9203DB-E814-58B8-E840-6EE6C58B958D}"/>
              </a:ext>
            </a:extLst>
          </p:cNvPr>
          <p:cNvSpPr txBox="1"/>
          <p:nvPr/>
        </p:nvSpPr>
        <p:spPr>
          <a:xfrm>
            <a:off x="10820400" y="843280"/>
            <a:ext cx="1209040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lowchart: Connector 3">
            <a:extLst>
              <a:ext uri="{FF2B5EF4-FFF2-40B4-BE49-F238E27FC236}">
                <a16:creationId xmlns:a16="http://schemas.microsoft.com/office/drawing/2014/main" id="{E605854F-AD95-2B6E-E1FF-E9EEA6989B6D}"/>
              </a:ext>
            </a:extLst>
          </p:cNvPr>
          <p:cNvSpPr/>
          <p:nvPr/>
        </p:nvSpPr>
        <p:spPr>
          <a:xfrm>
            <a:off x="-515985" y="6484659"/>
            <a:ext cx="2011680" cy="1869440"/>
          </a:xfrm>
          <a:prstGeom prst="flowChartConnector">
            <a:avLst/>
          </a:prstGeom>
          <a:solidFill>
            <a:srgbClr val="91298C"/>
          </a:solidFill>
          <a:ln>
            <a:solidFill>
              <a:srgbClr val="9129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0068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323AF9FA-5502-C041-F18F-076DD0F67DA8}"/>
              </a:ext>
            </a:extLst>
          </p:cNvPr>
          <p:cNvSpPr/>
          <p:nvPr/>
        </p:nvSpPr>
        <p:spPr>
          <a:xfrm>
            <a:off x="-1327409" y="5923280"/>
            <a:ext cx="2011680" cy="1869440"/>
          </a:xfrm>
          <a:prstGeom prst="flowChartConnector">
            <a:avLst/>
          </a:prstGeom>
          <a:solidFill>
            <a:srgbClr val="0C79BE"/>
          </a:solidFill>
          <a:ln>
            <a:solidFill>
              <a:srgbClr val="0C79B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082BEF33-8C64-C9F3-F9D0-D1A97E5D9724}"/>
              </a:ext>
            </a:extLst>
          </p:cNvPr>
          <p:cNvSpPr/>
          <p:nvPr/>
        </p:nvSpPr>
        <p:spPr>
          <a:xfrm>
            <a:off x="9591853" y="-1313643"/>
            <a:ext cx="2011680" cy="1869440"/>
          </a:xfrm>
          <a:prstGeom prst="flowChartConnector">
            <a:avLst/>
          </a:prstGeom>
          <a:solidFill>
            <a:srgbClr val="FAAE1C"/>
          </a:solidFill>
          <a:ln>
            <a:solidFill>
              <a:srgbClr val="FAAE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AAE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C5E51B0C-0CFE-CCEF-FD75-F45D95D9BBC0}"/>
              </a:ext>
            </a:extLst>
          </p:cNvPr>
          <p:cNvSpPr/>
          <p:nvPr/>
        </p:nvSpPr>
        <p:spPr>
          <a:xfrm>
            <a:off x="10786322" y="-803646"/>
            <a:ext cx="2011680" cy="1869440"/>
          </a:xfrm>
          <a:prstGeom prst="flowChartConnector">
            <a:avLst/>
          </a:prstGeom>
          <a:solidFill>
            <a:srgbClr val="3BB44A"/>
          </a:solidFill>
          <a:ln>
            <a:solidFill>
              <a:srgbClr val="3BB4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AAE1C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7653664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3C6B4ED3-760E-D2F5-4434-F0CA230377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00903" y="202464"/>
            <a:ext cx="8878263" cy="1064996"/>
          </a:xfrm>
        </p:spPr>
        <p:txBody>
          <a:bodyPr>
            <a:normAutofit/>
          </a:bodyPr>
          <a:lstStyle/>
          <a:p>
            <a:pPr algn="ctr"/>
            <a:r>
              <a:rPr lang="en-US" sz="4000" b="1">
                <a:latin typeface="Tenorite" panose="00000500000000000000" pitchFamily="2" charset="0"/>
                <a:ea typeface="Calibri Light"/>
                <a:cs typeface="Calibri Light"/>
              </a:rPr>
              <a:t>Parent Carer Panels - </a:t>
            </a:r>
            <a:r>
              <a:rPr lang="en-US" sz="4000" b="1">
                <a:solidFill>
                  <a:srgbClr val="FF0000"/>
                </a:solidFill>
                <a:latin typeface="Tenorite" panose="00000500000000000000" pitchFamily="2" charset="0"/>
                <a:ea typeface="Calibri Light"/>
                <a:cs typeface="Calibri Light"/>
              </a:rPr>
              <a:t>recruiting now !!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7DC29555-D83F-6D83-30F2-64F97BC4FF8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94339" y="1298744"/>
            <a:ext cx="5376156" cy="5387123"/>
          </a:xfrm>
        </p:spPr>
        <p:txBody>
          <a:bodyPr vert="horz" lIns="91440" tIns="45720" rIns="91440" bIns="45720" rtlCol="0" anchor="t">
            <a:normAutofit fontScale="92500" lnSpcReduction="10000"/>
          </a:bodyPr>
          <a:lstStyle/>
          <a:p>
            <a:r>
              <a:rPr lang="en-US" sz="2200">
                <a:latin typeface="Tenorite" panose="00000500000000000000" pitchFamily="2" charset="0"/>
                <a:ea typeface="Calibri"/>
                <a:cs typeface="Calibri"/>
              </a:rPr>
              <a:t>Parent Carer Panels are a DfE requirement for Family Hubs </a:t>
            </a:r>
          </a:p>
          <a:p>
            <a:r>
              <a:rPr lang="en-US" sz="2200">
                <a:latin typeface="Tenorite" panose="00000500000000000000" pitchFamily="2" charset="0"/>
                <a:ea typeface="Calibri"/>
                <a:cs typeface="Calibri"/>
              </a:rPr>
              <a:t>They help to inform and shape services for children, especially around the Start for Life period (conception to 2 years) </a:t>
            </a:r>
          </a:p>
          <a:p>
            <a:r>
              <a:rPr lang="en-US" sz="2200">
                <a:latin typeface="Tenorite" panose="00000500000000000000" pitchFamily="2" charset="0"/>
                <a:ea typeface="Calibri"/>
                <a:cs typeface="Calibri"/>
              </a:rPr>
              <a:t>Meetings are held every 8 weeks – a creche, incentives and refreshments provided. Guest speakers, discussions, support</a:t>
            </a:r>
          </a:p>
          <a:p>
            <a:r>
              <a:rPr lang="en-US" sz="2200">
                <a:latin typeface="Tenorite" panose="00000500000000000000" pitchFamily="2" charset="0"/>
                <a:ea typeface="Calibri"/>
                <a:cs typeface="Calibri"/>
              </a:rPr>
              <a:t>Training is offered to the parents </a:t>
            </a:r>
            <a:r>
              <a:rPr lang="en-US" sz="2200" err="1">
                <a:latin typeface="Tenorite" panose="00000500000000000000" pitchFamily="2" charset="0"/>
                <a:ea typeface="Calibri"/>
                <a:cs typeface="Calibri"/>
              </a:rPr>
              <a:t>ie</a:t>
            </a:r>
            <a:r>
              <a:rPr lang="en-US" sz="2200">
                <a:latin typeface="Tenorite" panose="00000500000000000000" pitchFamily="2" charset="0"/>
                <a:ea typeface="Calibri"/>
                <a:cs typeface="Calibri"/>
              </a:rPr>
              <a:t> First aid, Public speaking </a:t>
            </a:r>
            <a:endParaRPr lang="en-US" sz="2200">
              <a:latin typeface="Tenorite" panose="00000500000000000000" pitchFamily="2" charset="0"/>
            </a:endParaRPr>
          </a:p>
          <a:p>
            <a:r>
              <a:rPr lang="en-US" sz="2200">
                <a:latin typeface="Tenorite" panose="00000500000000000000" pitchFamily="2" charset="0"/>
                <a:ea typeface="Calibri"/>
                <a:cs typeface="Calibri"/>
              </a:rPr>
              <a:t>We currently have two Parent Carer Panels -          </a:t>
            </a:r>
          </a:p>
          <a:p>
            <a:pPr marL="0" indent="0" algn="ctr">
              <a:buNone/>
            </a:pPr>
            <a:r>
              <a:rPr lang="en-US" sz="2200">
                <a:latin typeface="Tenorite" panose="00000500000000000000" pitchFamily="2" charset="0"/>
                <a:ea typeface="Calibri"/>
                <a:cs typeface="Calibri"/>
              </a:rPr>
              <a:t>       </a:t>
            </a:r>
            <a:r>
              <a:rPr lang="en-US" sz="2200" b="1">
                <a:latin typeface="Tenorite" panose="00000500000000000000" pitchFamily="2" charset="0"/>
                <a:ea typeface="Calibri"/>
                <a:cs typeface="Calibri"/>
              </a:rPr>
              <a:t>Central Croydon Parent Carer Panel</a:t>
            </a:r>
            <a:r>
              <a:rPr lang="en-US" sz="2200">
                <a:latin typeface="Tenorite" panose="00000500000000000000" pitchFamily="2" charset="0"/>
                <a:ea typeface="Calibri"/>
                <a:cs typeface="Calibri"/>
              </a:rPr>
              <a:t> </a:t>
            </a:r>
          </a:p>
          <a:p>
            <a:pPr marL="0" indent="0" algn="ctr">
              <a:buNone/>
            </a:pPr>
            <a:r>
              <a:rPr lang="en-US" sz="2200">
                <a:latin typeface="Tenorite" panose="00000500000000000000" pitchFamily="2" charset="0"/>
                <a:ea typeface="Calibri"/>
                <a:cs typeface="Calibri"/>
              </a:rPr>
              <a:t> started in May 2023 </a:t>
            </a:r>
          </a:p>
          <a:p>
            <a:pPr marL="0" indent="0" algn="ctr">
              <a:buNone/>
            </a:pPr>
            <a:r>
              <a:rPr lang="en-US" sz="2200">
                <a:latin typeface="Tenorite" panose="00000500000000000000" pitchFamily="2" charset="0"/>
                <a:ea typeface="Calibri"/>
                <a:cs typeface="Calibri"/>
              </a:rPr>
              <a:t>              </a:t>
            </a:r>
            <a:r>
              <a:rPr lang="en-US" sz="2200" b="1">
                <a:latin typeface="Tenorite" panose="00000500000000000000" pitchFamily="2" charset="0"/>
                <a:ea typeface="Calibri"/>
                <a:cs typeface="Calibri"/>
              </a:rPr>
              <a:t>Woodlands Parent Carer Panel</a:t>
            </a:r>
            <a:r>
              <a:rPr lang="en-US" sz="2200">
                <a:latin typeface="Tenorite" panose="00000500000000000000" pitchFamily="2" charset="0"/>
                <a:ea typeface="Calibri"/>
                <a:cs typeface="Calibri"/>
              </a:rPr>
              <a:t> </a:t>
            </a:r>
          </a:p>
          <a:p>
            <a:pPr marL="0" indent="0" algn="ctr">
              <a:buNone/>
            </a:pPr>
            <a:r>
              <a:rPr lang="en-US" sz="2200">
                <a:latin typeface="Tenorite" panose="00000500000000000000" pitchFamily="2" charset="0"/>
                <a:ea typeface="Calibri"/>
                <a:cs typeface="Calibri"/>
              </a:rPr>
              <a:t>started July 2025 </a:t>
            </a:r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  <a:p>
            <a:endParaRPr lang="en-US">
              <a:ea typeface="Calibri"/>
              <a:cs typeface="Calibri"/>
            </a:endParaRPr>
          </a:p>
        </p:txBody>
      </p:sp>
      <p:sp>
        <p:nvSpPr>
          <p:cNvPr id="2" name="Flowchart: Connector 1">
            <a:extLst>
              <a:ext uri="{FF2B5EF4-FFF2-40B4-BE49-F238E27FC236}">
                <a16:creationId xmlns:a16="http://schemas.microsoft.com/office/drawing/2014/main" id="{0D4DC8BF-B4AB-7FDF-310A-FDB0913C12B2}"/>
              </a:ext>
            </a:extLst>
          </p:cNvPr>
          <p:cNvSpPr/>
          <p:nvPr/>
        </p:nvSpPr>
        <p:spPr>
          <a:xfrm>
            <a:off x="-515985" y="6484659"/>
            <a:ext cx="2011680" cy="1869440"/>
          </a:xfrm>
          <a:prstGeom prst="flowChartConnector">
            <a:avLst/>
          </a:prstGeom>
          <a:solidFill>
            <a:srgbClr val="91298C"/>
          </a:solidFill>
          <a:ln>
            <a:solidFill>
              <a:srgbClr val="9129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68FF"/>
              </a:solidFill>
            </a:endParaRPr>
          </a:p>
        </p:txBody>
      </p:sp>
      <p:sp>
        <p:nvSpPr>
          <p:cNvPr id="5" name="Flowchart: Connector 4">
            <a:extLst>
              <a:ext uri="{FF2B5EF4-FFF2-40B4-BE49-F238E27FC236}">
                <a16:creationId xmlns:a16="http://schemas.microsoft.com/office/drawing/2014/main" id="{9A59CB5E-AB4B-D5D7-2E82-48E315AA73B9}"/>
              </a:ext>
            </a:extLst>
          </p:cNvPr>
          <p:cNvSpPr/>
          <p:nvPr/>
        </p:nvSpPr>
        <p:spPr>
          <a:xfrm>
            <a:off x="-1327409" y="5923280"/>
            <a:ext cx="2011680" cy="1869440"/>
          </a:xfrm>
          <a:prstGeom prst="flowChartConnector">
            <a:avLst/>
          </a:prstGeom>
          <a:solidFill>
            <a:srgbClr val="0C79BE"/>
          </a:solidFill>
          <a:ln>
            <a:solidFill>
              <a:srgbClr val="0C79B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0ABE8C92-CCE5-BF0A-D441-19E1BE91585F}"/>
              </a:ext>
            </a:extLst>
          </p:cNvPr>
          <p:cNvSpPr/>
          <p:nvPr/>
        </p:nvSpPr>
        <p:spPr>
          <a:xfrm>
            <a:off x="10180320" y="-997483"/>
            <a:ext cx="2011680" cy="1869440"/>
          </a:xfrm>
          <a:prstGeom prst="flowChartConnector">
            <a:avLst/>
          </a:prstGeom>
          <a:solidFill>
            <a:srgbClr val="FAAE1C"/>
          </a:solidFill>
          <a:ln>
            <a:solidFill>
              <a:srgbClr val="FAAE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AAE1C"/>
              </a:solidFill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A5B52376-2263-7546-4556-3BB85ABC6C71}"/>
              </a:ext>
            </a:extLst>
          </p:cNvPr>
          <p:cNvSpPr/>
          <p:nvPr/>
        </p:nvSpPr>
        <p:spPr>
          <a:xfrm>
            <a:off x="10782627" y="-601980"/>
            <a:ext cx="2011680" cy="1869440"/>
          </a:xfrm>
          <a:prstGeom prst="flowChartConnector">
            <a:avLst/>
          </a:prstGeom>
          <a:solidFill>
            <a:srgbClr val="3BB44A"/>
          </a:solidFill>
          <a:ln>
            <a:solidFill>
              <a:srgbClr val="3BB4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AAE1C"/>
              </a:solidFill>
            </a:endParaRPr>
          </a:p>
        </p:txBody>
      </p:sp>
      <p:pic>
        <p:nvPicPr>
          <p:cNvPr id="11" name="Picture 10" descr="A group of people sitting around a table&#10;&#10;AI-generated content may be incorrect.">
            <a:extLst>
              <a:ext uri="{FF2B5EF4-FFF2-40B4-BE49-F238E27FC236}">
                <a16:creationId xmlns:a16="http://schemas.microsoft.com/office/drawing/2014/main" id="{9F2B522F-FB57-2BE8-C28C-8E1E501996E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6831" y="1375172"/>
            <a:ext cx="4669493" cy="4669493"/>
          </a:xfrm>
          <a:prstGeom prst="rect">
            <a:avLst/>
          </a:prstGeom>
        </p:spPr>
      </p:pic>
      <p:pic>
        <p:nvPicPr>
          <p:cNvPr id="8" name="Picture 7" descr="A purple text on a black background&#10;&#10;AI-generated content may be incorrect.">
            <a:extLst>
              <a:ext uri="{FF2B5EF4-FFF2-40B4-BE49-F238E27FC236}">
                <a16:creationId xmlns:a16="http://schemas.microsoft.com/office/drawing/2014/main" id="{E5B0A6DB-87A6-48DF-06FD-44693A4AC1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308" y="6158984"/>
            <a:ext cx="1418954" cy="5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46883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F1DED36F-FB3C-D322-7519-4D932B931F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21591" y="1527776"/>
            <a:ext cx="10303609" cy="4762492"/>
          </a:xfrm>
        </p:spPr>
        <p:txBody>
          <a:bodyPr vert="horz" lIns="91440" tIns="45720" rIns="91440" bIns="45720" rtlCol="0" anchor="t">
            <a:normAutofit lnSpcReduction="10000"/>
          </a:bodyPr>
          <a:lstStyle/>
          <a:p>
            <a:pPr marL="285750" indent="-28575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Tenorite" panose="00000500000000000000" pitchFamily="2" charset="0"/>
                <a:cs typeface="Arial" panose="020B0604020202020204" pitchFamily="34" charset="0"/>
              </a:rPr>
              <a:t>O</a:t>
            </a:r>
            <a:r>
              <a:rPr lang="en-US" sz="2200">
                <a:effectLst/>
                <a:latin typeface="Tenorite" panose="00000500000000000000" pitchFamily="2" charset="0"/>
                <a:cs typeface="Arial" panose="020B0604020202020204" pitchFamily="34" charset="0"/>
              </a:rPr>
              <a:t>ne to one Navigator appointments for families at Woodlands &amp; Samuel Coleridge Taylor Family Hubs</a:t>
            </a:r>
          </a:p>
          <a:p>
            <a:pPr marL="285750" indent="-28575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Tenorite" panose="00000500000000000000" pitchFamily="2" charset="0"/>
                <a:cs typeface="Arial" panose="020B0604020202020204" pitchFamily="34" charset="0"/>
              </a:rPr>
              <a:t>P</a:t>
            </a:r>
            <a:r>
              <a:rPr lang="en-US" sz="2200">
                <a:effectLst/>
                <a:latin typeface="Tenorite" panose="00000500000000000000" pitchFamily="2" charset="0"/>
                <a:cs typeface="Arial" panose="020B0604020202020204" pitchFamily="34" charset="0"/>
              </a:rPr>
              <a:t>romote the Start for Life offer broadly across the borough for example to GP practices</a:t>
            </a:r>
            <a:r>
              <a:rPr lang="en-US" sz="2200">
                <a:latin typeface="Tenorite" panose="00000500000000000000" pitchFamily="2" charset="0"/>
                <a:cs typeface="Arial" panose="020B0604020202020204" pitchFamily="34" charset="0"/>
              </a:rPr>
              <a:t>, nurseries and the community</a:t>
            </a:r>
          </a:p>
          <a:p>
            <a:pPr marL="285750" indent="-28575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Tenorite" panose="00000500000000000000" pitchFamily="2" charset="0"/>
                <a:cs typeface="Arial" panose="020B0604020202020204" pitchFamily="34" charset="0"/>
              </a:rPr>
              <a:t>E</a:t>
            </a:r>
            <a:r>
              <a:rPr lang="en-US" sz="2200">
                <a:effectLst/>
                <a:latin typeface="Tenorite" panose="00000500000000000000" pitchFamily="2" charset="0"/>
                <a:cs typeface="Arial" panose="020B0604020202020204" pitchFamily="34" charset="0"/>
              </a:rPr>
              <a:t>ngage with partners and families at various venues i.e.  </a:t>
            </a:r>
            <a:r>
              <a:rPr lang="en-US" sz="2200" err="1">
                <a:effectLst/>
                <a:latin typeface="Tenorite" panose="00000500000000000000" pitchFamily="2" charset="0"/>
                <a:cs typeface="Arial" panose="020B0604020202020204" pitchFamily="34" charset="0"/>
              </a:rPr>
              <a:t>Babyzone</a:t>
            </a:r>
            <a:r>
              <a:rPr lang="en-US" sz="2200">
                <a:effectLst/>
                <a:latin typeface="Tenorite" panose="00000500000000000000" pitchFamily="2" charset="0"/>
                <a:cs typeface="Arial" panose="020B0604020202020204" pitchFamily="34" charset="0"/>
              </a:rPr>
              <a:t>, children’s </a:t>
            </a:r>
            <a:r>
              <a:rPr lang="en-US" sz="2200" err="1">
                <a:effectLst/>
                <a:latin typeface="Tenorite" panose="00000500000000000000" pitchFamily="2" charset="0"/>
                <a:cs typeface="Arial" panose="020B0604020202020204" pitchFamily="34" charset="0"/>
              </a:rPr>
              <a:t>centre’s</a:t>
            </a:r>
            <a:r>
              <a:rPr lang="en-US" sz="2200">
                <a:effectLst/>
                <a:latin typeface="Tenorite" panose="00000500000000000000" pitchFamily="2" charset="0"/>
                <a:cs typeface="Arial" panose="020B0604020202020204" pitchFamily="34" charset="0"/>
              </a:rPr>
              <a:t>, toddler groups, nurseries, youth clubs/activities and schools etc. to promote Family Hubs</a:t>
            </a:r>
            <a:r>
              <a:rPr lang="en-US" sz="2200">
                <a:latin typeface="Tenorite" panose="00000500000000000000" pitchFamily="2" charset="0"/>
                <a:cs typeface="Arial" panose="020B0604020202020204" pitchFamily="34" charset="0"/>
              </a:rPr>
              <a:t>. </a:t>
            </a:r>
          </a:p>
          <a:p>
            <a:pPr marL="285750" indent="-285750" algn="l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en-US" sz="2200">
                <a:latin typeface="Tenorite" panose="00000500000000000000" pitchFamily="2" charset="0"/>
                <a:cs typeface="Arial" panose="020B0604020202020204" pitchFamily="34" charset="0"/>
              </a:rPr>
              <a:t>Deliver Family activities at the Family Hub in the school holidays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>
                <a:latin typeface="Tenorite" panose="00000500000000000000" pitchFamily="2" charset="0"/>
                <a:cs typeface="Arial" panose="020B0604020202020204" pitchFamily="34" charset="0"/>
              </a:rPr>
              <a:t>Attend local community groups – networking with voluntary sector </a:t>
            </a:r>
            <a:r>
              <a:rPr lang="en-US" sz="2200" err="1">
                <a:latin typeface="Tenorite" panose="00000500000000000000" pitchFamily="2" charset="0"/>
                <a:cs typeface="Arial" panose="020B0604020202020204" pitchFamily="34" charset="0"/>
              </a:rPr>
              <a:t>organisations</a:t>
            </a:r>
            <a:r>
              <a:rPr lang="en-US" sz="2200">
                <a:latin typeface="Tenorite" panose="00000500000000000000" pitchFamily="2" charset="0"/>
                <a:cs typeface="Arial" panose="020B0604020202020204" pitchFamily="34" charset="0"/>
              </a:rPr>
              <a:t>  </a:t>
            </a: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en-US" sz="2200">
                <a:latin typeface="Tenorite" panose="00000500000000000000" pitchFamily="2" charset="0"/>
                <a:cs typeface="Arial" panose="020B0604020202020204" pitchFamily="34" charset="0"/>
              </a:rPr>
              <a:t>Building relationships and maintaining communications with users of the Family Hubs via newsletters, emails and telephone.</a:t>
            </a:r>
          </a:p>
          <a:p>
            <a:r>
              <a:rPr lang="en-US" sz="2200">
                <a:latin typeface="Tenorite" panose="00000500000000000000" pitchFamily="2" charset="0"/>
                <a:cs typeface="Arial" panose="020B0604020202020204" pitchFamily="34" charset="0"/>
              </a:rPr>
              <a:t>Please contact </a:t>
            </a:r>
            <a:r>
              <a:rPr lang="en-GB" sz="2400"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</a:t>
            </a:r>
            <a:r>
              <a:rPr lang="en-GB" sz="2400" u="sng">
                <a:solidFill>
                  <a:srgbClr val="0000FF"/>
                </a:solidFill>
                <a:effectLst/>
                <a:latin typeface="Aptos" panose="020B0004020202020204" pitchFamily="34" charset="0"/>
                <a:ea typeface="Aptos" panose="020B0004020202020204" pitchFamily="34" charset="0"/>
                <a:cs typeface="Aptos" panose="020B0004020202020204" pitchFamily="34" charset="0"/>
                <a:hlinkClick r:id="rId2"/>
              </a:rPr>
              <a:t>familyhubs@croydon.gov.uk</a:t>
            </a:r>
            <a:endParaRPr lang="en-US" sz="2200">
              <a:latin typeface="Tenorite" panose="00000500000000000000" pitchFamily="2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2200" b="1">
              <a:effectLst/>
              <a:latin typeface="Tenorite" panose="00000500000000000000" pitchFamily="2" charset="0"/>
              <a:cs typeface="Arial" panose="020B0604020202020204" pitchFamily="34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endParaRPr lang="en-US" sz="300" b="1">
              <a:effectLst/>
            </a:endParaRPr>
          </a:p>
          <a:p>
            <a:pPr lvl="3"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300" b="1">
              <a:effectLst/>
            </a:endParaRPr>
          </a:p>
          <a:p>
            <a:pPr indent="-228600" algn="l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en-US" sz="1100">
              <a:effectLst/>
            </a:endParaRPr>
          </a:p>
          <a:p>
            <a:pPr indent="-228600" algn="l">
              <a:buFont typeface="Arial" panose="020B0604020202020204" pitchFamily="34" charset="0"/>
              <a:buChar char="•"/>
            </a:pPr>
            <a:endParaRPr lang="en-US" sz="1100"/>
          </a:p>
        </p:txBody>
      </p:sp>
      <p:sp>
        <p:nvSpPr>
          <p:cNvPr id="6" name="Title 5">
            <a:extLst>
              <a:ext uri="{FF2B5EF4-FFF2-40B4-BE49-F238E27FC236}">
                <a16:creationId xmlns:a16="http://schemas.microsoft.com/office/drawing/2014/main" id="{0510C409-8A75-3250-A20D-A2D7772B64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555731" y="332740"/>
            <a:ext cx="6316686" cy="714149"/>
          </a:xfrm>
        </p:spPr>
        <p:txBody>
          <a:bodyPr>
            <a:noAutofit/>
          </a:bodyPr>
          <a:lstStyle/>
          <a:p>
            <a:pPr algn="l"/>
            <a:r>
              <a:rPr lang="en-GB" sz="4800" b="1">
                <a:latin typeface="Tenorite" panose="00000500000000000000" pitchFamily="2" charset="0"/>
              </a:rPr>
              <a:t>Family Hub Navigators</a:t>
            </a:r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54263805-F2DB-4F2A-C056-8D55D7B73DD6}"/>
              </a:ext>
            </a:extLst>
          </p:cNvPr>
          <p:cNvSpPr/>
          <p:nvPr/>
        </p:nvSpPr>
        <p:spPr>
          <a:xfrm>
            <a:off x="-725102" y="5749250"/>
            <a:ext cx="2011680" cy="1869440"/>
          </a:xfrm>
          <a:prstGeom prst="flowChartConnector">
            <a:avLst/>
          </a:prstGeom>
          <a:solidFill>
            <a:srgbClr val="91298C"/>
          </a:solidFill>
          <a:ln>
            <a:solidFill>
              <a:srgbClr val="9129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68FF"/>
              </a:solidFill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2CEC87CF-6D76-31E4-C4AE-B5E9385FE501}"/>
              </a:ext>
            </a:extLst>
          </p:cNvPr>
          <p:cNvSpPr/>
          <p:nvPr/>
        </p:nvSpPr>
        <p:spPr>
          <a:xfrm>
            <a:off x="280738" y="6290268"/>
            <a:ext cx="2011680" cy="1869440"/>
          </a:xfrm>
          <a:prstGeom prst="flowChartConnector">
            <a:avLst/>
          </a:prstGeom>
          <a:solidFill>
            <a:srgbClr val="0C79BE"/>
          </a:solidFill>
          <a:ln>
            <a:solidFill>
              <a:srgbClr val="0C79B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Flowchart: Connector 9">
            <a:extLst>
              <a:ext uri="{FF2B5EF4-FFF2-40B4-BE49-F238E27FC236}">
                <a16:creationId xmlns:a16="http://schemas.microsoft.com/office/drawing/2014/main" id="{C8EFA722-8F06-2D7E-64B6-A876FBD8B692}"/>
              </a:ext>
            </a:extLst>
          </p:cNvPr>
          <p:cNvSpPr/>
          <p:nvPr/>
        </p:nvSpPr>
        <p:spPr>
          <a:xfrm>
            <a:off x="9651817" y="-471822"/>
            <a:ext cx="2011680" cy="1869440"/>
          </a:xfrm>
          <a:prstGeom prst="flowChartConnector">
            <a:avLst/>
          </a:prstGeom>
          <a:solidFill>
            <a:srgbClr val="FAAE1C"/>
          </a:solidFill>
          <a:ln>
            <a:solidFill>
              <a:srgbClr val="FAAE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AAE1C"/>
              </a:solidFill>
            </a:endParaRPr>
          </a:p>
        </p:txBody>
      </p:sp>
      <p:sp>
        <p:nvSpPr>
          <p:cNvPr id="11" name="Flowchart: Connector 10">
            <a:extLst>
              <a:ext uri="{FF2B5EF4-FFF2-40B4-BE49-F238E27FC236}">
                <a16:creationId xmlns:a16="http://schemas.microsoft.com/office/drawing/2014/main" id="{444FAAFF-10B0-D36F-3C03-D3262C7235D6}"/>
              </a:ext>
            </a:extLst>
          </p:cNvPr>
          <p:cNvSpPr/>
          <p:nvPr/>
        </p:nvSpPr>
        <p:spPr>
          <a:xfrm>
            <a:off x="10782627" y="-601980"/>
            <a:ext cx="2011680" cy="1869440"/>
          </a:xfrm>
          <a:prstGeom prst="flowChartConnector">
            <a:avLst/>
          </a:prstGeom>
          <a:solidFill>
            <a:srgbClr val="3BB44A"/>
          </a:solidFill>
          <a:ln>
            <a:solidFill>
              <a:srgbClr val="3BB4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AAE1C"/>
              </a:solidFill>
            </a:endParaRPr>
          </a:p>
        </p:txBody>
      </p:sp>
      <p:pic>
        <p:nvPicPr>
          <p:cNvPr id="2" name="Picture 1" descr="A purple text on a black background&#10;&#10;AI-generated content may be incorrect.">
            <a:extLst>
              <a:ext uri="{FF2B5EF4-FFF2-40B4-BE49-F238E27FC236}">
                <a16:creationId xmlns:a16="http://schemas.microsoft.com/office/drawing/2014/main" id="{D2FD59AA-AE94-1F5A-BF5E-EF9D4AF7C6E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308" y="6158984"/>
            <a:ext cx="1418954" cy="551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13096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C37274A-2F4A-5894-7907-6E3DA90C249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310DC4B6-D7EA-2E71-69DC-07686E832D24}"/>
              </a:ext>
            </a:extLst>
          </p:cNvPr>
          <p:cNvSpPr/>
          <p:nvPr/>
        </p:nvSpPr>
        <p:spPr>
          <a:xfrm>
            <a:off x="-1561297" y="5923280"/>
            <a:ext cx="2011680" cy="1869440"/>
          </a:xfrm>
          <a:prstGeom prst="flowChartConnector">
            <a:avLst/>
          </a:prstGeom>
          <a:solidFill>
            <a:srgbClr val="91298C"/>
          </a:solidFill>
          <a:ln>
            <a:solidFill>
              <a:srgbClr val="9129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68FF"/>
              </a:solidFill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47822FEC-E0AD-F7F6-136E-27976D65C892}"/>
              </a:ext>
            </a:extLst>
          </p:cNvPr>
          <p:cNvSpPr/>
          <p:nvPr/>
        </p:nvSpPr>
        <p:spPr>
          <a:xfrm>
            <a:off x="-564422" y="6570980"/>
            <a:ext cx="2011680" cy="1869440"/>
          </a:xfrm>
          <a:prstGeom prst="flowChartConnector">
            <a:avLst/>
          </a:prstGeom>
          <a:solidFill>
            <a:srgbClr val="0C79BE"/>
          </a:solidFill>
          <a:ln>
            <a:solidFill>
              <a:srgbClr val="0C79B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282C5DA0-D452-663A-7E04-3527D493FDF8}"/>
              </a:ext>
            </a:extLst>
          </p:cNvPr>
          <p:cNvSpPr/>
          <p:nvPr/>
        </p:nvSpPr>
        <p:spPr>
          <a:xfrm>
            <a:off x="9776787" y="-1339237"/>
            <a:ext cx="2011680" cy="1869440"/>
          </a:xfrm>
          <a:prstGeom prst="flowChartConnector">
            <a:avLst/>
          </a:prstGeom>
          <a:solidFill>
            <a:srgbClr val="FAAE1C"/>
          </a:solidFill>
          <a:ln>
            <a:solidFill>
              <a:srgbClr val="FAAE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AAE1C"/>
              </a:solidFill>
            </a:endParaRPr>
          </a:p>
        </p:txBody>
      </p:sp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E94E9275-0547-BF85-4004-4A08A7ED0978}"/>
              </a:ext>
            </a:extLst>
          </p:cNvPr>
          <p:cNvSpPr/>
          <p:nvPr/>
        </p:nvSpPr>
        <p:spPr>
          <a:xfrm>
            <a:off x="10782627" y="-601980"/>
            <a:ext cx="2011680" cy="1869440"/>
          </a:xfrm>
          <a:prstGeom prst="flowChartConnector">
            <a:avLst/>
          </a:prstGeom>
          <a:solidFill>
            <a:srgbClr val="3BB44A"/>
          </a:solidFill>
          <a:ln>
            <a:solidFill>
              <a:srgbClr val="3BB4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AAE1C"/>
              </a:solidFill>
            </a:endParaRPr>
          </a:p>
        </p:txBody>
      </p:sp>
      <p:sp>
        <p:nvSpPr>
          <p:cNvPr id="10" name="Title 8">
            <a:extLst>
              <a:ext uri="{FF2B5EF4-FFF2-40B4-BE49-F238E27FC236}">
                <a16:creationId xmlns:a16="http://schemas.microsoft.com/office/drawing/2014/main" id="{F8E5450D-E7D9-498F-F5C2-44919CA25957}"/>
              </a:ext>
            </a:extLst>
          </p:cNvPr>
          <p:cNvSpPr txBox="1">
            <a:spLocks/>
          </p:cNvSpPr>
          <p:nvPr/>
        </p:nvSpPr>
        <p:spPr>
          <a:xfrm>
            <a:off x="315629" y="292852"/>
            <a:ext cx="10537258" cy="612658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n-GB" sz="3600">
                <a:solidFill>
                  <a:srgbClr val="000000"/>
                </a:solidFill>
                <a:latin typeface="Tenorite" panose="00000500000000000000" pitchFamily="2" charset="0"/>
              </a:rPr>
              <a:t>Training and Partnership events for Professionals</a:t>
            </a:r>
            <a:endParaRPr kumimoji="0" lang="en-GB" sz="3600" b="1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ite" panose="00000500000000000000" pitchFamily="2" charset="0"/>
            </a:endParaRP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2F8521B5-FF53-0FA8-E061-115992D8EC13}"/>
              </a:ext>
            </a:extLst>
          </p:cNvPr>
          <p:cNvSpPr txBox="1">
            <a:spLocks/>
          </p:cNvSpPr>
          <p:nvPr/>
        </p:nvSpPr>
        <p:spPr>
          <a:xfrm>
            <a:off x="528504" y="1049020"/>
            <a:ext cx="5739743" cy="5808980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b="1" kern="1200">
                <a:solidFill>
                  <a:schemeClr val="tx1"/>
                </a:solidFill>
                <a:latin typeface="+mj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lang="en-US" sz="2000">
                <a:solidFill>
                  <a:srgbClr val="000000"/>
                </a:solidFill>
                <a:latin typeface="Tenorite"/>
              </a:rPr>
              <a:t>Family Hub training platform</a:t>
            </a:r>
          </a:p>
          <a:p>
            <a:pPr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Family Hubs offer practitioner training via the Croydon Safeguarding and Children’s Partnership's PHEW training platform</a:t>
            </a:r>
            <a:r>
              <a:rPr lang="en-US" sz="2000" b="0">
                <a:solidFill>
                  <a:srgbClr val="000000"/>
                </a:solidFill>
                <a:latin typeface="Tenorite"/>
              </a:rPr>
              <a:t>:</a:t>
            </a:r>
            <a:endParaRPr kumimoji="0"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ite"/>
            </a:endParaRPr>
          </a:p>
          <a:p>
            <a:pPr marL="342900" indent="-342900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Culturally Sensitive Training 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ite"/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Think Family and Perinatal Mental Health 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ite"/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</a:rPr>
              <a:t>Practical Skills for Supporting Parent and Infant Bonding</a:t>
            </a:r>
            <a:endParaRPr lang="en-US" sz="20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ite"/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0">
                <a:solidFill>
                  <a:srgbClr val="000000"/>
                </a:solidFill>
                <a:latin typeface="Tenorite"/>
              </a:rPr>
              <a:t>Family Hubs Leadership and workforce </a:t>
            </a:r>
            <a:r>
              <a:rPr lang="en-US" sz="2000" b="0" err="1">
                <a:solidFill>
                  <a:srgbClr val="000000"/>
                </a:solidFill>
                <a:latin typeface="Tenorite"/>
              </a:rPr>
              <a:t>programmes</a:t>
            </a:r>
            <a:endParaRPr lang="en-US" sz="2000" b="0">
              <a:solidFill>
                <a:srgbClr val="000000"/>
              </a:solidFill>
              <a:latin typeface="Tenorite"/>
            </a:endParaRP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0">
                <a:solidFill>
                  <a:srgbClr val="000000"/>
                </a:solidFill>
                <a:latin typeface="Tenorite"/>
              </a:rPr>
              <a:t>Whole family approach working with DA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0">
                <a:solidFill>
                  <a:srgbClr val="000000"/>
                </a:solidFill>
                <a:latin typeface="Tenorite"/>
              </a:rPr>
              <a:t>Father Inclusive Practice with Fatherhood institute 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0">
                <a:solidFill>
                  <a:srgbClr val="000000"/>
                </a:solidFill>
                <a:latin typeface="Tenorite"/>
              </a:rPr>
              <a:t>Natural thinkers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0">
                <a:solidFill>
                  <a:srgbClr val="000000"/>
                </a:solidFill>
                <a:latin typeface="Tenorite"/>
              </a:rPr>
              <a:t>Sign4life ADHD, ASD and dyslexia</a:t>
            </a:r>
          </a:p>
          <a:p>
            <a:pPr marL="342900" indent="-34290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  <a:defRPr/>
            </a:pPr>
            <a:r>
              <a:rPr lang="en-US" sz="2000" b="0">
                <a:solidFill>
                  <a:srgbClr val="000000"/>
                </a:solidFill>
                <a:latin typeface="Tenorite"/>
              </a:rPr>
              <a:t>Makaton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	</a:t>
            </a:r>
            <a:r>
              <a:rPr kumimoji="0" lang="en-GB" sz="200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To access Family Hub Training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000" b="0" i="0" u="none" strike="noStrike" kern="1200" cap="none" spc="0" normalizeH="0" baseline="0" noProof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enorite"/>
                <a:ea typeface="+mn-ea"/>
                <a:cs typeface="+mn-cs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	Event List : All Croydon Family Hubs</a:t>
            </a:r>
            <a:endParaRPr kumimoji="0" lang="en-GB" sz="2000" b="0" i="0" u="none" strike="noStrike" kern="1200" cap="none" spc="0" normalizeH="0" baseline="0" noProof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>
              <a:spcBef>
                <a:spcPts val="200"/>
              </a:spcBef>
              <a:spcAft>
                <a:spcPts val="200"/>
              </a:spcAft>
              <a:defRPr/>
            </a:pPr>
            <a:endParaRPr lang="en-US" sz="2000" b="0">
              <a:solidFill>
                <a:srgbClr val="000000"/>
              </a:solidFill>
              <a:latin typeface="Tenorite"/>
            </a:endParaRPr>
          </a:p>
          <a:p>
            <a:endParaRPr lang="en-GB" b="0">
              <a:latin typeface="Tenorite" panose="00000500000000000000" pitchFamily="2" charset="0"/>
            </a:endParaRPr>
          </a:p>
          <a:p>
            <a:endParaRPr lang="en-GB">
              <a:latin typeface="Tenorite" panose="00000500000000000000" pitchFamily="2" charset="0"/>
            </a:endParaRPr>
          </a:p>
          <a:p>
            <a:endParaRPr lang="en-GB">
              <a:latin typeface="Tenorite" panose="00000500000000000000" pitchFamily="2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4D450158-58D7-6619-BE68-E3AA7B296F8F}"/>
              </a:ext>
            </a:extLst>
          </p:cNvPr>
          <p:cNvSpPr txBox="1"/>
          <p:nvPr/>
        </p:nvSpPr>
        <p:spPr>
          <a:xfrm>
            <a:off x="6268247" y="1049020"/>
            <a:ext cx="5520220" cy="6991658"/>
          </a:xfrm>
          <a:prstGeom prst="rect">
            <a:avLst/>
          </a:prstGeom>
          <a:noFill/>
        </p:spPr>
        <p:txBody>
          <a:bodyPr wrap="square" lIns="91440" tIns="45720" rIns="91440" bIns="45720" rtlCol="0" anchor="t">
            <a:spAutoFit/>
          </a:bodyPr>
          <a:lstStyle/>
          <a:p>
            <a:pPr>
              <a:spcBef>
                <a:spcPts val="600"/>
              </a:spcBef>
              <a:spcAft>
                <a:spcPts val="600"/>
              </a:spcAft>
            </a:pPr>
            <a:r>
              <a:rPr lang="en-GB" sz="2000" b="1">
                <a:latin typeface="Tenorite"/>
              </a:rPr>
              <a:t>Partnership events: 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latin typeface="Tenorite"/>
              </a:rPr>
              <a:t>Lunch and Learn Sessions every 6 weeks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latin typeface="Tenorite"/>
              </a:rPr>
              <a:t>Locality Delivery Groups for managers and service Leads every 2/3 months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latin typeface="Tenorite"/>
              </a:rPr>
              <a:t>Wider partnership events, 3 held and 2 more planned including </a:t>
            </a:r>
            <a:r>
              <a:rPr lang="en-GB" sz="2000" b="1">
                <a:latin typeface="Tenorite"/>
              </a:rPr>
              <a:t>Infant feeding and PIMH strategy launch and Fathers/male carers conference</a:t>
            </a:r>
          </a:p>
          <a:p>
            <a:pPr marL="342900" indent="-3429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GB" sz="2000">
                <a:latin typeface="Tenorite"/>
              </a:rPr>
              <a:t>To request to be added to the mailing lists to attend the partnership events email </a:t>
            </a:r>
            <a:r>
              <a:rPr lang="en-GB" sz="2000" b="1">
                <a:latin typeface="Tenorite"/>
                <a:hlinkClick r:id="rId3"/>
              </a:rPr>
              <a:t>familyhubs@croydon.gov.uk</a:t>
            </a:r>
            <a:r>
              <a:rPr lang="en-GB" sz="2000" b="1">
                <a:latin typeface="Tenorite"/>
              </a:rPr>
              <a:t>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Tenorite"/>
            </a:endParaRPr>
          </a:p>
          <a:p>
            <a:r>
              <a:rPr lang="en-GB" sz="2000">
                <a:latin typeface="Tenorite"/>
              </a:rPr>
              <a:t>Also available: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GB" sz="2000">
                <a:latin typeface="Tenorite"/>
              </a:rPr>
              <a:t>Practitioners Guide to Family Hubs</a:t>
            </a:r>
          </a:p>
          <a:p>
            <a:pPr marL="342900" marR="0" lvl="0" indent="-342900" algn="l" defTabSz="914400" rtl="0" eaLnBrk="1" fontAlgn="auto" latinLnBrk="0" hangingPunct="1">
              <a:lnSpc>
                <a:spcPct val="100000"/>
              </a:lnSpc>
              <a:spcBef>
                <a:spcPts val="200"/>
              </a:spcBef>
              <a:spcAft>
                <a:spcPts val="20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2000" b="0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Croydon Togetherness CPD -</a:t>
            </a:r>
            <a:r>
              <a:rPr kumimoji="0" lang="en-GB" sz="2000" b="0" i="0" u="sng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enorite" panose="00000500000000000000" pitchFamily="2" charset="0"/>
                <a:ea typeface="Aptos" panose="020B0004020202020204" pitchFamily="34" charset="0"/>
                <a:cs typeface="Aptos" panose="020B0004020202020204" pitchFamily="34" charset="0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Croydon PRF | Togetherness - Togetherness</a:t>
            </a:r>
            <a:endParaRPr lang="en-GB" sz="2000">
              <a:latin typeface="Tenorite"/>
            </a:endParaRPr>
          </a:p>
          <a:p>
            <a:endParaRPr lang="en-GB" sz="2000">
              <a:latin typeface="Tenori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Tenorite"/>
            </a:endParaRPr>
          </a:p>
          <a:p>
            <a:endParaRPr lang="en-GB" sz="2000">
              <a:latin typeface="Tenorite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GB" sz="2000">
              <a:latin typeface="Tenorite"/>
            </a:endParaRPr>
          </a:p>
        </p:txBody>
      </p:sp>
    </p:spTree>
    <p:extLst>
      <p:ext uri="{BB962C8B-B14F-4D97-AF65-F5344CB8AC3E}">
        <p14:creationId xmlns:p14="http://schemas.microsoft.com/office/powerpoint/2010/main" val="329895004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Flowchart: Connector 5">
            <a:extLst>
              <a:ext uri="{FF2B5EF4-FFF2-40B4-BE49-F238E27FC236}">
                <a16:creationId xmlns:a16="http://schemas.microsoft.com/office/drawing/2014/main" id="{CD8069C4-9558-2301-B65B-A35DE87B87E3}"/>
              </a:ext>
            </a:extLst>
          </p:cNvPr>
          <p:cNvSpPr/>
          <p:nvPr/>
        </p:nvSpPr>
        <p:spPr>
          <a:xfrm>
            <a:off x="-725102" y="5749250"/>
            <a:ext cx="2011680" cy="1869440"/>
          </a:xfrm>
          <a:prstGeom prst="flowChartConnector">
            <a:avLst/>
          </a:prstGeom>
          <a:solidFill>
            <a:srgbClr val="91298C"/>
          </a:solidFill>
          <a:ln>
            <a:solidFill>
              <a:srgbClr val="91298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0068FF"/>
              </a:solidFill>
            </a:endParaRPr>
          </a:p>
        </p:txBody>
      </p:sp>
      <p:sp>
        <p:nvSpPr>
          <p:cNvPr id="7" name="Flowchart: Connector 6">
            <a:extLst>
              <a:ext uri="{FF2B5EF4-FFF2-40B4-BE49-F238E27FC236}">
                <a16:creationId xmlns:a16="http://schemas.microsoft.com/office/drawing/2014/main" id="{A6B676F1-7CCC-5FF5-480F-F490F18841B4}"/>
              </a:ext>
            </a:extLst>
          </p:cNvPr>
          <p:cNvSpPr/>
          <p:nvPr/>
        </p:nvSpPr>
        <p:spPr>
          <a:xfrm>
            <a:off x="280738" y="6100462"/>
            <a:ext cx="2011680" cy="1869440"/>
          </a:xfrm>
          <a:prstGeom prst="flowChartConnector">
            <a:avLst/>
          </a:prstGeom>
          <a:solidFill>
            <a:srgbClr val="0C79BE"/>
          </a:solidFill>
          <a:ln>
            <a:solidFill>
              <a:srgbClr val="0C79BE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Flowchart: Connector 7">
            <a:extLst>
              <a:ext uri="{FF2B5EF4-FFF2-40B4-BE49-F238E27FC236}">
                <a16:creationId xmlns:a16="http://schemas.microsoft.com/office/drawing/2014/main" id="{F9009928-5EE7-2650-7FD9-79C815B09FF2}"/>
              </a:ext>
            </a:extLst>
          </p:cNvPr>
          <p:cNvSpPr/>
          <p:nvPr/>
        </p:nvSpPr>
        <p:spPr>
          <a:xfrm>
            <a:off x="9651817" y="-471822"/>
            <a:ext cx="2011680" cy="1869440"/>
          </a:xfrm>
          <a:prstGeom prst="flowChartConnector">
            <a:avLst/>
          </a:prstGeom>
          <a:solidFill>
            <a:srgbClr val="FAAE1C"/>
          </a:solidFill>
          <a:ln>
            <a:solidFill>
              <a:srgbClr val="FAAE1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AAE1C"/>
              </a:solidFill>
            </a:endParaRPr>
          </a:p>
        </p:txBody>
      </p:sp>
      <p:sp>
        <p:nvSpPr>
          <p:cNvPr id="2" name="Title 6">
            <a:extLst>
              <a:ext uri="{FF2B5EF4-FFF2-40B4-BE49-F238E27FC236}">
                <a16:creationId xmlns:a16="http://schemas.microsoft.com/office/drawing/2014/main" id="{D8F2CAB0-6DA6-A21D-3A04-7912E2E67AFB}"/>
              </a:ext>
            </a:extLst>
          </p:cNvPr>
          <p:cNvSpPr txBox="1">
            <a:spLocks/>
          </p:cNvSpPr>
          <p:nvPr/>
        </p:nvSpPr>
        <p:spPr>
          <a:xfrm>
            <a:off x="374493" y="235468"/>
            <a:ext cx="9779183" cy="818153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8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4800" b="1" i="0" u="none" strike="noStrike" kern="120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j-ea"/>
                <a:cs typeface="+mj-cs"/>
              </a:rPr>
              <a:t>How to get in touch…</a:t>
            </a:r>
          </a:p>
        </p:txBody>
      </p:sp>
      <p:sp>
        <p:nvSpPr>
          <p:cNvPr id="3" name="Content Placeholder 7">
            <a:extLst>
              <a:ext uri="{FF2B5EF4-FFF2-40B4-BE49-F238E27FC236}">
                <a16:creationId xmlns:a16="http://schemas.microsoft.com/office/drawing/2014/main" id="{31A9640E-24F4-65FF-A38D-80CB4E1A275E}"/>
              </a:ext>
            </a:extLst>
          </p:cNvPr>
          <p:cNvSpPr txBox="1">
            <a:spLocks/>
          </p:cNvSpPr>
          <p:nvPr/>
        </p:nvSpPr>
        <p:spPr>
          <a:xfrm>
            <a:off x="528504" y="1053621"/>
            <a:ext cx="7865412" cy="5381046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Families</a:t>
            </a:r>
            <a:r>
              <a:rPr lang="en-GB" sz="2400" b="1" dirty="0">
                <a:solidFill>
                  <a:srgbClr val="000000"/>
                </a:solidFill>
                <a:latin typeface="Tenorite"/>
              </a:rPr>
              <a:t>: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b="1" dirty="0">
                <a:solidFill>
                  <a:srgbClr val="000000"/>
                </a:solidFill>
                <a:latin typeface="Tenorite"/>
              </a:rPr>
              <a:t>Families can walk into the Family Hub to access the offer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Tenorite"/>
              </a:rPr>
              <a:t>Family Hub timetables are available on our social media links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Early years activity timetables are available through the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  <a:hlinkClick r:id="rId2"/>
              </a:rPr>
              <a:t>Family Hubs webpage 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and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  <a:hlinkClick r:id="rId3"/>
              </a:rPr>
              <a:t>Croydon Best Start Facebook page</a:t>
            </a:r>
            <a:endParaRPr lang="en-GB" sz="1200" b="1" dirty="0">
              <a:solidFill>
                <a:srgbClr val="000000"/>
              </a:solidFill>
              <a:latin typeface="Tenorite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For professionals:</a:t>
            </a: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en-GB" sz="2400" dirty="0">
                <a:solidFill>
                  <a:srgbClr val="000000"/>
                </a:solidFill>
                <a:latin typeface="Tenorite"/>
              </a:rPr>
              <a:t>Email the team at the email address questions or feedback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Families can be signposted to the hub for universal support</a:t>
            </a:r>
            <a:endParaRPr lang="en-GB" sz="2400" dirty="0">
              <a:solidFill>
                <a:srgbClr val="000000"/>
              </a:solidFill>
              <a:latin typeface="Tenorite"/>
            </a:endParaRPr>
          </a:p>
          <a:p>
            <a:pPr marR="0" lvl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	   </a:t>
            </a:r>
            <a:r>
              <a:rPr kumimoji="0" lang="en-GB" sz="2400" b="0" i="0" u="none" strike="noStrike" kern="1200" cap="none" spc="0" normalizeH="0" baseline="0" noProof="0" dirty="0" err="1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Linktree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Tenorite"/>
                <a:ea typeface="+mn-ea"/>
                <a:cs typeface="+mn-cs"/>
              </a:rPr>
              <a:t>- </a:t>
            </a:r>
            <a:r>
              <a:rPr lang="en-GB" sz="1600" dirty="0">
                <a:hlinkClick r:id="rId4"/>
              </a:rPr>
              <a:t> </a:t>
            </a:r>
            <a:r>
              <a:rPr lang="en-GB" sz="2000" dirty="0" err="1">
                <a:hlinkClick r:id="rId4"/>
              </a:rPr>
              <a:t>Familyhubscroydon</a:t>
            </a:r>
            <a:r>
              <a:rPr lang="en-GB" sz="2000" dirty="0">
                <a:hlinkClick r:id="rId4"/>
              </a:rPr>
              <a:t> | Instagram, Facebook | </a:t>
            </a:r>
            <a:r>
              <a:rPr lang="en-GB" sz="2000" dirty="0" err="1">
                <a:hlinkClick r:id="rId4"/>
              </a:rPr>
              <a:t>Linktree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Tenorite"/>
              <a:ea typeface="+mn-ea"/>
              <a:cs typeface="+mn-cs"/>
            </a:endParaRPr>
          </a:p>
        </p:txBody>
      </p:sp>
      <p:pic>
        <p:nvPicPr>
          <p:cNvPr id="5" name="Picture 4" descr="A group of logos on a white background&#10;&#10;Description automatically generated">
            <a:extLst>
              <a:ext uri="{FF2B5EF4-FFF2-40B4-BE49-F238E27FC236}">
                <a16:creationId xmlns:a16="http://schemas.microsoft.com/office/drawing/2014/main" id="{7C294AA8-2E19-2953-EAE6-56C8D9B2440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78819" y="2101113"/>
            <a:ext cx="4149714" cy="3286062"/>
          </a:xfrm>
          <a:prstGeom prst="rect">
            <a:avLst/>
          </a:prstGeom>
        </p:spPr>
      </p:pic>
      <p:pic>
        <p:nvPicPr>
          <p:cNvPr id="4" name="Picture 3" descr="A purple text on a black background&#10;&#10;AI-generated content may be incorrect.">
            <a:extLst>
              <a:ext uri="{FF2B5EF4-FFF2-40B4-BE49-F238E27FC236}">
                <a16:creationId xmlns:a16="http://schemas.microsoft.com/office/drawing/2014/main" id="{6188A2BC-F2DC-59D0-A160-E2F3AAE5939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2308" y="6158984"/>
            <a:ext cx="1418954" cy="551365"/>
          </a:xfrm>
          <a:prstGeom prst="rect">
            <a:avLst/>
          </a:prstGeom>
        </p:spPr>
      </p:pic>
      <p:sp>
        <p:nvSpPr>
          <p:cNvPr id="9" name="Flowchart: Connector 8">
            <a:extLst>
              <a:ext uri="{FF2B5EF4-FFF2-40B4-BE49-F238E27FC236}">
                <a16:creationId xmlns:a16="http://schemas.microsoft.com/office/drawing/2014/main" id="{5C4800D8-599F-9104-EA11-195306FA5F55}"/>
              </a:ext>
            </a:extLst>
          </p:cNvPr>
          <p:cNvSpPr/>
          <p:nvPr/>
        </p:nvSpPr>
        <p:spPr>
          <a:xfrm>
            <a:off x="10782627" y="-601980"/>
            <a:ext cx="2011680" cy="1869440"/>
          </a:xfrm>
          <a:prstGeom prst="flowChartConnector">
            <a:avLst/>
          </a:prstGeom>
          <a:solidFill>
            <a:srgbClr val="3BB44A"/>
          </a:solidFill>
          <a:ln>
            <a:solidFill>
              <a:srgbClr val="3BB44A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rgbClr val="FAAE1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9898316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60E28A5C875DE45AD2D6B3B7C5994A7" ma:contentTypeVersion="19" ma:contentTypeDescription="Create a new document." ma:contentTypeScope="" ma:versionID="7bdaece0b72b07ad29f9dd9fadddadb4">
  <xsd:schema xmlns:xsd="http://www.w3.org/2001/XMLSchema" xmlns:xs="http://www.w3.org/2001/XMLSchema" xmlns:p="http://schemas.microsoft.com/office/2006/metadata/properties" xmlns:ns3="debabebd-2a24-4414-a0ab-64aac376f35b" xmlns:ns4="b9647bd8-3655-4249-8db4-597dfd1e83f1" targetNamespace="http://schemas.microsoft.com/office/2006/metadata/properties" ma:root="true" ma:fieldsID="c0aaa585ac0b8286d9f2fc8e928ad8bf" ns3:_="" ns4:_="">
    <xsd:import namespace="debabebd-2a24-4414-a0ab-64aac376f35b"/>
    <xsd:import namespace="b9647bd8-3655-4249-8db4-597dfd1e83f1"/>
    <xsd:element name="properties">
      <xsd:complexType>
        <xsd:sequence>
          <xsd:element name="documentManagement">
            <xsd:complexType>
              <xsd:all>
                <xsd:element ref="ns3:MediaServiceMetadata" minOccurs="0"/>
                <xsd:element ref="ns3:MediaServiceFastMetadata" minOccurs="0"/>
                <xsd:element ref="ns3:MediaServiceAutoKeyPoints" minOccurs="0"/>
                <xsd:element ref="ns3:MediaServiceKeyPoints" minOccurs="0"/>
                <xsd:element ref="ns3:MediaServiceDateTaken" minOccurs="0"/>
                <xsd:element ref="ns3:MediaServiceAutoTags" minOccurs="0"/>
                <xsd:element ref="ns3:MediaServiceGenerationTime" minOccurs="0"/>
                <xsd:element ref="ns3:MediaServiceEventHashCode" minOccurs="0"/>
                <xsd:element ref="ns3:MediaServiceOCR" minOccurs="0"/>
                <xsd:element ref="ns4:SharedWithDetails" minOccurs="0"/>
                <xsd:element ref="ns4:SharedWithUsers" minOccurs="0"/>
                <xsd:element ref="ns4:SharingHintHash" minOccurs="0"/>
                <xsd:element ref="ns3:_activity" minOccurs="0"/>
                <xsd:element ref="ns3:MediaServiceObjectDetectorVersions" minOccurs="0"/>
                <xsd:element ref="ns3:MediaServiceSystemTags" minOccurs="0"/>
                <xsd:element ref="ns3:MediaServiceLocation" minOccurs="0"/>
                <xsd:element ref="ns3:MediaServiceSearchProperties" minOccurs="0"/>
                <xsd:element ref="ns3:MediaServiceBillingMetadata" minOccurs="0"/>
                <xsd:element ref="ns3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ebabebd-2a24-4414-a0ab-64aac376f35b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3" nillable="true" ma:displayName="Tags" ma:internalName="MediaServiceAutoTags" ma:readOnly="true">
      <xsd:simpleType>
        <xsd:restriction base="dms:Text"/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_activity" ma:index="20" nillable="true" ma:displayName="_activity" ma:hidden="true" ma:internalName="_activity">
      <xsd:simpleType>
        <xsd:restriction base="dms:Note"/>
      </xsd:simpleType>
    </xsd:element>
    <xsd:element name="MediaServiceObjectDetectorVersions" ma:index="2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SystemTags" ma:index="22" nillable="true" ma:displayName="MediaServiceSystemTags" ma:hidden="true" ma:internalName="MediaServiceSystemTags" ma:readOnly="true">
      <xsd:simpleType>
        <xsd:restriction base="dms:Note"/>
      </xsd:simpleType>
    </xsd:element>
    <xsd:element name="MediaServiceLocation" ma:index="23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4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BillingMetadata" ma:index="25" nillable="true" ma:displayName="MediaServiceBillingMetadata" ma:hidden="true" ma:internalName="MediaServiceBillingMetadata" ma:readOnly="true">
      <xsd:simpleType>
        <xsd:restriction base="dms:Note"/>
      </xsd:simpleType>
    </xsd:element>
    <xsd:element name="MediaLengthInSeconds" ma:index="26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9647bd8-3655-4249-8db4-597dfd1e83f1" elementFormDefault="qualified">
    <xsd:import namespace="http://schemas.microsoft.com/office/2006/documentManagement/types"/>
    <xsd:import namespace="http://schemas.microsoft.com/office/infopath/2007/PartnerControls"/>
    <xsd:element name="SharedWithDetails" ma:index="17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SharedWithUsers" ma:index="1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ingHintHash" ma:index="19" nillable="true" ma:displayName="Sharing Hint Hash" ma:hidden="true" ma:internalName="SharingHintHash" ma:readOnly="true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activity xmlns="debabebd-2a24-4414-a0ab-64aac376f35b" xsi:nil="true"/>
  </documentManagement>
</p:properties>
</file>

<file path=customXml/itemProps1.xml><?xml version="1.0" encoding="utf-8"?>
<ds:datastoreItem xmlns:ds="http://schemas.openxmlformats.org/officeDocument/2006/customXml" ds:itemID="{5E3E40B9-AA84-4DBC-9569-9EF0296B897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debabebd-2a24-4414-a0ab-64aac376f35b"/>
    <ds:schemaRef ds:uri="b9647bd8-3655-4249-8db4-597dfd1e83f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001E1BE4-5F3D-4BA5-BF23-8460DDC0D6B5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3531E276-1196-4019-B81A-FB19F8E52357}">
  <ds:schemaRefs>
    <ds:schemaRef ds:uri="debabebd-2a24-4414-a0ab-64aac376f35b"/>
    <ds:schemaRef ds:uri="http://purl.org/dc/terms/"/>
    <ds:schemaRef ds:uri="http://schemas.microsoft.com/office/2006/documentManagement/types"/>
    <ds:schemaRef ds:uri="http://purl.org/dc/dcmitype/"/>
    <ds:schemaRef ds:uri="http://schemas.microsoft.com/office/2006/metadata/properties"/>
    <ds:schemaRef ds:uri="http://schemas.openxmlformats.org/package/2006/metadata/core-properties"/>
    <ds:schemaRef ds:uri="http://www.w3.org/XML/1998/namespace"/>
    <ds:schemaRef ds:uri="http://purl.org/dc/elements/1.1/"/>
    <ds:schemaRef ds:uri="http://schemas.microsoft.com/office/infopath/2007/PartnerControls"/>
    <ds:schemaRef ds:uri="b9647bd8-3655-4249-8db4-597dfd1e83f1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889</Words>
  <Application>Microsoft Office PowerPoint</Application>
  <PresentationFormat>Widescreen</PresentationFormat>
  <Paragraphs>107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Aptos</vt:lpstr>
      <vt:lpstr>Arial</vt:lpstr>
      <vt:lpstr>Calibri</vt:lpstr>
      <vt:lpstr>Calibri Light</vt:lpstr>
      <vt:lpstr>Tenorite</vt:lpstr>
      <vt:lpstr>Office Theme</vt:lpstr>
      <vt:lpstr>Croydon Family Hubs </vt:lpstr>
      <vt:lpstr>PowerPoint Presentation</vt:lpstr>
      <vt:lpstr>PowerPoint Presentation</vt:lpstr>
      <vt:lpstr>Family Hubs  24 Services in one place</vt:lpstr>
      <vt:lpstr>PowerPoint Presentation</vt:lpstr>
      <vt:lpstr>Parent Carer Panels - recruiting now !!</vt:lpstr>
      <vt:lpstr>Family Hub Navigators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Family Hubs Sub Groups Structures</dc:title>
  <dc:creator>Sparrow Robins, Katy</dc:creator>
  <cp:lastModifiedBy>Brooker, Lois</cp:lastModifiedBy>
  <cp:revision>9</cp:revision>
  <dcterms:created xsi:type="dcterms:W3CDTF">2023-12-14T22:58:42Z</dcterms:created>
  <dcterms:modified xsi:type="dcterms:W3CDTF">2026-03-11T14:48:11Z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0x010100360E28A5C875DE45AD2D6B3B7C5994A7</vt:lpwstr>
  </property>
  <property fmtid="{D5CDD505-2E9C-101B-9397-08002B2CF9AE}" pid="3" name="MSIP_Label_91332cf8-2e79-480f-9e2f-e9fd08f2f809_Enabled">
    <vt:lpwstr>true</vt:lpwstr>
  </property>
  <property fmtid="{D5CDD505-2E9C-101B-9397-08002B2CF9AE}" pid="4" name="MSIP_Label_91332cf8-2e79-480f-9e2f-e9fd08f2f809_SetDate">
    <vt:lpwstr>2026-03-11T14:46:18Z</vt:lpwstr>
  </property>
  <property fmtid="{D5CDD505-2E9C-101B-9397-08002B2CF9AE}" pid="5" name="MSIP_Label_91332cf8-2e79-480f-9e2f-e9fd08f2f809_Method">
    <vt:lpwstr>Privileged</vt:lpwstr>
  </property>
  <property fmtid="{D5CDD505-2E9C-101B-9397-08002B2CF9AE}" pid="6" name="MSIP_Label_91332cf8-2e79-480f-9e2f-e9fd08f2f809_Name">
    <vt:lpwstr>Confidential</vt:lpwstr>
  </property>
  <property fmtid="{D5CDD505-2E9C-101B-9397-08002B2CF9AE}" pid="7" name="MSIP_Label_91332cf8-2e79-480f-9e2f-e9fd08f2f809_SiteId">
    <vt:lpwstr>4d9493d1-6949-48eb-9717-85046eca20e8</vt:lpwstr>
  </property>
  <property fmtid="{D5CDD505-2E9C-101B-9397-08002B2CF9AE}" pid="8" name="MSIP_Label_91332cf8-2e79-480f-9e2f-e9fd08f2f809_ActionId">
    <vt:lpwstr>61e1ccf0-1ac3-4a19-a6a4-33067b2b2cab</vt:lpwstr>
  </property>
  <property fmtid="{D5CDD505-2E9C-101B-9397-08002B2CF9AE}" pid="9" name="MSIP_Label_91332cf8-2e79-480f-9e2f-e9fd08f2f809_ContentBits">
    <vt:lpwstr>1</vt:lpwstr>
  </property>
  <property fmtid="{D5CDD505-2E9C-101B-9397-08002B2CF9AE}" pid="10" name="MSIP_Label_91332cf8-2e79-480f-9e2f-e9fd08f2f809_Tag">
    <vt:lpwstr>10, 0, 1, 1</vt:lpwstr>
  </property>
  <property fmtid="{D5CDD505-2E9C-101B-9397-08002B2CF9AE}" pid="11" name="ClassificationContentMarkingHeaderLocations">
    <vt:lpwstr>Office Theme:8</vt:lpwstr>
  </property>
  <property fmtid="{D5CDD505-2E9C-101B-9397-08002B2CF9AE}" pid="12" name="ClassificationContentMarkingHeaderText">
    <vt:lpwstr>Confidential</vt:lpwstr>
  </property>
</Properties>
</file>