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29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91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5154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3072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310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0717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2936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4457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33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7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23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5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11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813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011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84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34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12ECBD13-D4CF-4606-AB74-4DD5BD1E08A9}" type="datetimeFigureOut">
              <a:rPr lang="en-GB" smtClean="0"/>
              <a:t>04/10/2023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9FA6E89-35DE-4269-A27A-7311A41F43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079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VoujGm8X3E?si=f9X42deEjph-ftu5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651325"/>
            <a:ext cx="8825658" cy="2677648"/>
          </a:xfrm>
        </p:spPr>
        <p:txBody>
          <a:bodyPr/>
          <a:lstStyle/>
          <a:p>
            <a:r>
              <a:rPr lang="en-US" b="1" dirty="0" smtClean="0"/>
              <a:t>Bromley and Croydon Women’s Aid</a:t>
            </a:r>
            <a:br>
              <a:rPr lang="en-US" b="1" dirty="0" smtClean="0"/>
            </a:br>
            <a:r>
              <a:rPr lang="en-US" sz="4000" b="1" dirty="0" smtClean="0"/>
              <a:t>Children and Young People’s Offer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Emma Lamond</a:t>
            </a:r>
          </a:p>
          <a:p>
            <a:r>
              <a:rPr lang="en-US" sz="2000" dirty="0" smtClean="0"/>
              <a:t>Training and engagement officer</a:t>
            </a: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909" y="4419028"/>
            <a:ext cx="2880360" cy="180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38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About BCWA</a:t>
            </a:r>
            <a:endParaRPr lang="en-GB" sz="4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924" y="5767885"/>
            <a:ext cx="1743075" cy="109011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910" y="2603500"/>
            <a:ext cx="11122926" cy="35247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Bromley Women’s Aid was set up over 40 years ago by a group of volunteers responding to the need for a refuge in the area.</a:t>
            </a:r>
          </a:p>
          <a:p>
            <a:pPr marL="0" indent="0">
              <a:buNone/>
            </a:pPr>
            <a:endParaRPr lang="en-US" sz="1100" dirty="0" smtClean="0"/>
          </a:p>
          <a:p>
            <a:r>
              <a:rPr lang="en-US" dirty="0" smtClean="0"/>
              <a:t>The Croydon arm of the service was added in 2015 after the loss of funding </a:t>
            </a:r>
            <a:r>
              <a:rPr lang="en-US" smtClean="0"/>
              <a:t>to </a:t>
            </a:r>
            <a:r>
              <a:rPr lang="en-US" smtClean="0"/>
              <a:t>Croydon Women’s </a:t>
            </a:r>
            <a:r>
              <a:rPr lang="en-US" dirty="0" smtClean="0"/>
              <a:t>Aid. 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dirty="0" smtClean="0"/>
              <a:t>BCWA offers a range </a:t>
            </a:r>
            <a:r>
              <a:rPr lang="en-US" dirty="0"/>
              <a:t>of </a:t>
            </a:r>
            <a:r>
              <a:rPr lang="en-US" dirty="0" smtClean="0"/>
              <a:t>confidential</a:t>
            </a:r>
            <a:r>
              <a:rPr lang="en-US" dirty="0"/>
              <a:t>, </a:t>
            </a:r>
            <a:r>
              <a:rPr lang="en-US" dirty="0" smtClean="0"/>
              <a:t>non-judgmental </a:t>
            </a:r>
            <a:r>
              <a:rPr lang="en-US" dirty="0"/>
              <a:t>services to help meet the needs of those experiencing domestic abuse/violence.​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 smtClean="0"/>
              <a:t>This includes refuge</a:t>
            </a:r>
            <a:r>
              <a:rPr lang="en-US" dirty="0"/>
              <a:t>, outreach and specialist services to increase the safety of </a:t>
            </a:r>
            <a:r>
              <a:rPr lang="en-US" dirty="0" err="1"/>
              <a:t>marginalised</a:t>
            </a:r>
            <a:r>
              <a:rPr lang="en-US" dirty="0"/>
              <a:t> women and </a:t>
            </a:r>
            <a:r>
              <a:rPr lang="en-US" dirty="0" smtClean="0"/>
              <a:t>children.</a:t>
            </a:r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1220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Accommodation support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133" y="2575508"/>
            <a:ext cx="10097765" cy="3862614"/>
          </a:xfrm>
        </p:spPr>
        <p:txBody>
          <a:bodyPr numCol="2" spcCol="540000">
            <a:normAutofit fontScale="85000" lnSpcReduction="10000"/>
          </a:bodyPr>
          <a:lstStyle/>
          <a:p>
            <a:pPr marL="337820">
              <a:spcAft>
                <a:spcPts val="600"/>
              </a:spcAft>
            </a:pPr>
            <a:r>
              <a:rPr lang="en-US" dirty="0">
                <a:ea typeface="MS PGothic"/>
              </a:rPr>
              <a:t>9 Refuges with a total 54 spaces for women and up to 66 children </a:t>
            </a:r>
          </a:p>
          <a:p>
            <a:pPr marL="337820">
              <a:spcAft>
                <a:spcPts val="600"/>
              </a:spcAft>
            </a:pPr>
            <a:r>
              <a:rPr lang="en-US" dirty="0" smtClean="0">
                <a:ea typeface="MS PGothic"/>
              </a:rPr>
              <a:t>10 </a:t>
            </a:r>
            <a:r>
              <a:rPr lang="en-US" dirty="0">
                <a:ea typeface="MS PGothic"/>
              </a:rPr>
              <a:t>Safer Futures properties (Dispersed move on accommodation with support)</a:t>
            </a:r>
          </a:p>
          <a:p>
            <a:pPr marL="337820">
              <a:spcAft>
                <a:spcPts val="600"/>
              </a:spcAft>
            </a:pPr>
            <a:r>
              <a:rPr lang="en-US" dirty="0">
                <a:ea typeface="MS PGothic"/>
              </a:rPr>
              <a:t>7 communal refuges with 43 bed spaces (shared facilities)</a:t>
            </a:r>
          </a:p>
          <a:p>
            <a:pPr marL="337820">
              <a:spcAft>
                <a:spcPts val="600"/>
              </a:spcAft>
            </a:pPr>
            <a:r>
              <a:rPr lang="en-US" dirty="0">
                <a:ea typeface="MS PGothic"/>
              </a:rPr>
              <a:t>2 Self-Contained with 11x 1 bed units</a:t>
            </a:r>
          </a:p>
          <a:p>
            <a:pPr marL="337820">
              <a:spcAft>
                <a:spcPts val="600"/>
              </a:spcAft>
            </a:pPr>
            <a:r>
              <a:rPr lang="en-US" dirty="0">
                <a:ea typeface="MS PGothic"/>
              </a:rPr>
              <a:t>3 refuges are run independently (2 Croydon/1 Bromley)</a:t>
            </a:r>
          </a:p>
          <a:p>
            <a:pPr marL="337820">
              <a:spcAft>
                <a:spcPts val="600"/>
              </a:spcAft>
            </a:pPr>
            <a:r>
              <a:rPr lang="en-US" dirty="0" err="1">
                <a:ea typeface="MS PGothic"/>
              </a:rPr>
              <a:t>Safebeds</a:t>
            </a:r>
            <a:r>
              <a:rPr lang="en-US" dirty="0">
                <a:ea typeface="MS PGothic"/>
              </a:rPr>
              <a:t> scheme – spaces for women with No Recourse to Public Funds supported by local authority and placed </a:t>
            </a:r>
            <a:r>
              <a:rPr lang="en-US" dirty="0" smtClean="0">
                <a:ea typeface="MS PGothic"/>
              </a:rPr>
              <a:t>as an </a:t>
            </a:r>
            <a:r>
              <a:rPr lang="en-US" dirty="0">
                <a:ea typeface="MS PGothic"/>
              </a:rPr>
              <a:t>alternative to B&amp;B</a:t>
            </a:r>
          </a:p>
          <a:p>
            <a:pPr marL="337820">
              <a:spcAft>
                <a:spcPts val="600"/>
              </a:spcAft>
            </a:pPr>
            <a:r>
              <a:rPr lang="en-US" dirty="0">
                <a:ea typeface="MS PGothic"/>
              </a:rPr>
              <a:t>Resettlement </a:t>
            </a:r>
            <a:r>
              <a:rPr lang="en-US" dirty="0" smtClean="0">
                <a:ea typeface="MS PGothic"/>
              </a:rPr>
              <a:t>support </a:t>
            </a:r>
            <a:r>
              <a:rPr lang="en-US" dirty="0">
                <a:ea typeface="MS PGothic"/>
              </a:rPr>
              <a:t>for clients moving on</a:t>
            </a:r>
          </a:p>
          <a:p>
            <a:pPr marL="337820">
              <a:spcAft>
                <a:spcPts val="600"/>
              </a:spcAft>
            </a:pPr>
            <a:r>
              <a:rPr lang="en-US" dirty="0">
                <a:ea typeface="MS PGothic"/>
              </a:rPr>
              <a:t>Child support in refuge/playrooms at two refuge sites</a:t>
            </a:r>
          </a:p>
          <a:p>
            <a:pPr marL="337820">
              <a:spcAft>
                <a:spcPts val="600"/>
              </a:spcAft>
            </a:pPr>
            <a:r>
              <a:rPr lang="en-US" dirty="0">
                <a:ea typeface="MS PGothic"/>
              </a:rPr>
              <a:t>Therapy rooms at two refuge sites</a:t>
            </a:r>
          </a:p>
          <a:p>
            <a:pPr marL="337820">
              <a:spcAft>
                <a:spcPts val="600"/>
              </a:spcAft>
            </a:pPr>
            <a:r>
              <a:rPr lang="en-US" dirty="0">
                <a:ea typeface="MS PGothic"/>
              </a:rPr>
              <a:t>Support for women with No Recourse to Public Funds / from the European Economic Area</a:t>
            </a:r>
          </a:p>
          <a:p>
            <a:pPr marL="337820">
              <a:spcAft>
                <a:spcPts val="600"/>
              </a:spcAft>
            </a:pPr>
            <a:r>
              <a:rPr lang="en-US" dirty="0">
                <a:ea typeface="MS PGothic"/>
              </a:rPr>
              <a:t>Volunteer support </a:t>
            </a:r>
            <a:endParaRPr lang="en-US" dirty="0" smtClean="0">
              <a:ea typeface="MS PGothic"/>
            </a:endParaRPr>
          </a:p>
          <a:p>
            <a:pPr marL="337820">
              <a:spcAft>
                <a:spcPts val="600"/>
              </a:spcAft>
            </a:pPr>
            <a:r>
              <a:rPr lang="en-US" dirty="0" smtClean="0">
                <a:ea typeface="MS PGothic"/>
              </a:rPr>
              <a:t>Welfare </a:t>
            </a:r>
            <a:r>
              <a:rPr lang="en-US" dirty="0">
                <a:ea typeface="MS PGothic"/>
              </a:rPr>
              <a:t>fund for emergency </a:t>
            </a:r>
            <a:r>
              <a:rPr lang="en-US" dirty="0" smtClean="0">
                <a:ea typeface="MS PGothic"/>
              </a:rPr>
              <a:t>needs</a:t>
            </a:r>
            <a:endParaRPr lang="en-US" dirty="0">
              <a:ea typeface="MS PGothic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924" y="5767885"/>
            <a:ext cx="1743075" cy="1090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89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Outreach support (25+)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9803" y="2631491"/>
            <a:ext cx="10041781" cy="3416300"/>
          </a:xfrm>
        </p:spPr>
        <p:txBody>
          <a:bodyPr>
            <a:normAutofit fontScale="92500" lnSpcReduction="10000"/>
          </a:bodyPr>
          <a:lstStyle/>
          <a:p>
            <a:pPr indent="-255270">
              <a:defRPr/>
            </a:pPr>
            <a:r>
              <a:rPr lang="en-US" sz="2400" dirty="0" smtClean="0">
                <a:ea typeface="ＭＳ Ｐゴシック" charset="0"/>
              </a:rPr>
              <a:t>Support </a:t>
            </a:r>
            <a:r>
              <a:rPr lang="en-US" sz="2400" dirty="0">
                <a:ea typeface="ＭＳ Ｐゴシック" charset="0"/>
              </a:rPr>
              <a:t>Groups (Key to Freedom/Freedom </a:t>
            </a:r>
            <a:r>
              <a:rPr lang="en-US" sz="2400" dirty="0" err="1">
                <a:ea typeface="ＭＳ Ｐゴシック" charset="0"/>
              </a:rPr>
              <a:t>Programme</a:t>
            </a:r>
            <a:r>
              <a:rPr lang="en-US" sz="2400" dirty="0">
                <a:ea typeface="ＭＳ Ｐゴシック" charset="0"/>
              </a:rPr>
              <a:t>)</a:t>
            </a:r>
          </a:p>
          <a:p>
            <a:pPr indent="-255270">
              <a:defRPr/>
            </a:pPr>
            <a:r>
              <a:rPr lang="en-GB" sz="2400" dirty="0" smtClean="0">
                <a:ea typeface="ＭＳ Ｐゴシック"/>
              </a:rPr>
              <a:t>No Recourse to Public Funds </a:t>
            </a:r>
            <a:r>
              <a:rPr lang="en-GB" sz="2400" dirty="0">
                <a:ea typeface="ＭＳ Ｐゴシック"/>
              </a:rPr>
              <a:t>&amp; </a:t>
            </a:r>
            <a:r>
              <a:rPr lang="en-GB" sz="2400" dirty="0" smtClean="0">
                <a:ea typeface="ＭＳ Ｐゴシック"/>
              </a:rPr>
              <a:t>European Economic Area </a:t>
            </a:r>
            <a:r>
              <a:rPr lang="en-GB" sz="2400" dirty="0">
                <a:ea typeface="ＭＳ Ｐゴシック"/>
              </a:rPr>
              <a:t>Support</a:t>
            </a:r>
            <a:endParaRPr lang="en-GB" sz="2400" dirty="0"/>
          </a:p>
          <a:p>
            <a:pPr indent="-255270">
              <a:defRPr/>
            </a:pPr>
            <a:r>
              <a:rPr lang="en-US" sz="2400" dirty="0" smtClean="0">
                <a:ea typeface="ＭＳ Ｐゴシック"/>
              </a:rPr>
              <a:t>IRIS Project (domestic abuse training, support and referral </a:t>
            </a:r>
            <a:r>
              <a:rPr lang="en-US" sz="2400" dirty="0" err="1" smtClean="0">
                <a:ea typeface="ＭＳ Ｐゴシック"/>
              </a:rPr>
              <a:t>programme</a:t>
            </a:r>
            <a:r>
              <a:rPr lang="en-US" sz="2400" dirty="0" smtClean="0">
                <a:ea typeface="ＭＳ Ｐゴシック"/>
              </a:rPr>
              <a:t> for GPs)</a:t>
            </a:r>
            <a:endParaRPr lang="en-US" sz="2400" dirty="0">
              <a:ea typeface="ＭＳ Ｐゴシック" charset="0"/>
            </a:endParaRPr>
          </a:p>
          <a:p>
            <a:pPr indent="-255270">
              <a:defRPr/>
            </a:pPr>
            <a:r>
              <a:rPr lang="en-US" sz="2400" dirty="0">
                <a:ea typeface="ＭＳ Ｐゴシック" charset="0"/>
              </a:rPr>
              <a:t>Japanese </a:t>
            </a:r>
            <a:r>
              <a:rPr lang="en-US" sz="2400" dirty="0" smtClean="0">
                <a:ea typeface="ＭＳ Ｐゴシック" charset="0"/>
              </a:rPr>
              <a:t>Project (UK-wide)</a:t>
            </a:r>
            <a:endParaRPr lang="en-US" sz="2400" dirty="0">
              <a:ea typeface="ＭＳ Ｐゴシック" charset="0"/>
            </a:endParaRPr>
          </a:p>
          <a:p>
            <a:pPr indent="-255270">
              <a:defRPr/>
            </a:pPr>
            <a:r>
              <a:rPr lang="en-US" sz="2400" dirty="0">
                <a:ea typeface="ＭＳ Ｐゴシック"/>
              </a:rPr>
              <a:t>In House Counselling Project</a:t>
            </a:r>
            <a:endParaRPr lang="en-US" sz="2400" dirty="0">
              <a:ea typeface="ＭＳ Ｐゴシック" charset="0"/>
            </a:endParaRPr>
          </a:p>
          <a:p>
            <a:pPr indent="-255270">
              <a:defRPr/>
            </a:pPr>
            <a:r>
              <a:rPr lang="en-US" sz="2400" dirty="0">
                <a:ea typeface="ＭＳ Ｐゴシック"/>
              </a:rPr>
              <a:t>Safer Futures</a:t>
            </a:r>
          </a:p>
          <a:p>
            <a:pPr indent="-255270">
              <a:defRPr/>
            </a:pPr>
            <a:r>
              <a:rPr lang="en-US" sz="2400" dirty="0" smtClean="0">
                <a:ea typeface="ＭＳ Ｐゴシック"/>
              </a:rPr>
              <a:t>Volunteer </a:t>
            </a:r>
            <a:r>
              <a:rPr lang="en-US" sz="2400" dirty="0">
                <a:ea typeface="ＭＳ Ｐゴシック"/>
              </a:rPr>
              <a:t>services</a:t>
            </a:r>
            <a:endParaRPr lang="en-US" sz="2400" dirty="0">
              <a:ea typeface="ＭＳ Ｐゴシック" charset="0"/>
            </a:endParaRP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924" y="5767885"/>
            <a:ext cx="1743075" cy="1090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5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Children and Young People services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811" y="2547516"/>
            <a:ext cx="10088434" cy="3416300"/>
          </a:xfrm>
        </p:spPr>
        <p:txBody>
          <a:bodyPr>
            <a:normAutofit/>
          </a:bodyPr>
          <a:lstStyle/>
          <a:p>
            <a:r>
              <a:rPr lang="en-US" dirty="0"/>
              <a:t>1:1 sessions for 11–24-year-olds</a:t>
            </a:r>
            <a:r>
              <a:rPr lang="en-US" dirty="0" smtClean="0"/>
              <a:t>​</a:t>
            </a:r>
          </a:p>
          <a:p>
            <a:r>
              <a:rPr lang="en-US" dirty="0" smtClean="0"/>
              <a:t>Young people support groups (in school and in the community)</a:t>
            </a:r>
          </a:p>
          <a:p>
            <a:r>
              <a:rPr lang="en-US" dirty="0" smtClean="0"/>
              <a:t>School workshops: assemblies, one-off workshops and workshop series</a:t>
            </a:r>
            <a:endParaRPr lang="en-US" dirty="0"/>
          </a:p>
          <a:p>
            <a:r>
              <a:rPr lang="en-US" dirty="0" smtClean="0"/>
              <a:t>School PSHE drop down days</a:t>
            </a:r>
          </a:p>
          <a:p>
            <a:r>
              <a:rPr lang="en-US" dirty="0" smtClean="0"/>
              <a:t>Influencer </a:t>
            </a:r>
            <a:r>
              <a:rPr lang="en-US" dirty="0" err="1" smtClean="0"/>
              <a:t>programme</a:t>
            </a:r>
            <a:r>
              <a:rPr lang="en-US" dirty="0" smtClean="0"/>
              <a:t> (Domestic Abuse Awareness and campaigning course for Key Stage 4 and 5)</a:t>
            </a:r>
            <a:endParaRPr lang="en-US" dirty="0"/>
          </a:p>
          <a:p>
            <a:r>
              <a:rPr lang="en-US" dirty="0" smtClean="0"/>
              <a:t>Parent and </a:t>
            </a:r>
            <a:r>
              <a:rPr lang="en-US" dirty="0" err="1" smtClean="0"/>
              <a:t>Carer</a:t>
            </a:r>
            <a:r>
              <a:rPr lang="en-US" dirty="0" smtClean="0"/>
              <a:t> workshops</a:t>
            </a:r>
          </a:p>
          <a:p>
            <a:r>
              <a:rPr lang="en-US" dirty="0" smtClean="0"/>
              <a:t>Helping Hands (a preventative education </a:t>
            </a:r>
            <a:r>
              <a:rPr lang="en-US" dirty="0" err="1" smtClean="0"/>
              <a:t>programme</a:t>
            </a:r>
            <a:r>
              <a:rPr lang="en-US" dirty="0" smtClean="0"/>
              <a:t> for primary aged children who have witnessed domestic abuse)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924" y="5767885"/>
            <a:ext cx="1743075" cy="1090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37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BCWA</a:t>
            </a:r>
            <a:endParaRPr lang="en-GB" b="1" dirty="0"/>
          </a:p>
        </p:txBody>
      </p:sp>
      <p:pic>
        <p:nvPicPr>
          <p:cNvPr id="4" name="NVoujGm8X3E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30017" y="2421294"/>
            <a:ext cx="7539134" cy="42407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924" y="5767885"/>
            <a:ext cx="1743075" cy="1090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17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Any questions?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4400" b="1" dirty="0" smtClean="0">
                <a:solidFill>
                  <a:schemeClr val="accent1"/>
                </a:solidFill>
              </a:rPr>
              <a:t>training@bcwa.org.uk</a:t>
            </a:r>
          </a:p>
          <a:p>
            <a:pPr marL="0" indent="0">
              <a:buNone/>
            </a:pPr>
            <a:endParaRPr lang="en-US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4400" b="1" dirty="0" smtClean="0">
                <a:solidFill>
                  <a:schemeClr val="accent1"/>
                </a:solidFill>
              </a:rPr>
              <a:t>youngpeople@bcwa.org.uk </a:t>
            </a:r>
            <a:endParaRPr lang="en-GB" sz="4400" b="1" dirty="0">
              <a:solidFill>
                <a:schemeClr val="accent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8924" y="5767885"/>
            <a:ext cx="1743075" cy="1090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3312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97313D256A68449B51ED55E978921B" ma:contentTypeVersion="11" ma:contentTypeDescription="Create a new document." ma:contentTypeScope="" ma:versionID="3d7282a5a61eb033d404bf265f489cd6">
  <xsd:schema xmlns:xsd="http://www.w3.org/2001/XMLSchema" xmlns:xs="http://www.w3.org/2001/XMLSchema" xmlns:p="http://schemas.microsoft.com/office/2006/metadata/properties" xmlns:ns2="8b1fb855-d142-46da-a0b1-76cb3258ba23" xmlns:ns3="dc82f868-1762-4846-9f3e-0c2ee8ba813d" targetNamespace="http://schemas.microsoft.com/office/2006/metadata/properties" ma:root="true" ma:fieldsID="876cf0f76b9079beacdc9b3f3200aa3f" ns2:_="" ns3:_="">
    <xsd:import namespace="8b1fb855-d142-46da-a0b1-76cb3258ba23"/>
    <xsd:import namespace="dc82f868-1762-4846-9f3e-0c2ee8ba813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1fb855-d142-46da-a0b1-76cb3258ba2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82f868-1762-4846-9f3e-0c2ee8ba81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3F4EE6-2B2A-498B-A564-1D8B29A274DA}"/>
</file>

<file path=customXml/itemProps2.xml><?xml version="1.0" encoding="utf-8"?>
<ds:datastoreItem xmlns:ds="http://schemas.openxmlformats.org/officeDocument/2006/customXml" ds:itemID="{AB905C4D-9C8F-4F44-8CF5-97DB28F5CAF3}"/>
</file>

<file path=customXml/itemProps3.xml><?xml version="1.0" encoding="utf-8"?>
<ds:datastoreItem xmlns:ds="http://schemas.openxmlformats.org/officeDocument/2006/customXml" ds:itemID="{4B192E4C-A018-45D0-AD78-AEF7B93C9658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317</Words>
  <Application>Microsoft Office PowerPoint</Application>
  <PresentationFormat>Widescreen</PresentationFormat>
  <Paragraphs>45</Paragraphs>
  <Slides>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PGothic</vt:lpstr>
      <vt:lpstr>MS PGothic</vt:lpstr>
      <vt:lpstr>Arial</vt:lpstr>
      <vt:lpstr>Century Gothic</vt:lpstr>
      <vt:lpstr>Wingdings 3</vt:lpstr>
      <vt:lpstr>Ion Boardroom</vt:lpstr>
      <vt:lpstr>Bromley and Croydon Women’s Aid Children and Young People’s Offer</vt:lpstr>
      <vt:lpstr>About BCWA</vt:lpstr>
      <vt:lpstr>Accommodation support</vt:lpstr>
      <vt:lpstr>Outreach support (25+)</vt:lpstr>
      <vt:lpstr>Children and Young People services</vt:lpstr>
      <vt:lpstr>BCWA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Bromley and Croydon Women’s Aid Children and Young People’s Offer</dc:title>
  <dc:creator>Emma Lamond</dc:creator>
  <cp:lastModifiedBy>Emma Lamond</cp:lastModifiedBy>
  <cp:revision>6</cp:revision>
  <dcterms:created xsi:type="dcterms:W3CDTF">2023-10-04T13:40:30Z</dcterms:created>
  <dcterms:modified xsi:type="dcterms:W3CDTF">2023-10-04T14:22:57Z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0x010100EA97313D256A68449B51ED55E978921B</vt:lpwstr>
  </property>
</Properties>
</file>