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8876B7-4D69-5D5D-8210-CC92818B2D8C}" v="13" dt="2022-10-03T09:05:11.325"/>
    <p1510:client id="{8F22C531-E3F3-44FA-8240-CF8ADDB0BD72}" v="110" dt="2022-09-15T10:17:36.888"/>
    <p1510:client id="{93CB85C1-34EF-5B95-487B-FC1310EE4277}" v="11" dt="2022-09-28T09:22:32.988"/>
    <p1510:client id="{A8C3190E-B410-58B8-F4E8-15A1EADAC3A6}" v="428" dt="2022-09-27T15:00:39.254"/>
    <p1510:client id="{C3217CFB-C4F6-6D1F-B8A0-53605C164CFB}" v="217" dt="2022-09-15T11:41:25.5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9019" y="1970627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GB" b="1" dirty="0">
                <a:cs typeface="Calibri Light"/>
              </a:rPr>
            </a:br>
            <a:r>
              <a:rPr lang="en-GB" b="1" dirty="0">
                <a:cs typeface="Calibri Light"/>
              </a:rPr>
              <a:t>Croydon (</a:t>
            </a:r>
            <a:r>
              <a:rPr lang="en-GB" b="1" dirty="0" err="1">
                <a:cs typeface="Calibri Light"/>
              </a:rPr>
              <a:t>SLaM</a:t>
            </a:r>
            <a:r>
              <a:rPr lang="en-GB" b="1" dirty="0">
                <a:cs typeface="Calibri Light"/>
              </a:rPr>
              <a:t>) Community Services</a:t>
            </a:r>
            <a:br>
              <a:rPr lang="en-GB" b="1" dirty="0">
                <a:cs typeface="Calibri Light"/>
              </a:rPr>
            </a:br>
            <a:r>
              <a:rPr lang="en-GB" b="1" dirty="0">
                <a:cs typeface="Calibri Light"/>
              </a:rPr>
              <a:t>(A Primer)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07812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b="1" dirty="0">
                <a:cs typeface="Calibri"/>
              </a:rPr>
              <a:t>Sarah Moodie</a:t>
            </a:r>
          </a:p>
          <a:p>
            <a:r>
              <a:rPr lang="en-GB" sz="2000" b="1" dirty="0">
                <a:cs typeface="Calibri"/>
              </a:rPr>
              <a:t>Service Manager</a:t>
            </a:r>
          </a:p>
        </p:txBody>
      </p:sp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7EB27529-8622-4221-A64D-148488C93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3055" y="255449"/>
            <a:ext cx="2743200" cy="193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400B8-544B-3573-1432-D179BEE8A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b="1">
                <a:cs typeface="Calibri Light"/>
              </a:rPr>
              <a:t>A simplified journey in the community MH services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941F7-2E47-71AF-63FF-3A88541D9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cs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562454-F34D-09B5-D154-C968581EF1C8}"/>
              </a:ext>
            </a:extLst>
          </p:cNvPr>
          <p:cNvSpPr/>
          <p:nvPr/>
        </p:nvSpPr>
        <p:spPr>
          <a:xfrm>
            <a:off x="1014248" y="3260834"/>
            <a:ext cx="1326930" cy="126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cs typeface="Calibri"/>
              </a:rPr>
              <a:t>I need help with my mental health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396294-738B-047F-4EBE-F5A853C1106E}"/>
              </a:ext>
            </a:extLst>
          </p:cNvPr>
          <p:cNvSpPr/>
          <p:nvPr/>
        </p:nvSpPr>
        <p:spPr>
          <a:xfrm>
            <a:off x="2891329" y="3272329"/>
            <a:ext cx="919655" cy="126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cs typeface="Calibri"/>
              </a:rPr>
              <a:t>GP</a:t>
            </a: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0D3488-4A74-2409-C9E5-B5862076EBC8}"/>
              </a:ext>
            </a:extLst>
          </p:cNvPr>
          <p:cNvSpPr/>
          <p:nvPr/>
        </p:nvSpPr>
        <p:spPr>
          <a:xfrm>
            <a:off x="4400549" y="3165584"/>
            <a:ext cx="919655" cy="1550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cs typeface="Calibri"/>
              </a:rPr>
              <a:t>Assessment and Liaison Team</a:t>
            </a: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1F440B-9627-D4C5-DC2A-33DEEC5113F0}"/>
              </a:ext>
            </a:extLst>
          </p:cNvPr>
          <p:cNvSpPr/>
          <p:nvPr/>
        </p:nvSpPr>
        <p:spPr>
          <a:xfrm>
            <a:off x="5607597" y="1863287"/>
            <a:ext cx="1340067" cy="13926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cs typeface="Calibri"/>
              </a:rPr>
              <a:t>Psychosis Early Intervention TEAM (COAST)</a:t>
            </a:r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71CABB-9675-5C71-1E36-CD4D24803A34}"/>
              </a:ext>
            </a:extLst>
          </p:cNvPr>
          <p:cNvSpPr/>
          <p:nvPr/>
        </p:nvSpPr>
        <p:spPr>
          <a:xfrm>
            <a:off x="5829299" y="4896506"/>
            <a:ext cx="919655" cy="919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cs typeface="Calibri"/>
              </a:rPr>
              <a:t>Locality Teams</a:t>
            </a:r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6B0A7E0-02C4-6ED8-9322-2368310CED47}"/>
              </a:ext>
            </a:extLst>
          </p:cNvPr>
          <p:cNvSpPr/>
          <p:nvPr/>
        </p:nvSpPr>
        <p:spPr>
          <a:xfrm>
            <a:off x="7246553" y="2976726"/>
            <a:ext cx="1248103" cy="1918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cs typeface="Calibri"/>
              </a:rPr>
              <a:t>Primary Care Medication Support Team</a:t>
            </a:r>
            <a:endParaRPr lang="en-GB" err="1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3F14DF-780B-9208-0A9A-A60065776D99}"/>
              </a:ext>
            </a:extLst>
          </p:cNvPr>
          <p:cNvSpPr/>
          <p:nvPr/>
        </p:nvSpPr>
        <p:spPr>
          <a:xfrm>
            <a:off x="9149911" y="3277255"/>
            <a:ext cx="919655" cy="126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cs typeface="Calibri"/>
              </a:rPr>
              <a:t>GP</a:t>
            </a:r>
            <a:endParaRPr lang="en-GB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08A980AF-0401-154B-A1F7-99344F4A9B7F}"/>
              </a:ext>
            </a:extLst>
          </p:cNvPr>
          <p:cNvSpPr/>
          <p:nvPr/>
        </p:nvSpPr>
        <p:spPr>
          <a:xfrm>
            <a:off x="2401141" y="3607097"/>
            <a:ext cx="433551" cy="48610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28C592AF-E754-B2B9-2B8A-143C2EE2CAB5}"/>
              </a:ext>
            </a:extLst>
          </p:cNvPr>
          <p:cNvSpPr/>
          <p:nvPr/>
        </p:nvSpPr>
        <p:spPr>
          <a:xfrm>
            <a:off x="3898865" y="3607097"/>
            <a:ext cx="433551" cy="48610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0841E962-B7B3-1270-C1E4-0180A1181C0D}"/>
              </a:ext>
            </a:extLst>
          </p:cNvPr>
          <p:cNvSpPr/>
          <p:nvPr/>
        </p:nvSpPr>
        <p:spPr>
          <a:xfrm>
            <a:off x="5606796" y="3699063"/>
            <a:ext cx="827688" cy="486103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Left-Right-Up 16">
            <a:extLst>
              <a:ext uri="{FF2B5EF4-FFF2-40B4-BE49-F238E27FC236}">
                <a16:creationId xmlns:a16="http://schemas.microsoft.com/office/drawing/2014/main" id="{59BEBD07-7634-1345-A91E-3BA604B84147}"/>
              </a:ext>
            </a:extLst>
          </p:cNvPr>
          <p:cNvSpPr/>
          <p:nvPr/>
        </p:nvSpPr>
        <p:spPr>
          <a:xfrm rot="5400000">
            <a:off x="5844289" y="3452136"/>
            <a:ext cx="1366343" cy="1011619"/>
          </a:xfrm>
          <a:prstGeom prst="leftRight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53B9D31E-4AE8-97BA-9131-767358163D75}"/>
              </a:ext>
            </a:extLst>
          </p:cNvPr>
          <p:cNvSpPr/>
          <p:nvPr/>
        </p:nvSpPr>
        <p:spPr>
          <a:xfrm>
            <a:off x="8628520" y="3607096"/>
            <a:ext cx="433551" cy="48610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Bent 18">
            <a:extLst>
              <a:ext uri="{FF2B5EF4-FFF2-40B4-BE49-F238E27FC236}">
                <a16:creationId xmlns:a16="http://schemas.microsoft.com/office/drawing/2014/main" id="{60EBD1D4-7AB0-0B6E-8399-81692659A6A0}"/>
              </a:ext>
            </a:extLst>
          </p:cNvPr>
          <p:cNvSpPr/>
          <p:nvPr/>
        </p:nvSpPr>
        <p:spPr>
          <a:xfrm rot="5400000">
            <a:off x="7883126" y="1234177"/>
            <a:ext cx="1037894" cy="2785240"/>
          </a:xfrm>
          <a:prstGeom prst="ben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Arrow: Bent 19">
            <a:extLst>
              <a:ext uri="{FF2B5EF4-FFF2-40B4-BE49-F238E27FC236}">
                <a16:creationId xmlns:a16="http://schemas.microsoft.com/office/drawing/2014/main" id="{45BDDEDB-07E3-8D04-9B7B-A633736E9FDA}"/>
              </a:ext>
            </a:extLst>
          </p:cNvPr>
          <p:cNvSpPr/>
          <p:nvPr/>
        </p:nvSpPr>
        <p:spPr>
          <a:xfrm rot="16200000" flipV="1">
            <a:off x="7896263" y="3809211"/>
            <a:ext cx="1037894" cy="2785240"/>
          </a:xfrm>
          <a:prstGeom prst="ben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FB568EC1-3E6B-9194-5456-9D5C4BF07872}"/>
              </a:ext>
            </a:extLst>
          </p:cNvPr>
          <p:cNvSpPr/>
          <p:nvPr/>
        </p:nvSpPr>
        <p:spPr>
          <a:xfrm>
            <a:off x="4623644" y="4889136"/>
            <a:ext cx="486103" cy="128751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row: Bent 20">
            <a:extLst>
              <a:ext uri="{FF2B5EF4-FFF2-40B4-BE49-F238E27FC236}">
                <a16:creationId xmlns:a16="http://schemas.microsoft.com/office/drawing/2014/main" id="{0EBBFDE8-78D3-195A-C0BF-29085AB89A12}"/>
              </a:ext>
            </a:extLst>
          </p:cNvPr>
          <p:cNvSpPr/>
          <p:nvPr/>
        </p:nvSpPr>
        <p:spPr>
          <a:xfrm rot="16200000" flipV="1">
            <a:off x="6976606" y="2889558"/>
            <a:ext cx="1024757" cy="5531065"/>
          </a:xfrm>
          <a:prstGeom prst="ben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3" name="Arrow: Bent 22">
            <a:extLst>
              <a:ext uri="{FF2B5EF4-FFF2-40B4-BE49-F238E27FC236}">
                <a16:creationId xmlns:a16="http://schemas.microsoft.com/office/drawing/2014/main" id="{533F2422-6523-F92E-B251-683DD2F5ABA5}"/>
              </a:ext>
            </a:extLst>
          </p:cNvPr>
          <p:cNvSpPr/>
          <p:nvPr/>
        </p:nvSpPr>
        <p:spPr>
          <a:xfrm rot="-5400000" flipV="1">
            <a:off x="7334618" y="4640184"/>
            <a:ext cx="433551" cy="1037896"/>
          </a:xfrm>
          <a:prstGeom prst="ben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Arrow: Bent 23">
            <a:extLst>
              <a:ext uri="{FF2B5EF4-FFF2-40B4-BE49-F238E27FC236}">
                <a16:creationId xmlns:a16="http://schemas.microsoft.com/office/drawing/2014/main" id="{772B9FA7-D0CC-EA6E-1C3B-40C7966815F2}"/>
              </a:ext>
            </a:extLst>
          </p:cNvPr>
          <p:cNvSpPr/>
          <p:nvPr/>
        </p:nvSpPr>
        <p:spPr>
          <a:xfrm rot="5400000">
            <a:off x="7321480" y="2196528"/>
            <a:ext cx="433551" cy="1037896"/>
          </a:xfrm>
          <a:prstGeom prst="ben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row: Bent 25">
            <a:extLst>
              <a:ext uri="{FF2B5EF4-FFF2-40B4-BE49-F238E27FC236}">
                <a16:creationId xmlns:a16="http://schemas.microsoft.com/office/drawing/2014/main" id="{21CD1FB6-33C6-1E8A-7A57-4AA9B9B4166E}"/>
              </a:ext>
            </a:extLst>
          </p:cNvPr>
          <p:cNvSpPr/>
          <p:nvPr/>
        </p:nvSpPr>
        <p:spPr>
          <a:xfrm flipV="1">
            <a:off x="3227042" y="4671058"/>
            <a:ext cx="2509342" cy="1077311"/>
          </a:xfrm>
          <a:prstGeom prst="ben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Arrow: Bent 27">
            <a:extLst>
              <a:ext uri="{FF2B5EF4-FFF2-40B4-BE49-F238E27FC236}">
                <a16:creationId xmlns:a16="http://schemas.microsoft.com/office/drawing/2014/main" id="{4379A19E-DF3E-8351-F92E-63CE4303059D}"/>
              </a:ext>
            </a:extLst>
          </p:cNvPr>
          <p:cNvSpPr/>
          <p:nvPr/>
        </p:nvSpPr>
        <p:spPr>
          <a:xfrm>
            <a:off x="3227043" y="2214265"/>
            <a:ext cx="2312273" cy="945930"/>
          </a:xfrm>
          <a:prstGeom prst="ben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Explosion: 8 Points 10">
            <a:extLst>
              <a:ext uri="{FF2B5EF4-FFF2-40B4-BE49-F238E27FC236}">
                <a16:creationId xmlns:a16="http://schemas.microsoft.com/office/drawing/2014/main" id="{22CCC034-6521-0910-71AF-2437D7A8AF29}"/>
              </a:ext>
            </a:extLst>
          </p:cNvPr>
          <p:cNvSpPr/>
          <p:nvPr/>
        </p:nvSpPr>
        <p:spPr>
          <a:xfrm>
            <a:off x="1738476" y="2106338"/>
            <a:ext cx="1234964" cy="1064171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cs typeface="Calibri"/>
              </a:rPr>
              <a:t>A+E</a:t>
            </a:r>
            <a:endParaRPr lang="en-GB"/>
          </a:p>
        </p:txBody>
      </p:sp>
      <p:sp>
        <p:nvSpPr>
          <p:cNvPr id="14" name="Explosion: 8 Points 13">
            <a:extLst>
              <a:ext uri="{FF2B5EF4-FFF2-40B4-BE49-F238E27FC236}">
                <a16:creationId xmlns:a16="http://schemas.microsoft.com/office/drawing/2014/main" id="{A72A96AA-BF2E-89E5-6EFF-4B4487C66D6C}"/>
              </a:ext>
            </a:extLst>
          </p:cNvPr>
          <p:cNvSpPr/>
          <p:nvPr/>
        </p:nvSpPr>
        <p:spPr>
          <a:xfrm>
            <a:off x="1567683" y="4720786"/>
            <a:ext cx="1405757" cy="1234964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>
                <a:cs typeface="Calibri"/>
              </a:rPr>
              <a:t>Home Treatment Team</a:t>
            </a:r>
          </a:p>
        </p:txBody>
      </p:sp>
    </p:spTree>
    <p:extLst>
      <p:ext uri="{BB962C8B-B14F-4D97-AF65-F5344CB8AC3E}">
        <p14:creationId xmlns:p14="http://schemas.microsoft.com/office/powerpoint/2010/main" val="60195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1" grpId="0" animBg="1"/>
      <p:bldP spid="23" grpId="0" animBg="1"/>
      <p:bldP spid="24" grpId="0" animBg="1"/>
      <p:bldP spid="26" grpId="0" animBg="1"/>
      <p:bldP spid="28" grpId="0" animBg="1"/>
      <p:bldP spid="11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F2F42D5-732D-07A8-C92A-0062EE48EFF0}"/>
              </a:ext>
            </a:extLst>
          </p:cNvPr>
          <p:cNvSpPr/>
          <p:nvPr/>
        </p:nvSpPr>
        <p:spPr>
          <a:xfrm>
            <a:off x="6177454" y="1802523"/>
            <a:ext cx="5177335" cy="457621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8CB057E-0963-46FF-080C-DA0D51163273}"/>
              </a:ext>
            </a:extLst>
          </p:cNvPr>
          <p:cNvSpPr/>
          <p:nvPr/>
        </p:nvSpPr>
        <p:spPr>
          <a:xfrm>
            <a:off x="699681" y="1802523"/>
            <a:ext cx="5004807" cy="45762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9FEE91-B963-5705-17B0-B85F71776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b="1">
                <a:cs typeface="Calibri Light"/>
              </a:rPr>
              <a:t>Help available (not exhaustive)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F4B91E-FF7C-818C-1BB7-B7DB645D5E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>
                <a:cs typeface="Calibri"/>
              </a:rPr>
              <a:t>Via GP/Self-referral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16FE5-F32D-29C7-10CD-A9749F36E89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GB" dirty="0">
                <a:cs typeface="Calibri"/>
              </a:rPr>
              <a:t>Croydon Talking Therapies (IAPT)*</a:t>
            </a:r>
          </a:p>
          <a:p>
            <a:r>
              <a:rPr lang="en-GB" dirty="0">
                <a:cs typeface="Calibri"/>
              </a:rPr>
              <a:t>Sun Project</a:t>
            </a:r>
          </a:p>
          <a:p>
            <a:r>
              <a:rPr lang="en-GB" dirty="0">
                <a:cs typeface="Calibri"/>
              </a:rPr>
              <a:t>Change Grow Live (CGL)</a:t>
            </a:r>
          </a:p>
          <a:p>
            <a:r>
              <a:rPr lang="en-GB" dirty="0">
                <a:cs typeface="Calibri"/>
              </a:rPr>
              <a:t>Recovery Space</a:t>
            </a:r>
          </a:p>
          <a:p>
            <a:r>
              <a:rPr lang="en-GB" dirty="0">
                <a:cs typeface="Calibri"/>
              </a:rPr>
              <a:t>Mind</a:t>
            </a:r>
          </a:p>
          <a:p>
            <a:r>
              <a:rPr lang="en-GB" dirty="0">
                <a:cs typeface="Calibri"/>
              </a:rPr>
              <a:t>Wellbeing Hubs</a:t>
            </a:r>
          </a:p>
          <a:p>
            <a:r>
              <a:rPr lang="en-GB" dirty="0">
                <a:cs typeface="Calibri"/>
              </a:rPr>
              <a:t>OASIS</a:t>
            </a:r>
          </a:p>
          <a:p>
            <a:r>
              <a:rPr lang="en-GB" dirty="0">
                <a:cs typeface="Calibri"/>
              </a:rPr>
              <a:t>Off The Record</a:t>
            </a:r>
          </a:p>
          <a:p>
            <a:pPr marL="0" indent="0">
              <a:buNone/>
            </a:pPr>
            <a:r>
              <a:rPr lang="en-GB" sz="1500" dirty="0">
                <a:cs typeface="Calibri"/>
              </a:rPr>
              <a:t>* Improving Access to Psychological Therapy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617DCF-AC22-4800-08B6-73A80F933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dirty="0">
                <a:cs typeface="Calibri"/>
              </a:rPr>
              <a:t>Via Community Mental Health Teams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9DC5E-D4FA-8C1C-3ACC-BBDCAC6F50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68811" cy="392900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GB" dirty="0">
                <a:cs typeface="Calibri"/>
              </a:rPr>
              <a:t>Individual Placement and Support (IPS) Employment Specialists</a:t>
            </a:r>
          </a:p>
          <a:p>
            <a:r>
              <a:rPr lang="en-GB" dirty="0">
                <a:cs typeface="Calibri"/>
              </a:rPr>
              <a:t>Therapies (CBT, DBT, CIPTS, etc)*</a:t>
            </a:r>
          </a:p>
          <a:p>
            <a:r>
              <a:rPr lang="en-GB" dirty="0">
                <a:cs typeface="Calibri"/>
              </a:rPr>
              <a:t> Community Opportunities, Reablement and  Engagement Service (CORE)</a:t>
            </a:r>
          </a:p>
          <a:p>
            <a:r>
              <a:rPr lang="en-GB" dirty="0">
                <a:cs typeface="Calibri"/>
              </a:rPr>
              <a:t>Occupational Therapy</a:t>
            </a:r>
          </a:p>
          <a:p>
            <a:r>
              <a:rPr lang="en-GB" dirty="0">
                <a:cs typeface="Calibri"/>
              </a:rPr>
              <a:t>Housing and Social Care</a:t>
            </a:r>
          </a:p>
          <a:p>
            <a:r>
              <a:rPr lang="en-GB" dirty="0">
                <a:cs typeface="Calibri"/>
              </a:rPr>
              <a:t>Family Intervention and Support Service (FISS)</a:t>
            </a:r>
          </a:p>
          <a:p>
            <a:pPr marL="0" indent="0">
              <a:buNone/>
            </a:pPr>
            <a:r>
              <a:rPr lang="en-GB" dirty="0">
                <a:cs typeface="Calibri"/>
              </a:rPr>
              <a:t>*</a:t>
            </a:r>
            <a:r>
              <a:rPr lang="en-GB" sz="1800" dirty="0">
                <a:cs typeface="Calibri"/>
              </a:rPr>
              <a:t> Cognitive Behaviour Therapy, Dialectical Behaviour Therapy,     Croydon Integrated Psychological Therapies Service</a:t>
            </a:r>
          </a:p>
          <a:p>
            <a:pPr marL="0" indent="0">
              <a:buNone/>
            </a:pPr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4648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62391-BF1B-40DD-A5E2-2077305BC1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cs typeface="Calibri Light"/>
              </a:rPr>
              <a:t>Thank you very much for listening.</a:t>
            </a: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A6087F-58AB-637F-AC12-6805BAC031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582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166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Croydon (SLaM) Community Services (A Primer)</vt:lpstr>
      <vt:lpstr>A simplified journey in the community MH services</vt:lpstr>
      <vt:lpstr>Help available (not exhaustive)</vt:lpstr>
      <vt:lpstr>Thank you very much for listening.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Daboo, Malini</dc:creator>
  <cp:lastModifiedBy>Moodie, Sarah</cp:lastModifiedBy>
  <cp:revision>61</cp:revision>
  <dcterms:created xsi:type="dcterms:W3CDTF">2022-09-15T10:10:00Z</dcterms:created>
  <dcterms:modified xsi:type="dcterms:W3CDTF">2023-11-20T15:53:05Z</dcterms:modified>
</cp:coreProperties>
</file>