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6" r:id="rId9"/>
    <p:sldId id="269" r:id="rId10"/>
    <p:sldId id="267" r:id="rId11"/>
    <p:sldId id="268" r:id="rId12"/>
    <p:sldId id="262" r:id="rId13"/>
    <p:sldId id="271" r:id="rId14"/>
    <p:sldId id="270"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FA9861A-C322-79FE-398F-8CC82751B75E}" v="24" dt="2024-10-01T13:45:47.45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58" d="100"/>
          <a:sy n="58" d="100"/>
        </p:scale>
        <p:origin x="988"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B2395C-0D4E-74E1-7C78-A5038AD791F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F00DB24D-A365-B7E6-6224-D6C915CD95A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A5F89F2-225F-B074-9224-8C49C5CC428F}"/>
              </a:ext>
            </a:extLst>
          </p:cNvPr>
          <p:cNvSpPr>
            <a:spLocks noGrp="1"/>
          </p:cNvSpPr>
          <p:nvPr>
            <p:ph type="dt" sz="half" idx="10"/>
          </p:nvPr>
        </p:nvSpPr>
        <p:spPr/>
        <p:txBody>
          <a:bodyPr/>
          <a:lstStyle/>
          <a:p>
            <a:fld id="{2CC3E3EB-D33C-4E2A-83F9-F518770CFCD8}" type="datetimeFigureOut">
              <a:rPr lang="en-GB" smtClean="0"/>
              <a:t>01/10/2024</a:t>
            </a:fld>
            <a:endParaRPr lang="en-GB"/>
          </a:p>
        </p:txBody>
      </p:sp>
      <p:sp>
        <p:nvSpPr>
          <p:cNvPr id="5" name="Footer Placeholder 4">
            <a:extLst>
              <a:ext uri="{FF2B5EF4-FFF2-40B4-BE49-F238E27FC236}">
                <a16:creationId xmlns:a16="http://schemas.microsoft.com/office/drawing/2014/main" id="{5BB567C1-3675-2A49-9D37-6D764DCAB0D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5FD354B-F463-B868-4462-D8EBF442A324}"/>
              </a:ext>
            </a:extLst>
          </p:cNvPr>
          <p:cNvSpPr>
            <a:spLocks noGrp="1"/>
          </p:cNvSpPr>
          <p:nvPr>
            <p:ph type="sldNum" sz="quarter" idx="12"/>
          </p:nvPr>
        </p:nvSpPr>
        <p:spPr/>
        <p:txBody>
          <a:bodyPr/>
          <a:lstStyle/>
          <a:p>
            <a:fld id="{2E793B3F-7C12-4CC6-845B-ED5BBBD46904}" type="slidenum">
              <a:rPr lang="en-GB" smtClean="0"/>
              <a:t>‹#›</a:t>
            </a:fld>
            <a:endParaRPr lang="en-GB"/>
          </a:p>
        </p:txBody>
      </p:sp>
    </p:spTree>
    <p:extLst>
      <p:ext uri="{BB962C8B-B14F-4D97-AF65-F5344CB8AC3E}">
        <p14:creationId xmlns:p14="http://schemas.microsoft.com/office/powerpoint/2010/main" val="23346880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A06D74-D6D5-5D12-B29C-5874D0FDD68A}"/>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272CA8A-0851-E5BF-90ED-DEF29C5DE9C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F957380-26F7-C73D-EBC9-BB80DB72EC11}"/>
              </a:ext>
            </a:extLst>
          </p:cNvPr>
          <p:cNvSpPr>
            <a:spLocks noGrp="1"/>
          </p:cNvSpPr>
          <p:nvPr>
            <p:ph type="dt" sz="half" idx="10"/>
          </p:nvPr>
        </p:nvSpPr>
        <p:spPr/>
        <p:txBody>
          <a:bodyPr/>
          <a:lstStyle/>
          <a:p>
            <a:fld id="{2CC3E3EB-D33C-4E2A-83F9-F518770CFCD8}" type="datetimeFigureOut">
              <a:rPr lang="en-GB" smtClean="0"/>
              <a:t>01/10/2024</a:t>
            </a:fld>
            <a:endParaRPr lang="en-GB"/>
          </a:p>
        </p:txBody>
      </p:sp>
      <p:sp>
        <p:nvSpPr>
          <p:cNvPr id="5" name="Footer Placeholder 4">
            <a:extLst>
              <a:ext uri="{FF2B5EF4-FFF2-40B4-BE49-F238E27FC236}">
                <a16:creationId xmlns:a16="http://schemas.microsoft.com/office/drawing/2014/main" id="{2E64DDA8-4ED4-689F-B2D9-3643933776D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05F90EF-91F9-35F0-6932-FC062AD78298}"/>
              </a:ext>
            </a:extLst>
          </p:cNvPr>
          <p:cNvSpPr>
            <a:spLocks noGrp="1"/>
          </p:cNvSpPr>
          <p:nvPr>
            <p:ph type="sldNum" sz="quarter" idx="12"/>
          </p:nvPr>
        </p:nvSpPr>
        <p:spPr/>
        <p:txBody>
          <a:bodyPr/>
          <a:lstStyle/>
          <a:p>
            <a:fld id="{2E793B3F-7C12-4CC6-845B-ED5BBBD46904}" type="slidenum">
              <a:rPr lang="en-GB" smtClean="0"/>
              <a:t>‹#›</a:t>
            </a:fld>
            <a:endParaRPr lang="en-GB"/>
          </a:p>
        </p:txBody>
      </p:sp>
    </p:spTree>
    <p:extLst>
      <p:ext uri="{BB962C8B-B14F-4D97-AF65-F5344CB8AC3E}">
        <p14:creationId xmlns:p14="http://schemas.microsoft.com/office/powerpoint/2010/main" val="1637991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4351435-067F-F19D-FDF7-2A30E0EB8DA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B3F5611-A9DD-0DEA-75CC-94841252412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710BF00-7E3D-2798-30A8-12C4F091F58B}"/>
              </a:ext>
            </a:extLst>
          </p:cNvPr>
          <p:cNvSpPr>
            <a:spLocks noGrp="1"/>
          </p:cNvSpPr>
          <p:nvPr>
            <p:ph type="dt" sz="half" idx="10"/>
          </p:nvPr>
        </p:nvSpPr>
        <p:spPr/>
        <p:txBody>
          <a:bodyPr/>
          <a:lstStyle/>
          <a:p>
            <a:fld id="{2CC3E3EB-D33C-4E2A-83F9-F518770CFCD8}" type="datetimeFigureOut">
              <a:rPr lang="en-GB" smtClean="0"/>
              <a:t>01/10/2024</a:t>
            </a:fld>
            <a:endParaRPr lang="en-GB"/>
          </a:p>
        </p:txBody>
      </p:sp>
      <p:sp>
        <p:nvSpPr>
          <p:cNvPr id="5" name="Footer Placeholder 4">
            <a:extLst>
              <a:ext uri="{FF2B5EF4-FFF2-40B4-BE49-F238E27FC236}">
                <a16:creationId xmlns:a16="http://schemas.microsoft.com/office/drawing/2014/main" id="{26C59217-3CE0-7D66-73BF-680A16217DB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48414BD-0E33-225D-36A0-3CA69DCCDA13}"/>
              </a:ext>
            </a:extLst>
          </p:cNvPr>
          <p:cNvSpPr>
            <a:spLocks noGrp="1"/>
          </p:cNvSpPr>
          <p:nvPr>
            <p:ph type="sldNum" sz="quarter" idx="12"/>
          </p:nvPr>
        </p:nvSpPr>
        <p:spPr/>
        <p:txBody>
          <a:bodyPr/>
          <a:lstStyle/>
          <a:p>
            <a:fld id="{2E793B3F-7C12-4CC6-845B-ED5BBBD46904}" type="slidenum">
              <a:rPr lang="en-GB" smtClean="0"/>
              <a:t>‹#›</a:t>
            </a:fld>
            <a:endParaRPr lang="en-GB"/>
          </a:p>
        </p:txBody>
      </p:sp>
    </p:spTree>
    <p:extLst>
      <p:ext uri="{BB962C8B-B14F-4D97-AF65-F5344CB8AC3E}">
        <p14:creationId xmlns:p14="http://schemas.microsoft.com/office/powerpoint/2010/main" val="158328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0B24A4-DA62-B2EC-212C-1F3CDDE7A4A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464CD63-1C50-E32D-D6D9-BDD7430198E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B1FA27D-E24D-9B16-61E5-8E58445A9B37}"/>
              </a:ext>
            </a:extLst>
          </p:cNvPr>
          <p:cNvSpPr>
            <a:spLocks noGrp="1"/>
          </p:cNvSpPr>
          <p:nvPr>
            <p:ph type="dt" sz="half" idx="10"/>
          </p:nvPr>
        </p:nvSpPr>
        <p:spPr/>
        <p:txBody>
          <a:bodyPr/>
          <a:lstStyle/>
          <a:p>
            <a:fld id="{2CC3E3EB-D33C-4E2A-83F9-F518770CFCD8}" type="datetimeFigureOut">
              <a:rPr lang="en-GB" smtClean="0"/>
              <a:t>01/10/2024</a:t>
            </a:fld>
            <a:endParaRPr lang="en-GB"/>
          </a:p>
        </p:txBody>
      </p:sp>
      <p:sp>
        <p:nvSpPr>
          <p:cNvPr id="5" name="Footer Placeholder 4">
            <a:extLst>
              <a:ext uri="{FF2B5EF4-FFF2-40B4-BE49-F238E27FC236}">
                <a16:creationId xmlns:a16="http://schemas.microsoft.com/office/drawing/2014/main" id="{B32F0512-8EDC-AE3A-708A-73C367BBBFE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53BC0F3-35AA-3E95-83A9-2A36158178C5}"/>
              </a:ext>
            </a:extLst>
          </p:cNvPr>
          <p:cNvSpPr>
            <a:spLocks noGrp="1"/>
          </p:cNvSpPr>
          <p:nvPr>
            <p:ph type="sldNum" sz="quarter" idx="12"/>
          </p:nvPr>
        </p:nvSpPr>
        <p:spPr/>
        <p:txBody>
          <a:bodyPr/>
          <a:lstStyle/>
          <a:p>
            <a:fld id="{2E793B3F-7C12-4CC6-845B-ED5BBBD46904}" type="slidenum">
              <a:rPr lang="en-GB" smtClean="0"/>
              <a:t>‹#›</a:t>
            </a:fld>
            <a:endParaRPr lang="en-GB"/>
          </a:p>
        </p:txBody>
      </p:sp>
    </p:spTree>
    <p:extLst>
      <p:ext uri="{BB962C8B-B14F-4D97-AF65-F5344CB8AC3E}">
        <p14:creationId xmlns:p14="http://schemas.microsoft.com/office/powerpoint/2010/main" val="12527117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C7B41D-E404-A7DF-2FF5-E3241FB81CC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50551F2-8406-2D0C-5871-A407EBC929A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474F604-D4F0-BFAC-A553-57D5650166EB}"/>
              </a:ext>
            </a:extLst>
          </p:cNvPr>
          <p:cNvSpPr>
            <a:spLocks noGrp="1"/>
          </p:cNvSpPr>
          <p:nvPr>
            <p:ph type="dt" sz="half" idx="10"/>
          </p:nvPr>
        </p:nvSpPr>
        <p:spPr/>
        <p:txBody>
          <a:bodyPr/>
          <a:lstStyle/>
          <a:p>
            <a:fld id="{2CC3E3EB-D33C-4E2A-83F9-F518770CFCD8}" type="datetimeFigureOut">
              <a:rPr lang="en-GB" smtClean="0"/>
              <a:t>01/10/2024</a:t>
            </a:fld>
            <a:endParaRPr lang="en-GB"/>
          </a:p>
        </p:txBody>
      </p:sp>
      <p:sp>
        <p:nvSpPr>
          <p:cNvPr id="5" name="Footer Placeholder 4">
            <a:extLst>
              <a:ext uri="{FF2B5EF4-FFF2-40B4-BE49-F238E27FC236}">
                <a16:creationId xmlns:a16="http://schemas.microsoft.com/office/drawing/2014/main" id="{F362D2B7-EC45-2FBD-D296-A9DE14A65D3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3F11954-3ED6-63C9-BF01-7826BB8DB358}"/>
              </a:ext>
            </a:extLst>
          </p:cNvPr>
          <p:cNvSpPr>
            <a:spLocks noGrp="1"/>
          </p:cNvSpPr>
          <p:nvPr>
            <p:ph type="sldNum" sz="quarter" idx="12"/>
          </p:nvPr>
        </p:nvSpPr>
        <p:spPr/>
        <p:txBody>
          <a:bodyPr/>
          <a:lstStyle/>
          <a:p>
            <a:fld id="{2E793B3F-7C12-4CC6-845B-ED5BBBD46904}" type="slidenum">
              <a:rPr lang="en-GB" smtClean="0"/>
              <a:t>‹#›</a:t>
            </a:fld>
            <a:endParaRPr lang="en-GB"/>
          </a:p>
        </p:txBody>
      </p:sp>
    </p:spTree>
    <p:extLst>
      <p:ext uri="{BB962C8B-B14F-4D97-AF65-F5344CB8AC3E}">
        <p14:creationId xmlns:p14="http://schemas.microsoft.com/office/powerpoint/2010/main" val="39105655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369AF7-F1CE-EC7B-64F8-10F1DB1690C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8A837FA-27E5-91D7-8088-BDA38591DC1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789359A-D81F-BB46-FFF6-CD8D933385F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E0E4B70-344B-CCE9-D856-3D7BB2E9BBF4}"/>
              </a:ext>
            </a:extLst>
          </p:cNvPr>
          <p:cNvSpPr>
            <a:spLocks noGrp="1"/>
          </p:cNvSpPr>
          <p:nvPr>
            <p:ph type="dt" sz="half" idx="10"/>
          </p:nvPr>
        </p:nvSpPr>
        <p:spPr/>
        <p:txBody>
          <a:bodyPr/>
          <a:lstStyle/>
          <a:p>
            <a:fld id="{2CC3E3EB-D33C-4E2A-83F9-F518770CFCD8}" type="datetimeFigureOut">
              <a:rPr lang="en-GB" smtClean="0"/>
              <a:t>01/10/2024</a:t>
            </a:fld>
            <a:endParaRPr lang="en-GB"/>
          </a:p>
        </p:txBody>
      </p:sp>
      <p:sp>
        <p:nvSpPr>
          <p:cNvPr id="6" name="Footer Placeholder 5">
            <a:extLst>
              <a:ext uri="{FF2B5EF4-FFF2-40B4-BE49-F238E27FC236}">
                <a16:creationId xmlns:a16="http://schemas.microsoft.com/office/drawing/2014/main" id="{D59B644C-23D0-A07B-E423-A1323EF7BB8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251F609-842C-07DA-5C14-E76B44368212}"/>
              </a:ext>
            </a:extLst>
          </p:cNvPr>
          <p:cNvSpPr>
            <a:spLocks noGrp="1"/>
          </p:cNvSpPr>
          <p:nvPr>
            <p:ph type="sldNum" sz="quarter" idx="12"/>
          </p:nvPr>
        </p:nvSpPr>
        <p:spPr/>
        <p:txBody>
          <a:bodyPr/>
          <a:lstStyle/>
          <a:p>
            <a:fld id="{2E793B3F-7C12-4CC6-845B-ED5BBBD46904}" type="slidenum">
              <a:rPr lang="en-GB" smtClean="0"/>
              <a:t>‹#›</a:t>
            </a:fld>
            <a:endParaRPr lang="en-GB"/>
          </a:p>
        </p:txBody>
      </p:sp>
    </p:spTree>
    <p:extLst>
      <p:ext uri="{BB962C8B-B14F-4D97-AF65-F5344CB8AC3E}">
        <p14:creationId xmlns:p14="http://schemas.microsoft.com/office/powerpoint/2010/main" val="751728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BDA3BD-C510-6A49-FA19-290FF7D1C926}"/>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9514E65-B087-4A8E-00BD-2AD9F311B65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CC6F8B3-CF94-C054-8016-E8892AB7643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0CB6735F-BFD6-A371-37D9-C96A04AF973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B5CF61B-14BB-1040-15D2-B4D08F72241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4D2B05B-701A-A375-82B3-E22294C77A0C}"/>
              </a:ext>
            </a:extLst>
          </p:cNvPr>
          <p:cNvSpPr>
            <a:spLocks noGrp="1"/>
          </p:cNvSpPr>
          <p:nvPr>
            <p:ph type="dt" sz="half" idx="10"/>
          </p:nvPr>
        </p:nvSpPr>
        <p:spPr/>
        <p:txBody>
          <a:bodyPr/>
          <a:lstStyle/>
          <a:p>
            <a:fld id="{2CC3E3EB-D33C-4E2A-83F9-F518770CFCD8}" type="datetimeFigureOut">
              <a:rPr lang="en-GB" smtClean="0"/>
              <a:t>01/10/2024</a:t>
            </a:fld>
            <a:endParaRPr lang="en-GB"/>
          </a:p>
        </p:txBody>
      </p:sp>
      <p:sp>
        <p:nvSpPr>
          <p:cNvPr id="8" name="Footer Placeholder 7">
            <a:extLst>
              <a:ext uri="{FF2B5EF4-FFF2-40B4-BE49-F238E27FC236}">
                <a16:creationId xmlns:a16="http://schemas.microsoft.com/office/drawing/2014/main" id="{0B6C4973-430F-7ACE-1C79-B7E8CF247EE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6265C78F-2E50-B422-7143-429B43DF96E5}"/>
              </a:ext>
            </a:extLst>
          </p:cNvPr>
          <p:cNvSpPr>
            <a:spLocks noGrp="1"/>
          </p:cNvSpPr>
          <p:nvPr>
            <p:ph type="sldNum" sz="quarter" idx="12"/>
          </p:nvPr>
        </p:nvSpPr>
        <p:spPr/>
        <p:txBody>
          <a:bodyPr/>
          <a:lstStyle/>
          <a:p>
            <a:fld id="{2E793B3F-7C12-4CC6-845B-ED5BBBD46904}" type="slidenum">
              <a:rPr lang="en-GB" smtClean="0"/>
              <a:t>‹#›</a:t>
            </a:fld>
            <a:endParaRPr lang="en-GB"/>
          </a:p>
        </p:txBody>
      </p:sp>
    </p:spTree>
    <p:extLst>
      <p:ext uri="{BB962C8B-B14F-4D97-AF65-F5344CB8AC3E}">
        <p14:creationId xmlns:p14="http://schemas.microsoft.com/office/powerpoint/2010/main" val="16033556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08347-B7D3-DE84-D8EE-2CAC9A861DB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F482851-2D6A-3A2D-2A95-2B3DB5C5BFED}"/>
              </a:ext>
            </a:extLst>
          </p:cNvPr>
          <p:cNvSpPr>
            <a:spLocks noGrp="1"/>
          </p:cNvSpPr>
          <p:nvPr>
            <p:ph type="dt" sz="half" idx="10"/>
          </p:nvPr>
        </p:nvSpPr>
        <p:spPr/>
        <p:txBody>
          <a:bodyPr/>
          <a:lstStyle/>
          <a:p>
            <a:fld id="{2CC3E3EB-D33C-4E2A-83F9-F518770CFCD8}" type="datetimeFigureOut">
              <a:rPr lang="en-GB" smtClean="0"/>
              <a:t>01/10/2024</a:t>
            </a:fld>
            <a:endParaRPr lang="en-GB"/>
          </a:p>
        </p:txBody>
      </p:sp>
      <p:sp>
        <p:nvSpPr>
          <p:cNvPr id="4" name="Footer Placeholder 3">
            <a:extLst>
              <a:ext uri="{FF2B5EF4-FFF2-40B4-BE49-F238E27FC236}">
                <a16:creationId xmlns:a16="http://schemas.microsoft.com/office/drawing/2014/main" id="{8E12FB14-EAB4-3169-9FB4-8140D8B72FA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521C104-9882-3323-2BD7-7D712E55AE7D}"/>
              </a:ext>
            </a:extLst>
          </p:cNvPr>
          <p:cNvSpPr>
            <a:spLocks noGrp="1"/>
          </p:cNvSpPr>
          <p:nvPr>
            <p:ph type="sldNum" sz="quarter" idx="12"/>
          </p:nvPr>
        </p:nvSpPr>
        <p:spPr/>
        <p:txBody>
          <a:bodyPr/>
          <a:lstStyle/>
          <a:p>
            <a:fld id="{2E793B3F-7C12-4CC6-845B-ED5BBBD46904}" type="slidenum">
              <a:rPr lang="en-GB" smtClean="0"/>
              <a:t>‹#›</a:t>
            </a:fld>
            <a:endParaRPr lang="en-GB"/>
          </a:p>
        </p:txBody>
      </p:sp>
    </p:spTree>
    <p:extLst>
      <p:ext uri="{BB962C8B-B14F-4D97-AF65-F5344CB8AC3E}">
        <p14:creationId xmlns:p14="http://schemas.microsoft.com/office/powerpoint/2010/main" val="507824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89FA573-11E5-1242-5426-B8C5BEC877B2}"/>
              </a:ext>
            </a:extLst>
          </p:cNvPr>
          <p:cNvSpPr>
            <a:spLocks noGrp="1"/>
          </p:cNvSpPr>
          <p:nvPr>
            <p:ph type="dt" sz="half" idx="10"/>
          </p:nvPr>
        </p:nvSpPr>
        <p:spPr/>
        <p:txBody>
          <a:bodyPr/>
          <a:lstStyle/>
          <a:p>
            <a:fld id="{2CC3E3EB-D33C-4E2A-83F9-F518770CFCD8}" type="datetimeFigureOut">
              <a:rPr lang="en-GB" smtClean="0"/>
              <a:t>01/10/2024</a:t>
            </a:fld>
            <a:endParaRPr lang="en-GB"/>
          </a:p>
        </p:txBody>
      </p:sp>
      <p:sp>
        <p:nvSpPr>
          <p:cNvPr id="3" name="Footer Placeholder 2">
            <a:extLst>
              <a:ext uri="{FF2B5EF4-FFF2-40B4-BE49-F238E27FC236}">
                <a16:creationId xmlns:a16="http://schemas.microsoft.com/office/drawing/2014/main" id="{2550EEE4-E547-C118-7DB1-A8893D1D16D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4DD7DA3-C6E8-56CB-8621-459F520A1E70}"/>
              </a:ext>
            </a:extLst>
          </p:cNvPr>
          <p:cNvSpPr>
            <a:spLocks noGrp="1"/>
          </p:cNvSpPr>
          <p:nvPr>
            <p:ph type="sldNum" sz="quarter" idx="12"/>
          </p:nvPr>
        </p:nvSpPr>
        <p:spPr/>
        <p:txBody>
          <a:bodyPr/>
          <a:lstStyle/>
          <a:p>
            <a:fld id="{2E793B3F-7C12-4CC6-845B-ED5BBBD46904}" type="slidenum">
              <a:rPr lang="en-GB" smtClean="0"/>
              <a:t>‹#›</a:t>
            </a:fld>
            <a:endParaRPr lang="en-GB"/>
          </a:p>
        </p:txBody>
      </p:sp>
    </p:spTree>
    <p:extLst>
      <p:ext uri="{BB962C8B-B14F-4D97-AF65-F5344CB8AC3E}">
        <p14:creationId xmlns:p14="http://schemas.microsoft.com/office/powerpoint/2010/main" val="25165896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66796F-BE0B-A087-5646-A480151A213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65E3313-9286-8E14-6F30-080A27EC580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CE3267A-87F7-94AD-F0F1-0195666655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A77C622-8788-AF23-1A46-4C9184297625}"/>
              </a:ext>
            </a:extLst>
          </p:cNvPr>
          <p:cNvSpPr>
            <a:spLocks noGrp="1"/>
          </p:cNvSpPr>
          <p:nvPr>
            <p:ph type="dt" sz="half" idx="10"/>
          </p:nvPr>
        </p:nvSpPr>
        <p:spPr/>
        <p:txBody>
          <a:bodyPr/>
          <a:lstStyle/>
          <a:p>
            <a:fld id="{2CC3E3EB-D33C-4E2A-83F9-F518770CFCD8}" type="datetimeFigureOut">
              <a:rPr lang="en-GB" smtClean="0"/>
              <a:t>01/10/2024</a:t>
            </a:fld>
            <a:endParaRPr lang="en-GB"/>
          </a:p>
        </p:txBody>
      </p:sp>
      <p:sp>
        <p:nvSpPr>
          <p:cNvPr id="6" name="Footer Placeholder 5">
            <a:extLst>
              <a:ext uri="{FF2B5EF4-FFF2-40B4-BE49-F238E27FC236}">
                <a16:creationId xmlns:a16="http://schemas.microsoft.com/office/drawing/2014/main" id="{2B284DF9-A2BA-0D8C-2300-55D773D460F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0691575-8C58-B230-2ED2-1A5118123AB6}"/>
              </a:ext>
            </a:extLst>
          </p:cNvPr>
          <p:cNvSpPr>
            <a:spLocks noGrp="1"/>
          </p:cNvSpPr>
          <p:nvPr>
            <p:ph type="sldNum" sz="quarter" idx="12"/>
          </p:nvPr>
        </p:nvSpPr>
        <p:spPr/>
        <p:txBody>
          <a:bodyPr/>
          <a:lstStyle/>
          <a:p>
            <a:fld id="{2E793B3F-7C12-4CC6-845B-ED5BBBD46904}" type="slidenum">
              <a:rPr lang="en-GB" smtClean="0"/>
              <a:t>‹#›</a:t>
            </a:fld>
            <a:endParaRPr lang="en-GB"/>
          </a:p>
        </p:txBody>
      </p:sp>
    </p:spTree>
    <p:extLst>
      <p:ext uri="{BB962C8B-B14F-4D97-AF65-F5344CB8AC3E}">
        <p14:creationId xmlns:p14="http://schemas.microsoft.com/office/powerpoint/2010/main" val="7863772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169AA5-8ABF-B832-6A4F-415D72A5DA4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6CF7692-91C6-819D-1F31-D68BFB88642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1EDF863-34C4-AAF6-88D0-7A04D5DC0C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C04BFBD-242C-A33F-78AE-D133A287CB88}"/>
              </a:ext>
            </a:extLst>
          </p:cNvPr>
          <p:cNvSpPr>
            <a:spLocks noGrp="1"/>
          </p:cNvSpPr>
          <p:nvPr>
            <p:ph type="dt" sz="half" idx="10"/>
          </p:nvPr>
        </p:nvSpPr>
        <p:spPr/>
        <p:txBody>
          <a:bodyPr/>
          <a:lstStyle/>
          <a:p>
            <a:fld id="{2CC3E3EB-D33C-4E2A-83F9-F518770CFCD8}" type="datetimeFigureOut">
              <a:rPr lang="en-GB" smtClean="0"/>
              <a:t>01/10/2024</a:t>
            </a:fld>
            <a:endParaRPr lang="en-GB"/>
          </a:p>
        </p:txBody>
      </p:sp>
      <p:sp>
        <p:nvSpPr>
          <p:cNvPr id="6" name="Footer Placeholder 5">
            <a:extLst>
              <a:ext uri="{FF2B5EF4-FFF2-40B4-BE49-F238E27FC236}">
                <a16:creationId xmlns:a16="http://schemas.microsoft.com/office/drawing/2014/main" id="{8D51246B-4671-895C-A5E9-AEDDFEB2534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C07AF72-B1E6-3A31-633C-B1D7319C6CD5}"/>
              </a:ext>
            </a:extLst>
          </p:cNvPr>
          <p:cNvSpPr>
            <a:spLocks noGrp="1"/>
          </p:cNvSpPr>
          <p:nvPr>
            <p:ph type="sldNum" sz="quarter" idx="12"/>
          </p:nvPr>
        </p:nvSpPr>
        <p:spPr/>
        <p:txBody>
          <a:bodyPr/>
          <a:lstStyle/>
          <a:p>
            <a:fld id="{2E793B3F-7C12-4CC6-845B-ED5BBBD46904}" type="slidenum">
              <a:rPr lang="en-GB" smtClean="0"/>
              <a:t>‹#›</a:t>
            </a:fld>
            <a:endParaRPr lang="en-GB"/>
          </a:p>
        </p:txBody>
      </p:sp>
    </p:spTree>
    <p:extLst>
      <p:ext uri="{BB962C8B-B14F-4D97-AF65-F5344CB8AC3E}">
        <p14:creationId xmlns:p14="http://schemas.microsoft.com/office/powerpoint/2010/main" val="38727134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0EE7E20-D837-7B09-0A34-6AF18464789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B5352DE-01BE-5331-1043-A43A45B0356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08B83BA-FD08-00E8-650E-3CFA4604AE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CC3E3EB-D33C-4E2A-83F9-F518770CFCD8}" type="datetimeFigureOut">
              <a:rPr lang="en-GB" smtClean="0"/>
              <a:t>01/10/2024</a:t>
            </a:fld>
            <a:endParaRPr lang="en-GB"/>
          </a:p>
        </p:txBody>
      </p:sp>
      <p:sp>
        <p:nvSpPr>
          <p:cNvPr id="5" name="Footer Placeholder 4">
            <a:extLst>
              <a:ext uri="{FF2B5EF4-FFF2-40B4-BE49-F238E27FC236}">
                <a16:creationId xmlns:a16="http://schemas.microsoft.com/office/drawing/2014/main" id="{ED3E4C14-3AAB-8F25-1177-DA0259415A8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0EF33F04-3F2A-7257-7E83-FF4CDFFB9EB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E793B3F-7C12-4CC6-845B-ED5BBBD46904}" type="slidenum">
              <a:rPr lang="en-GB" smtClean="0"/>
              <a:t>‹#›</a:t>
            </a:fld>
            <a:endParaRPr lang="en-GB"/>
          </a:p>
        </p:txBody>
      </p:sp>
    </p:spTree>
    <p:extLst>
      <p:ext uri="{BB962C8B-B14F-4D97-AF65-F5344CB8AC3E}">
        <p14:creationId xmlns:p14="http://schemas.microsoft.com/office/powerpoint/2010/main" val="5445770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dutytorefer@croydon.gov.uk" TargetMode="External"/><Relationship Id="rId2" Type="http://schemas.openxmlformats.org/officeDocument/2006/relationships/hyperlink" Target="https://www.croydon.gov.uk/housing/housing-support/homelessness/housing-options-self-help-tool" TargetMode="External"/><Relationship Id="rId1" Type="http://schemas.openxmlformats.org/officeDocument/2006/relationships/slideLayout" Target="../slideLayouts/slideLayout8.xml"/><Relationship Id="rId4" Type="http://schemas.openxmlformats.org/officeDocument/2006/relationships/hyperlink" Target="mailto:homeless-intervention@croydon.gov.uk"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mailto:hst@croydon.gov.uk" TargetMode="External"/><Relationship Id="rId2" Type="http://schemas.openxmlformats.org/officeDocument/2006/relationships/hyperlink" Target="mailto:oluwaseun.ojo@croydon.gov.uk"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4C0E7F-367D-963F-C179-FE9BB68F8836}"/>
              </a:ext>
            </a:extLst>
          </p:cNvPr>
          <p:cNvSpPr>
            <a:spLocks noGrp="1"/>
          </p:cNvSpPr>
          <p:nvPr>
            <p:ph type="ctrTitle"/>
          </p:nvPr>
        </p:nvSpPr>
        <p:spPr/>
        <p:txBody>
          <a:bodyPr/>
          <a:lstStyle/>
          <a:p>
            <a:r>
              <a:rPr lang="en-GB" dirty="0">
                <a:latin typeface="Arial" panose="020B0604020202020204" pitchFamily="34" charset="0"/>
                <a:cs typeface="Arial" panose="020B0604020202020204" pitchFamily="34" charset="0"/>
              </a:rPr>
              <a:t>Homeless Support Team</a:t>
            </a:r>
          </a:p>
        </p:txBody>
      </p:sp>
      <p:sp>
        <p:nvSpPr>
          <p:cNvPr id="3" name="Subtitle 2">
            <a:extLst>
              <a:ext uri="{FF2B5EF4-FFF2-40B4-BE49-F238E27FC236}">
                <a16:creationId xmlns:a16="http://schemas.microsoft.com/office/drawing/2014/main" id="{485E73AC-972D-E65B-A248-52F94C2C8B4F}"/>
              </a:ext>
            </a:extLst>
          </p:cNvPr>
          <p:cNvSpPr>
            <a:spLocks noGrp="1"/>
          </p:cNvSpPr>
          <p:nvPr>
            <p:ph type="subTitle" idx="1"/>
          </p:nvPr>
        </p:nvSpPr>
        <p:spPr/>
        <p:txBody>
          <a:bodyPr>
            <a:normAutofit/>
          </a:bodyPr>
          <a:lstStyle/>
          <a:p>
            <a:r>
              <a:rPr lang="en-GB" sz="4000" dirty="0">
                <a:latin typeface="Arial" panose="020B0604020202020204" pitchFamily="34" charset="0"/>
                <a:cs typeface="Arial" panose="020B0604020202020204" pitchFamily="34" charset="0"/>
              </a:rPr>
              <a:t>(HST)</a:t>
            </a:r>
          </a:p>
        </p:txBody>
      </p:sp>
    </p:spTree>
    <p:extLst>
      <p:ext uri="{BB962C8B-B14F-4D97-AF65-F5344CB8AC3E}">
        <p14:creationId xmlns:p14="http://schemas.microsoft.com/office/powerpoint/2010/main" val="9437402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191166-0957-8A36-CC84-AC98E69487FD}"/>
              </a:ext>
            </a:extLst>
          </p:cNvPr>
          <p:cNvSpPr>
            <a:spLocks noGrp="1"/>
          </p:cNvSpPr>
          <p:nvPr>
            <p:ph type="title"/>
          </p:nvPr>
        </p:nvSpPr>
        <p:spPr/>
        <p:txBody>
          <a:bodyPr/>
          <a:lstStyle/>
          <a:p>
            <a:r>
              <a:rPr lang="en-US" dirty="0"/>
              <a:t>What we do already to prevent homelessness</a:t>
            </a:r>
            <a:endParaRPr lang="en-GB" dirty="0"/>
          </a:p>
        </p:txBody>
      </p:sp>
      <p:sp>
        <p:nvSpPr>
          <p:cNvPr id="3" name="Content Placeholder 2">
            <a:extLst>
              <a:ext uri="{FF2B5EF4-FFF2-40B4-BE49-F238E27FC236}">
                <a16:creationId xmlns:a16="http://schemas.microsoft.com/office/drawing/2014/main" id="{E37DA520-3598-8AD9-CB35-B08E8350432E}"/>
              </a:ext>
            </a:extLst>
          </p:cNvPr>
          <p:cNvSpPr>
            <a:spLocks noGrp="1"/>
          </p:cNvSpPr>
          <p:nvPr>
            <p:ph idx="1"/>
          </p:nvPr>
        </p:nvSpPr>
        <p:spPr>
          <a:xfrm>
            <a:off x="838200" y="1410159"/>
            <a:ext cx="10515600" cy="5082716"/>
          </a:xfrm>
        </p:spPr>
        <p:txBody>
          <a:bodyPr>
            <a:normAutofit fontScale="92500" lnSpcReduction="10000"/>
          </a:bodyPr>
          <a:lstStyle/>
          <a:p>
            <a:r>
              <a:rPr lang="en-US" dirty="0"/>
              <a:t>Develop a Personal Housing Plan with everyone eligible at risk of homelessness who approaches the Homelessness Intervention and Prevention Team, setting out the actions they and the council will take to help prevent them from becoming homeless.</a:t>
            </a:r>
          </a:p>
          <a:p>
            <a:r>
              <a:rPr lang="en-US" dirty="0"/>
              <a:t> Prevent homelessness from the private rented sector by negotiating repayment agreements with landlords if rent arrears exist, advising about Discretionary Housing Payment, and offering The Homelessness Prevention Grants to relieve financial limitations in securing private rented accommodation. </a:t>
            </a:r>
          </a:p>
          <a:p>
            <a:r>
              <a:rPr lang="en-US" dirty="0"/>
              <a:t>Helping people to find alternative private rented housing if homelessness cannot be avoided and offering private landlords  rent deposits and incentives in some cases</a:t>
            </a:r>
          </a:p>
          <a:p>
            <a:r>
              <a:rPr lang="en-US" dirty="0"/>
              <a:t>Offering mediation when family or friends ask someone to leave their home if a disagreement has caused it.</a:t>
            </a:r>
            <a:endParaRPr lang="en-GB" dirty="0"/>
          </a:p>
        </p:txBody>
      </p:sp>
    </p:spTree>
    <p:extLst>
      <p:ext uri="{BB962C8B-B14F-4D97-AF65-F5344CB8AC3E}">
        <p14:creationId xmlns:p14="http://schemas.microsoft.com/office/powerpoint/2010/main" val="26340019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191166-0957-8A36-CC84-AC98E69487FD}"/>
              </a:ext>
            </a:extLst>
          </p:cNvPr>
          <p:cNvSpPr>
            <a:spLocks noGrp="1"/>
          </p:cNvSpPr>
          <p:nvPr>
            <p:ph type="title"/>
          </p:nvPr>
        </p:nvSpPr>
        <p:spPr/>
        <p:txBody>
          <a:bodyPr/>
          <a:lstStyle/>
          <a:p>
            <a:r>
              <a:rPr lang="en-US" dirty="0"/>
              <a:t>Our Vulnerable Clients </a:t>
            </a:r>
            <a:endParaRPr lang="en-GB" dirty="0"/>
          </a:p>
        </p:txBody>
      </p:sp>
      <p:sp>
        <p:nvSpPr>
          <p:cNvPr id="3" name="Content Placeholder 2">
            <a:extLst>
              <a:ext uri="{FF2B5EF4-FFF2-40B4-BE49-F238E27FC236}">
                <a16:creationId xmlns:a16="http://schemas.microsoft.com/office/drawing/2014/main" id="{E37DA520-3598-8AD9-CB35-B08E8350432E}"/>
              </a:ext>
            </a:extLst>
          </p:cNvPr>
          <p:cNvSpPr>
            <a:spLocks noGrp="1"/>
          </p:cNvSpPr>
          <p:nvPr>
            <p:ph idx="1"/>
          </p:nvPr>
        </p:nvSpPr>
        <p:spPr>
          <a:xfrm>
            <a:off x="838200" y="1432193"/>
            <a:ext cx="10515600" cy="4744770"/>
          </a:xfrm>
        </p:spPr>
        <p:txBody>
          <a:bodyPr>
            <a:normAutofit/>
          </a:bodyPr>
          <a:lstStyle/>
          <a:p>
            <a:r>
              <a:rPr lang="en-US" dirty="0"/>
              <a:t> </a:t>
            </a:r>
            <a:r>
              <a:rPr lang="en-US" sz="3200" dirty="0"/>
              <a:t>Our strong partnership with our specialist provider, Family Justice Service, ensures dedicated support for survivors of domestic abuse.</a:t>
            </a:r>
          </a:p>
          <a:p>
            <a:r>
              <a:rPr lang="en-US" sz="3200" dirty="0"/>
              <a:t>A designated officer reviewing the needs of young people to ensure suitable accommodation for different needs, e.g. care leavers, unaccompanied asylum-seeking children and those at risk of homelessness.</a:t>
            </a:r>
          </a:p>
          <a:p>
            <a:r>
              <a:rPr lang="en-US" sz="3200" dirty="0"/>
              <a:t>A referral process to the Homeless Support Service for clients who are discharged from hospital or prison and verified as rough sleepers</a:t>
            </a:r>
            <a:r>
              <a:rPr lang="en-US" dirty="0"/>
              <a:t>. </a:t>
            </a:r>
            <a:endParaRPr lang="en-GB" dirty="0"/>
          </a:p>
        </p:txBody>
      </p:sp>
    </p:spTree>
    <p:extLst>
      <p:ext uri="{BB962C8B-B14F-4D97-AF65-F5344CB8AC3E}">
        <p14:creationId xmlns:p14="http://schemas.microsoft.com/office/powerpoint/2010/main" val="35392053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B9863C9-CE94-BA90-7ECE-A3AAFC69C0EF}"/>
              </a:ext>
            </a:extLst>
          </p:cNvPr>
          <p:cNvSpPr>
            <a:spLocks noGrp="1"/>
          </p:cNvSpPr>
          <p:nvPr>
            <p:ph idx="1"/>
          </p:nvPr>
        </p:nvSpPr>
        <p:spPr>
          <a:xfrm>
            <a:off x="605928" y="457201"/>
            <a:ext cx="10749460" cy="5987666"/>
          </a:xfrm>
        </p:spPr>
        <p:txBody>
          <a:bodyPr>
            <a:noAutofit/>
          </a:bodyPr>
          <a:lstStyle/>
          <a:p>
            <a:r>
              <a:rPr lang="en-US" sz="3600" dirty="0"/>
              <a:t> The main point of access is through the online assessment tool -</a:t>
            </a:r>
            <a:r>
              <a:rPr lang="en-US" sz="3600" dirty="0">
                <a:hlinkClick r:id="rId2"/>
              </a:rPr>
              <a:t>Housing options self-help tool | Croydon Council</a:t>
            </a:r>
            <a:endParaRPr lang="en-US" sz="3600" dirty="0"/>
          </a:p>
          <a:p>
            <a:r>
              <a:rPr lang="en-US" sz="3600" dirty="0"/>
              <a:t>Walk-in to Access Croydon  -Bernard </a:t>
            </a:r>
            <a:r>
              <a:rPr lang="en-US" sz="3600" dirty="0" err="1"/>
              <a:t>Weatherill</a:t>
            </a:r>
            <a:r>
              <a:rPr lang="en-US" sz="3600" dirty="0"/>
              <a:t> House, 8 Mint Walk, Croydon, CR0 1EA.</a:t>
            </a:r>
          </a:p>
          <a:p>
            <a:r>
              <a:rPr lang="en-US" sz="3600" dirty="0"/>
              <a:t>Referred by statutory body - </a:t>
            </a:r>
            <a:r>
              <a:rPr lang="en-US" sz="3600" dirty="0">
                <a:hlinkClick r:id="rId3"/>
              </a:rPr>
              <a:t>dutytorefer@croydon.gov.uk</a:t>
            </a:r>
            <a:endParaRPr lang="en-US" sz="3600" dirty="0"/>
          </a:p>
          <a:p>
            <a:r>
              <a:rPr lang="en-US" sz="3600" dirty="0"/>
              <a:t>Referred by an internal service (inc. joint assessments)</a:t>
            </a:r>
          </a:p>
          <a:p>
            <a:r>
              <a:rPr lang="en-US" sz="3600" dirty="0"/>
              <a:t>Email - </a:t>
            </a:r>
            <a:r>
              <a:rPr lang="en-US" sz="3600" dirty="0">
                <a:hlinkClick r:id="rId4"/>
              </a:rPr>
              <a:t>homeless-intervention@croydon.gov.uk</a:t>
            </a:r>
            <a:endParaRPr lang="en-US" sz="3600" dirty="0"/>
          </a:p>
        </p:txBody>
      </p:sp>
    </p:spTree>
    <p:extLst>
      <p:ext uri="{BB962C8B-B14F-4D97-AF65-F5344CB8AC3E}">
        <p14:creationId xmlns:p14="http://schemas.microsoft.com/office/powerpoint/2010/main" val="24088448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55E158-AD6B-F720-39AC-06605F973C7F}"/>
              </a:ext>
            </a:extLst>
          </p:cNvPr>
          <p:cNvSpPr>
            <a:spLocks noGrp="1"/>
          </p:cNvSpPr>
          <p:nvPr>
            <p:ph type="title"/>
          </p:nvPr>
        </p:nvSpPr>
        <p:spPr>
          <a:xfrm>
            <a:off x="838200" y="365125"/>
            <a:ext cx="10515600" cy="934865"/>
          </a:xfrm>
        </p:spPr>
        <p:txBody>
          <a:bodyPr>
            <a:normAutofit fontScale="90000"/>
          </a:bodyPr>
          <a:lstStyle/>
          <a:p>
            <a:r>
              <a:rPr lang="en-GB" dirty="0"/>
              <a:t>TRIAGE AND CASE ALLOCATION </a:t>
            </a:r>
            <a:br>
              <a:rPr lang="en-GB" dirty="0"/>
            </a:br>
            <a:endParaRPr lang="en-GB" dirty="0"/>
          </a:p>
        </p:txBody>
      </p:sp>
      <p:sp>
        <p:nvSpPr>
          <p:cNvPr id="3" name="Content Placeholder 2">
            <a:extLst>
              <a:ext uri="{FF2B5EF4-FFF2-40B4-BE49-F238E27FC236}">
                <a16:creationId xmlns:a16="http://schemas.microsoft.com/office/drawing/2014/main" id="{ACAED239-BC9D-DE2E-5EED-127F3236CA6E}"/>
              </a:ext>
            </a:extLst>
          </p:cNvPr>
          <p:cNvSpPr>
            <a:spLocks noGrp="1"/>
          </p:cNvSpPr>
          <p:nvPr>
            <p:ph idx="1"/>
          </p:nvPr>
        </p:nvSpPr>
        <p:spPr>
          <a:xfrm>
            <a:off x="838200" y="1057619"/>
            <a:ext cx="10515600" cy="5119344"/>
          </a:xfrm>
        </p:spPr>
        <p:txBody>
          <a:bodyPr>
            <a:normAutofit fontScale="85000" lnSpcReduction="10000"/>
          </a:bodyPr>
          <a:lstStyle/>
          <a:p>
            <a:r>
              <a:rPr lang="en-US" dirty="0"/>
              <a:t>We recommended that residents complete the online Self Tool if possible.</a:t>
            </a:r>
          </a:p>
          <a:p>
            <a:r>
              <a:rPr lang="en-US" dirty="0"/>
              <a:t>Once the self-help tool is completed, the case is allocated to a duty officer who verifies the application. </a:t>
            </a:r>
          </a:p>
          <a:p>
            <a:r>
              <a:rPr lang="en-US" dirty="0"/>
              <a:t>The applicant is then emailed to book an appointment.</a:t>
            </a:r>
          </a:p>
          <a:p>
            <a:r>
              <a:rPr lang="en-US" dirty="0"/>
              <a:t>The applicant may choose a time that is convenient for them. </a:t>
            </a:r>
          </a:p>
          <a:p>
            <a:r>
              <a:rPr lang="en-US" dirty="0"/>
              <a:t>In a situation where homelessness is imminent, i.e., within 14 days, or we don't have a suitable appointment slot, the applicant is contacted with an offer of appointment. </a:t>
            </a:r>
          </a:p>
          <a:p>
            <a:r>
              <a:rPr lang="en-US" dirty="0"/>
              <a:t>We facilitate appointments using various mediums, such as face-to-face, telephone, and teams, to cater to our clients' diverse preferences.</a:t>
            </a:r>
          </a:p>
          <a:p>
            <a:r>
              <a:rPr lang="en-US" dirty="0"/>
              <a:t>As part of our commitment to personalized service, all applicants are offered at least one face-to-face appointment. </a:t>
            </a:r>
          </a:p>
          <a:p>
            <a:r>
              <a:rPr lang="en-US" dirty="0"/>
              <a:t>We also offer a walk-in service to applicants who are homeless on the day.</a:t>
            </a:r>
            <a:endParaRPr lang="en-GB" dirty="0"/>
          </a:p>
        </p:txBody>
      </p:sp>
    </p:spTree>
    <p:extLst>
      <p:ext uri="{BB962C8B-B14F-4D97-AF65-F5344CB8AC3E}">
        <p14:creationId xmlns:p14="http://schemas.microsoft.com/office/powerpoint/2010/main" val="26547026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3C4D69-099C-E0F1-0395-74884BD124C3}"/>
              </a:ext>
            </a:extLst>
          </p:cNvPr>
          <p:cNvSpPr>
            <a:spLocks noGrp="1"/>
          </p:cNvSpPr>
          <p:nvPr>
            <p:ph type="title"/>
          </p:nvPr>
        </p:nvSpPr>
        <p:spPr/>
        <p:txBody>
          <a:bodyPr/>
          <a:lstStyle/>
          <a:p>
            <a:r>
              <a:rPr lang="en-GB" dirty="0"/>
              <a:t>PARTNERS</a:t>
            </a:r>
          </a:p>
        </p:txBody>
      </p:sp>
      <p:sp>
        <p:nvSpPr>
          <p:cNvPr id="3" name="Content Placeholder 2">
            <a:extLst>
              <a:ext uri="{FF2B5EF4-FFF2-40B4-BE49-F238E27FC236}">
                <a16:creationId xmlns:a16="http://schemas.microsoft.com/office/drawing/2014/main" id="{16E46E29-1A16-D5BC-EC98-7EBC58E240B5}"/>
              </a:ext>
            </a:extLst>
          </p:cNvPr>
          <p:cNvSpPr>
            <a:spLocks noGrp="1"/>
          </p:cNvSpPr>
          <p:nvPr>
            <p:ph idx="1"/>
          </p:nvPr>
        </p:nvSpPr>
        <p:spPr>
          <a:xfrm>
            <a:off x="838200" y="1322024"/>
            <a:ext cx="10515600" cy="4854939"/>
          </a:xfrm>
        </p:spPr>
        <p:txBody>
          <a:bodyPr>
            <a:normAutofit fontScale="25000" lnSpcReduction="20000"/>
          </a:bodyPr>
          <a:lstStyle/>
          <a:p>
            <a:r>
              <a:rPr lang="en-US" sz="8800" dirty="0"/>
              <a:t>ST Mungo's </a:t>
            </a:r>
          </a:p>
          <a:p>
            <a:r>
              <a:rPr lang="en-US" sz="8800" dirty="0"/>
              <a:t>Crisis Skylight Croydon</a:t>
            </a:r>
          </a:p>
          <a:p>
            <a:r>
              <a:rPr lang="en-US" sz="8800" dirty="0"/>
              <a:t>Family Justice Centre </a:t>
            </a:r>
          </a:p>
          <a:p>
            <a:r>
              <a:rPr lang="en-US" sz="8800" dirty="0"/>
              <a:t>Victim Support </a:t>
            </a:r>
          </a:p>
          <a:p>
            <a:r>
              <a:rPr lang="en-US" sz="8800" dirty="0"/>
              <a:t>START Team</a:t>
            </a:r>
          </a:p>
          <a:p>
            <a:r>
              <a:rPr lang="en-US" sz="8800" dirty="0"/>
              <a:t>South London and Maudsley NHS Foundation Trust </a:t>
            </a:r>
          </a:p>
          <a:p>
            <a:r>
              <a:rPr lang="en-US" sz="8800" dirty="0"/>
              <a:t>Croydon Health Services NHS Trust</a:t>
            </a:r>
          </a:p>
          <a:p>
            <a:r>
              <a:rPr lang="en-US" sz="8800" dirty="0"/>
              <a:t>Croydon North Locality Team</a:t>
            </a:r>
          </a:p>
          <a:p>
            <a:r>
              <a:rPr lang="en-US" sz="8800" dirty="0"/>
              <a:t>Department of Works and Pensions </a:t>
            </a:r>
          </a:p>
          <a:p>
            <a:r>
              <a:rPr lang="en-US" sz="8800" dirty="0"/>
              <a:t>National Probation Service </a:t>
            </a:r>
          </a:p>
          <a:p>
            <a:r>
              <a:rPr lang="en-US" sz="8800" dirty="0"/>
              <a:t>Croydon Job Centre plus</a:t>
            </a:r>
          </a:p>
          <a:p>
            <a:r>
              <a:rPr lang="en-US" sz="8800" dirty="0"/>
              <a:t>Citizens Advice Croydon</a:t>
            </a:r>
          </a:p>
          <a:p>
            <a:r>
              <a:rPr lang="en-US" sz="8800" dirty="0"/>
              <a:t>Thames Reach</a:t>
            </a:r>
          </a:p>
          <a:p>
            <a:r>
              <a:rPr lang="en-US" sz="8800" dirty="0"/>
              <a:t>Boost Up</a:t>
            </a:r>
          </a:p>
          <a:p>
            <a:r>
              <a:rPr lang="en-US" sz="8800" dirty="0"/>
              <a:t>The Wellness Centre </a:t>
            </a:r>
          </a:p>
          <a:p>
            <a:endParaRPr lang="en-GB" dirty="0"/>
          </a:p>
        </p:txBody>
      </p:sp>
    </p:spTree>
    <p:extLst>
      <p:ext uri="{BB962C8B-B14F-4D97-AF65-F5344CB8AC3E}">
        <p14:creationId xmlns:p14="http://schemas.microsoft.com/office/powerpoint/2010/main" val="37344410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03C865-F41A-7BFB-76FD-A486E0B47A44}"/>
              </a:ext>
            </a:extLst>
          </p:cNvPr>
          <p:cNvSpPr>
            <a:spLocks noGrp="1"/>
          </p:cNvSpPr>
          <p:nvPr>
            <p:ph type="title"/>
          </p:nvPr>
        </p:nvSpPr>
        <p:spPr/>
        <p:txBody>
          <a:bodyPr/>
          <a:lstStyle/>
          <a:p>
            <a:r>
              <a:rPr lang="en-GB" dirty="0"/>
              <a:t>Overview of the Team</a:t>
            </a:r>
          </a:p>
        </p:txBody>
      </p:sp>
      <p:sp>
        <p:nvSpPr>
          <p:cNvPr id="3" name="Content Placeholder 2">
            <a:extLst>
              <a:ext uri="{FF2B5EF4-FFF2-40B4-BE49-F238E27FC236}">
                <a16:creationId xmlns:a16="http://schemas.microsoft.com/office/drawing/2014/main" id="{7AB5624A-DC8D-40D5-6F28-B7C3D784A5D3}"/>
              </a:ext>
            </a:extLst>
          </p:cNvPr>
          <p:cNvSpPr>
            <a:spLocks noGrp="1"/>
          </p:cNvSpPr>
          <p:nvPr>
            <p:ph idx="1"/>
          </p:nvPr>
        </p:nvSpPr>
        <p:spPr/>
        <p:txBody>
          <a:bodyPr>
            <a:normAutofit fontScale="92500" lnSpcReduction="10000"/>
          </a:bodyPr>
          <a:lstStyle/>
          <a:p>
            <a:r>
              <a:rPr lang="en-GB" dirty="0"/>
              <a:t>Process referrals from other partner departments &amp; agencies to supported accommodation providers.</a:t>
            </a:r>
          </a:p>
          <a:p>
            <a:r>
              <a:rPr lang="en-GB" dirty="0"/>
              <a:t>Maintain void levels across all supported housing pathways.</a:t>
            </a:r>
          </a:p>
          <a:p>
            <a:r>
              <a:rPr lang="en-GB" dirty="0"/>
              <a:t>Deal with homeless assessment of 4 cohorts of  homeless applicants; Verified Rough Sleeper (vacant post), Hospital discharge, Ex-Offenders and Substance Misuse individuals.</a:t>
            </a:r>
          </a:p>
          <a:p>
            <a:r>
              <a:rPr lang="en-GB" dirty="0"/>
              <a:t>Deal with supported accommodation complaints and engage with providers on providing solutions.</a:t>
            </a:r>
          </a:p>
          <a:p>
            <a:r>
              <a:rPr lang="en-GB" dirty="0"/>
              <a:t>Supported Accommodation sustainment.</a:t>
            </a:r>
          </a:p>
          <a:p>
            <a:r>
              <a:rPr lang="en-GB" dirty="0"/>
              <a:t>Member of the Council’s Care Leaver's panel (Panel set up to discuss housing options for care experienced young people)</a:t>
            </a:r>
          </a:p>
          <a:p>
            <a:endParaRPr lang="en-GB" dirty="0"/>
          </a:p>
        </p:txBody>
      </p:sp>
    </p:spTree>
    <p:extLst>
      <p:ext uri="{BB962C8B-B14F-4D97-AF65-F5344CB8AC3E}">
        <p14:creationId xmlns:p14="http://schemas.microsoft.com/office/powerpoint/2010/main" val="35774696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BA8EED-2AF7-1DEF-8391-5D68392CA00E}"/>
              </a:ext>
            </a:extLst>
          </p:cNvPr>
          <p:cNvSpPr>
            <a:spLocks noGrp="1"/>
          </p:cNvSpPr>
          <p:nvPr>
            <p:ph type="title"/>
          </p:nvPr>
        </p:nvSpPr>
        <p:spPr/>
        <p:txBody>
          <a:bodyPr/>
          <a:lstStyle/>
          <a:p>
            <a:r>
              <a:rPr lang="en-GB" dirty="0"/>
              <a:t>Type of supported accommodation pathway</a:t>
            </a:r>
          </a:p>
        </p:txBody>
      </p:sp>
      <p:sp>
        <p:nvSpPr>
          <p:cNvPr id="3" name="Content Placeholder 2">
            <a:extLst>
              <a:ext uri="{FF2B5EF4-FFF2-40B4-BE49-F238E27FC236}">
                <a16:creationId xmlns:a16="http://schemas.microsoft.com/office/drawing/2014/main" id="{A9E33DFA-6857-B214-07DD-5377682A5E74}"/>
              </a:ext>
            </a:extLst>
          </p:cNvPr>
          <p:cNvSpPr>
            <a:spLocks noGrp="1"/>
          </p:cNvSpPr>
          <p:nvPr>
            <p:ph idx="1"/>
          </p:nvPr>
        </p:nvSpPr>
        <p:spPr/>
        <p:txBody>
          <a:bodyPr/>
          <a:lstStyle/>
          <a:p>
            <a:r>
              <a:rPr lang="en-GB" dirty="0"/>
              <a:t>Learning disability &amp; Physical disability (LDPD) Pathway</a:t>
            </a:r>
          </a:p>
          <a:p>
            <a:r>
              <a:rPr lang="en-GB" dirty="0"/>
              <a:t>Mental health pathway</a:t>
            </a:r>
          </a:p>
          <a:p>
            <a:r>
              <a:rPr lang="en-GB" dirty="0"/>
              <a:t>Care Leaver’s pathway </a:t>
            </a:r>
          </a:p>
          <a:p>
            <a:r>
              <a:rPr lang="en-GB" dirty="0"/>
              <a:t>18-25 young adult pathway</a:t>
            </a:r>
          </a:p>
          <a:p>
            <a:r>
              <a:rPr lang="en-GB" dirty="0"/>
              <a:t>Low level support pathway</a:t>
            </a:r>
          </a:p>
          <a:p>
            <a:r>
              <a:rPr lang="en-GB" dirty="0"/>
              <a:t>24/7 support pathway</a:t>
            </a:r>
          </a:p>
          <a:p>
            <a:r>
              <a:rPr lang="en-GB" dirty="0"/>
              <a:t>Floating support pathway</a:t>
            </a:r>
          </a:p>
          <a:p>
            <a:endParaRPr lang="en-GB" dirty="0"/>
          </a:p>
        </p:txBody>
      </p:sp>
    </p:spTree>
    <p:extLst>
      <p:ext uri="{BB962C8B-B14F-4D97-AF65-F5344CB8AC3E}">
        <p14:creationId xmlns:p14="http://schemas.microsoft.com/office/powerpoint/2010/main" val="8688082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047AB4-D9D6-9E5C-D295-AE4B1220898F}"/>
              </a:ext>
            </a:extLst>
          </p:cNvPr>
          <p:cNvSpPr>
            <a:spLocks noGrp="1"/>
          </p:cNvSpPr>
          <p:nvPr>
            <p:ph type="title"/>
          </p:nvPr>
        </p:nvSpPr>
        <p:spPr/>
        <p:txBody>
          <a:bodyPr/>
          <a:lstStyle/>
          <a:p>
            <a:r>
              <a:rPr lang="en-GB" dirty="0"/>
              <a:t>How we receive referrals</a:t>
            </a:r>
          </a:p>
        </p:txBody>
      </p:sp>
      <p:sp>
        <p:nvSpPr>
          <p:cNvPr id="3" name="Content Placeholder 2">
            <a:extLst>
              <a:ext uri="{FF2B5EF4-FFF2-40B4-BE49-F238E27FC236}">
                <a16:creationId xmlns:a16="http://schemas.microsoft.com/office/drawing/2014/main" id="{DFA5D590-7833-5CAE-0015-7BD81BD59E6A}"/>
              </a:ext>
            </a:extLst>
          </p:cNvPr>
          <p:cNvSpPr>
            <a:spLocks noGrp="1"/>
          </p:cNvSpPr>
          <p:nvPr>
            <p:ph idx="1"/>
          </p:nvPr>
        </p:nvSpPr>
        <p:spPr/>
        <p:txBody>
          <a:bodyPr/>
          <a:lstStyle/>
          <a:p>
            <a:r>
              <a:rPr lang="en-GB" dirty="0"/>
              <a:t>Homeless assessment completed and support needs established.</a:t>
            </a:r>
          </a:p>
          <a:p>
            <a:r>
              <a:rPr lang="en-GB" dirty="0"/>
              <a:t>Discussed at Care Leaver’s panel and decision made to offer supported accommodation.</a:t>
            </a:r>
          </a:p>
          <a:p>
            <a:r>
              <a:rPr lang="en-GB" dirty="0"/>
              <a:t>Discharged from South London and Maudsley (SLAM) and support need established.</a:t>
            </a:r>
          </a:p>
          <a:p>
            <a:r>
              <a:rPr lang="en-GB" dirty="0"/>
              <a:t>Adult social services completed care needs assessment and support need established (we do not provide CARE HOME).</a:t>
            </a:r>
          </a:p>
          <a:p>
            <a:endParaRPr lang="en-GB" dirty="0"/>
          </a:p>
          <a:p>
            <a:endParaRPr lang="en-GB" dirty="0"/>
          </a:p>
          <a:p>
            <a:pPr marL="0" indent="0">
              <a:buNone/>
            </a:pPr>
            <a:endParaRPr lang="en-GB" dirty="0"/>
          </a:p>
          <a:p>
            <a:endParaRPr lang="en-GB" dirty="0"/>
          </a:p>
          <a:p>
            <a:endParaRPr lang="en-GB" dirty="0"/>
          </a:p>
        </p:txBody>
      </p:sp>
    </p:spTree>
    <p:extLst>
      <p:ext uri="{BB962C8B-B14F-4D97-AF65-F5344CB8AC3E}">
        <p14:creationId xmlns:p14="http://schemas.microsoft.com/office/powerpoint/2010/main" val="27659330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24FD9F-273F-A4E4-D34D-5EB310462AF6}"/>
              </a:ext>
            </a:extLst>
          </p:cNvPr>
          <p:cNvSpPr>
            <a:spLocks noGrp="1"/>
          </p:cNvSpPr>
          <p:nvPr>
            <p:ph type="title"/>
          </p:nvPr>
        </p:nvSpPr>
        <p:spPr>
          <a:xfrm>
            <a:off x="838200" y="365125"/>
            <a:ext cx="10515600" cy="1325563"/>
          </a:xfrm>
        </p:spPr>
        <p:txBody>
          <a:bodyPr>
            <a:normAutofit/>
          </a:bodyPr>
          <a:lstStyle/>
          <a:p>
            <a:r>
              <a:rPr lang="en-GB" dirty="0"/>
              <a:t>The Team</a:t>
            </a:r>
          </a:p>
        </p:txBody>
      </p:sp>
      <p:sp>
        <p:nvSpPr>
          <p:cNvPr id="3" name="Content Placeholder 2">
            <a:extLst>
              <a:ext uri="{FF2B5EF4-FFF2-40B4-BE49-F238E27FC236}">
                <a16:creationId xmlns:a16="http://schemas.microsoft.com/office/drawing/2014/main" id="{4F926AB5-0236-4434-F87D-87920F2B091F}"/>
              </a:ext>
            </a:extLst>
          </p:cNvPr>
          <p:cNvSpPr>
            <a:spLocks noGrp="1"/>
          </p:cNvSpPr>
          <p:nvPr>
            <p:ph idx="1"/>
          </p:nvPr>
        </p:nvSpPr>
        <p:spPr>
          <a:xfrm>
            <a:off x="838200" y="1825625"/>
            <a:ext cx="10515600" cy="4351338"/>
          </a:xfrm>
        </p:spPr>
        <p:txBody>
          <a:bodyPr anchor="ctr">
            <a:normAutofit lnSpcReduction="10000"/>
          </a:bodyPr>
          <a:lstStyle/>
          <a:p>
            <a:r>
              <a:rPr lang="en-GB" dirty="0"/>
              <a:t>Homeless Support Team Manager (vacant)</a:t>
            </a:r>
          </a:p>
          <a:p>
            <a:r>
              <a:rPr lang="en-GB" dirty="0"/>
              <a:t>Homeless Support Team, Team Leader (Oluwaseun Ojo, </a:t>
            </a:r>
            <a:r>
              <a:rPr lang="en-GB" dirty="0">
                <a:hlinkClick r:id="rId2"/>
              </a:rPr>
              <a:t>oluwaseun.ojo@croydon.gov.uk</a:t>
            </a:r>
            <a:r>
              <a:rPr lang="en-GB" dirty="0"/>
              <a:t>)</a:t>
            </a:r>
          </a:p>
          <a:p>
            <a:r>
              <a:rPr lang="en-GB" dirty="0"/>
              <a:t>4 Specialist Homeless Assessment Officers (Hospital Discharge Officer, Ex Offender Officer, Verified Rough Sleeper Officer and Substance Misuse Housing Needs Officer)</a:t>
            </a:r>
          </a:p>
          <a:p>
            <a:r>
              <a:rPr lang="en-GB" dirty="0"/>
              <a:t>4 Homeless Support Officers</a:t>
            </a:r>
          </a:p>
          <a:p>
            <a:pPr marL="0" indent="0">
              <a:buNone/>
            </a:pPr>
            <a:r>
              <a:rPr lang="en-GB" dirty="0"/>
              <a:t>Contact</a:t>
            </a:r>
          </a:p>
          <a:p>
            <a:r>
              <a:rPr lang="en-GB" dirty="0">
                <a:hlinkClick r:id="rId3"/>
              </a:rPr>
              <a:t>hst@croydon.gov.uk</a:t>
            </a:r>
            <a:endParaRPr lang="en-GB" dirty="0"/>
          </a:p>
          <a:p>
            <a:r>
              <a:rPr lang="en-GB" dirty="0"/>
              <a:t>Telephone – 0208 726 6000, ext. 26309</a:t>
            </a:r>
          </a:p>
          <a:p>
            <a:endParaRPr lang="en-GB" dirty="0"/>
          </a:p>
        </p:txBody>
      </p:sp>
    </p:spTree>
    <p:extLst>
      <p:ext uri="{BB962C8B-B14F-4D97-AF65-F5344CB8AC3E}">
        <p14:creationId xmlns:p14="http://schemas.microsoft.com/office/powerpoint/2010/main" val="15513926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1D0ADC-039F-FCC7-317C-79FD2AE26A75}"/>
              </a:ext>
            </a:extLst>
          </p:cNvPr>
          <p:cNvSpPr>
            <a:spLocks noGrp="1"/>
          </p:cNvSpPr>
          <p:nvPr>
            <p:ph type="title"/>
          </p:nvPr>
        </p:nvSpPr>
        <p:spPr/>
        <p:txBody>
          <a:bodyPr/>
          <a:lstStyle/>
          <a:p>
            <a:r>
              <a:rPr lang="en-GB" dirty="0"/>
              <a:t>Providers we work with</a:t>
            </a:r>
          </a:p>
        </p:txBody>
      </p:sp>
      <p:sp>
        <p:nvSpPr>
          <p:cNvPr id="3" name="Content Placeholder 2">
            <a:extLst>
              <a:ext uri="{FF2B5EF4-FFF2-40B4-BE49-F238E27FC236}">
                <a16:creationId xmlns:a16="http://schemas.microsoft.com/office/drawing/2014/main" id="{597D75EB-42C4-5355-3353-6AFD416A4183}"/>
              </a:ext>
            </a:extLst>
          </p:cNvPr>
          <p:cNvSpPr>
            <a:spLocks noGrp="1"/>
          </p:cNvSpPr>
          <p:nvPr>
            <p:ph idx="1"/>
          </p:nvPr>
        </p:nvSpPr>
        <p:spPr/>
        <p:txBody>
          <a:bodyPr>
            <a:normAutofit fontScale="92500" lnSpcReduction="20000"/>
          </a:bodyPr>
          <a:lstStyle/>
          <a:p>
            <a:pPr marL="0" indent="0">
              <a:buNone/>
            </a:pPr>
            <a:r>
              <a:rPr lang="en-GB" dirty="0"/>
              <a:t>We only refer to registered providers in the area and the ones we work with are;</a:t>
            </a:r>
          </a:p>
          <a:p>
            <a:r>
              <a:rPr lang="en-GB" dirty="0"/>
              <a:t>Evolve</a:t>
            </a:r>
          </a:p>
          <a:p>
            <a:r>
              <a:rPr lang="en-GB" dirty="0"/>
              <a:t>CAYSH</a:t>
            </a:r>
          </a:p>
          <a:p>
            <a:r>
              <a:rPr lang="en-GB" dirty="0"/>
              <a:t>Hestia</a:t>
            </a:r>
          </a:p>
          <a:p>
            <a:r>
              <a:rPr lang="en-GB" dirty="0"/>
              <a:t>Easy Housing</a:t>
            </a:r>
          </a:p>
          <a:p>
            <a:r>
              <a:rPr lang="en-GB" dirty="0"/>
              <a:t>Changing Lives</a:t>
            </a:r>
          </a:p>
          <a:p>
            <a:r>
              <a:rPr lang="en-GB" dirty="0"/>
              <a:t>Quo Vadis Trust</a:t>
            </a:r>
          </a:p>
          <a:p>
            <a:r>
              <a:rPr lang="en-GB" dirty="0"/>
              <a:t>Windrush Housing Association</a:t>
            </a:r>
          </a:p>
          <a:p>
            <a:r>
              <a:rPr lang="en-GB" dirty="0"/>
              <a:t>Keyring Living Supported Network (Immediate Social Care Ltd taking over 01/10/2024)</a:t>
            </a:r>
          </a:p>
        </p:txBody>
      </p:sp>
    </p:spTree>
    <p:extLst>
      <p:ext uri="{BB962C8B-B14F-4D97-AF65-F5344CB8AC3E}">
        <p14:creationId xmlns:p14="http://schemas.microsoft.com/office/powerpoint/2010/main" val="9526819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949E9D-3D81-268F-F8E1-F22627000C5D}"/>
              </a:ext>
            </a:extLst>
          </p:cNvPr>
          <p:cNvSpPr>
            <a:spLocks noGrp="1"/>
          </p:cNvSpPr>
          <p:nvPr>
            <p:ph type="ctrTitle"/>
          </p:nvPr>
        </p:nvSpPr>
        <p:spPr/>
        <p:txBody>
          <a:bodyPr/>
          <a:lstStyle/>
          <a:p>
            <a:r>
              <a:rPr lang="en-GB" dirty="0"/>
              <a:t>Homelessness Intervention and Prevention Team </a:t>
            </a:r>
          </a:p>
        </p:txBody>
      </p:sp>
    </p:spTree>
    <p:extLst>
      <p:ext uri="{BB962C8B-B14F-4D97-AF65-F5344CB8AC3E}">
        <p14:creationId xmlns:p14="http://schemas.microsoft.com/office/powerpoint/2010/main" val="35019417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191166-0957-8A36-CC84-AC98E69487FD}"/>
              </a:ext>
            </a:extLst>
          </p:cNvPr>
          <p:cNvSpPr>
            <a:spLocks noGrp="1"/>
          </p:cNvSpPr>
          <p:nvPr>
            <p:ph type="title"/>
          </p:nvPr>
        </p:nvSpPr>
        <p:spPr/>
        <p:txBody>
          <a:bodyPr/>
          <a:lstStyle/>
          <a:p>
            <a:r>
              <a:rPr lang="en-GB" dirty="0"/>
              <a:t>Overview </a:t>
            </a:r>
          </a:p>
        </p:txBody>
      </p:sp>
      <p:sp>
        <p:nvSpPr>
          <p:cNvPr id="3" name="Content Placeholder 2">
            <a:extLst>
              <a:ext uri="{FF2B5EF4-FFF2-40B4-BE49-F238E27FC236}">
                <a16:creationId xmlns:a16="http://schemas.microsoft.com/office/drawing/2014/main" id="{E37DA520-3598-8AD9-CB35-B08E8350432E}"/>
              </a:ext>
            </a:extLst>
          </p:cNvPr>
          <p:cNvSpPr>
            <a:spLocks noGrp="1"/>
          </p:cNvSpPr>
          <p:nvPr>
            <p:ph idx="1"/>
          </p:nvPr>
        </p:nvSpPr>
        <p:spPr>
          <a:xfrm>
            <a:off x="838200" y="1432193"/>
            <a:ext cx="10515600" cy="4744770"/>
          </a:xfrm>
        </p:spPr>
        <p:txBody>
          <a:bodyPr>
            <a:normAutofit/>
          </a:bodyPr>
          <a:lstStyle/>
          <a:p>
            <a:r>
              <a:rPr lang="en-US" dirty="0"/>
              <a:t>The team is the front end of the housing service; it provides the statutory service of assessing and determining the duty owed to the applicant and their households who have presented as homeless or threatened with homelessness. </a:t>
            </a:r>
          </a:p>
          <a:p>
            <a:r>
              <a:rPr lang="en-US" dirty="0"/>
              <a:t>The team is unwavering in its mission to prevent homelessness, whether by helping individuals maintain their current housing or by assisting them in finding new accommodations.</a:t>
            </a:r>
          </a:p>
          <a:p>
            <a:r>
              <a:rPr lang="en-US" dirty="0"/>
              <a:t>We are not in the position to offer anyone a social tenancy due to the high demand for social housing within the local authority </a:t>
            </a:r>
          </a:p>
          <a:p>
            <a:endParaRPr lang="en-US" dirty="0"/>
          </a:p>
          <a:p>
            <a:endParaRPr lang="en-GB" dirty="0"/>
          </a:p>
        </p:txBody>
      </p:sp>
    </p:spTree>
    <p:extLst>
      <p:ext uri="{BB962C8B-B14F-4D97-AF65-F5344CB8AC3E}">
        <p14:creationId xmlns:p14="http://schemas.microsoft.com/office/powerpoint/2010/main" val="39639581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191166-0957-8A36-CC84-AC98E69487FD}"/>
              </a:ext>
            </a:extLst>
          </p:cNvPr>
          <p:cNvSpPr>
            <a:spLocks noGrp="1"/>
          </p:cNvSpPr>
          <p:nvPr>
            <p:ph type="title"/>
          </p:nvPr>
        </p:nvSpPr>
        <p:spPr/>
        <p:txBody>
          <a:bodyPr/>
          <a:lstStyle/>
          <a:p>
            <a:r>
              <a:rPr lang="en-GB" dirty="0"/>
              <a:t>What Duties do we owe? </a:t>
            </a:r>
          </a:p>
        </p:txBody>
      </p:sp>
      <p:sp>
        <p:nvSpPr>
          <p:cNvPr id="3" name="Content Placeholder 2">
            <a:extLst>
              <a:ext uri="{FF2B5EF4-FFF2-40B4-BE49-F238E27FC236}">
                <a16:creationId xmlns:a16="http://schemas.microsoft.com/office/drawing/2014/main" id="{E37DA520-3598-8AD9-CB35-B08E8350432E}"/>
              </a:ext>
            </a:extLst>
          </p:cNvPr>
          <p:cNvSpPr>
            <a:spLocks noGrp="1"/>
          </p:cNvSpPr>
          <p:nvPr>
            <p:ph idx="1"/>
          </p:nvPr>
        </p:nvSpPr>
        <p:spPr>
          <a:xfrm>
            <a:off x="838199" y="1432192"/>
            <a:ext cx="11015949" cy="4891489"/>
          </a:xfrm>
        </p:spPr>
        <p:txBody>
          <a:bodyPr>
            <a:normAutofit fontScale="77500" lnSpcReduction="20000"/>
          </a:bodyPr>
          <a:lstStyle/>
          <a:p>
            <a:r>
              <a:rPr lang="en-US" b="1" dirty="0"/>
              <a:t>The Prevention duty </a:t>
            </a:r>
            <a:r>
              <a:rPr lang="en-US" dirty="0"/>
              <a:t>requires an authority to take reasonable steps to help the person ensure that accommodation is available. This duty continues for 56 days but can be extended until either of the following: We enable you to stay where you live. You find somewhere else to live. We find you somewhere else to live, such as a private rented sector tenancy. </a:t>
            </a:r>
          </a:p>
          <a:p>
            <a:pPr marL="0" indent="0">
              <a:buNone/>
            </a:pPr>
            <a:endParaRPr lang="en-US" dirty="0"/>
          </a:p>
          <a:p>
            <a:r>
              <a:rPr lang="en-US" b="1" dirty="0"/>
              <a:t>The Relief duty </a:t>
            </a:r>
            <a:r>
              <a:rPr lang="en-US" dirty="0"/>
              <a:t>requires LHAs to take reasonable steps to help secure accommodation for any eligible person who is homeless and ends in 56 days; you will be expected to engage with the Council to resolve your housing situation.</a:t>
            </a:r>
          </a:p>
          <a:p>
            <a:pPr marL="0" indent="0">
              <a:buNone/>
            </a:pPr>
            <a:r>
              <a:rPr lang="en-US" dirty="0"/>
              <a:t> </a:t>
            </a:r>
          </a:p>
          <a:p>
            <a:r>
              <a:rPr lang="en-US" b="1" dirty="0"/>
              <a:t>The Main Duty </a:t>
            </a:r>
            <a:r>
              <a:rPr lang="en-US" dirty="0"/>
              <a:t>The main housing duty is to provide temporary accommodation until the duty is ended, either by offering settled accommodation or accommodation in the private sector. </a:t>
            </a:r>
          </a:p>
          <a:p>
            <a:pPr marL="0" indent="0">
              <a:buNone/>
            </a:pPr>
            <a:endParaRPr lang="en-US" dirty="0"/>
          </a:p>
          <a:p>
            <a:pPr marL="0" indent="0">
              <a:buNone/>
            </a:pPr>
            <a:r>
              <a:rPr lang="en-US" dirty="0"/>
              <a:t>We are currently not in the position to offer anyone a social tenancy due to the high demand for social housing within the local authority; therefore, the duty is discharged mainly into the private sector.  </a:t>
            </a:r>
          </a:p>
          <a:p>
            <a:endParaRPr lang="en-US" dirty="0"/>
          </a:p>
          <a:p>
            <a:endParaRPr lang="en-GB" dirty="0"/>
          </a:p>
        </p:txBody>
      </p:sp>
    </p:spTree>
    <p:extLst>
      <p:ext uri="{BB962C8B-B14F-4D97-AF65-F5344CB8AC3E}">
        <p14:creationId xmlns:p14="http://schemas.microsoft.com/office/powerpoint/2010/main" val="10894460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187</TotalTime>
  <Words>1077</Words>
  <Application>Microsoft Office PowerPoint</Application>
  <PresentationFormat>Widescreen</PresentationFormat>
  <Paragraphs>95</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Homeless Support Team</vt:lpstr>
      <vt:lpstr>Overview of the Team</vt:lpstr>
      <vt:lpstr>Type of supported accommodation pathway</vt:lpstr>
      <vt:lpstr>How we receive referrals</vt:lpstr>
      <vt:lpstr>The Team</vt:lpstr>
      <vt:lpstr>Providers we work with</vt:lpstr>
      <vt:lpstr>Homelessness Intervention and Prevention Team </vt:lpstr>
      <vt:lpstr>Overview </vt:lpstr>
      <vt:lpstr>What Duties do we owe? </vt:lpstr>
      <vt:lpstr>What we do already to prevent homelessness</vt:lpstr>
      <vt:lpstr>Our Vulnerable Clients </vt:lpstr>
      <vt:lpstr>PowerPoint Presentation</vt:lpstr>
      <vt:lpstr>TRIAGE AND CASE ALLOCATION  </vt:lpstr>
      <vt:lpstr>PARTNERS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Ojo, Oluwaseun</dc:creator>
  <cp:lastModifiedBy>Idowu, Bola</cp:lastModifiedBy>
  <cp:revision>7</cp:revision>
  <dcterms:created xsi:type="dcterms:W3CDTF">2024-09-26T09:33:35Z</dcterms:created>
  <dcterms:modified xsi:type="dcterms:W3CDTF">2024-10-01T13:49:39Z</dcterms:modified>
</cp:coreProperties>
</file>