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Lst>
  <p:notesMasterIdLst>
    <p:notesMasterId r:id="rId36"/>
  </p:notesMasterIdLst>
  <p:handoutMasterIdLst>
    <p:handoutMasterId r:id="rId37"/>
  </p:handoutMasterIdLst>
  <p:sldIdLst>
    <p:sldId id="280" r:id="rId5"/>
    <p:sldId id="283" r:id="rId6"/>
    <p:sldId id="284" r:id="rId7"/>
    <p:sldId id="285" r:id="rId8"/>
    <p:sldId id="286" r:id="rId9"/>
    <p:sldId id="287" r:id="rId10"/>
    <p:sldId id="288" r:id="rId11"/>
    <p:sldId id="282" r:id="rId12"/>
    <p:sldId id="305" r:id="rId13"/>
    <p:sldId id="291" r:id="rId14"/>
    <p:sldId id="292" r:id="rId15"/>
    <p:sldId id="293" r:id="rId16"/>
    <p:sldId id="294" r:id="rId17"/>
    <p:sldId id="296" r:id="rId18"/>
    <p:sldId id="297" r:id="rId19"/>
    <p:sldId id="289" r:id="rId20"/>
    <p:sldId id="290" r:id="rId21"/>
    <p:sldId id="295" r:id="rId22"/>
    <p:sldId id="299" r:id="rId23"/>
    <p:sldId id="300" r:id="rId24"/>
    <p:sldId id="302" r:id="rId25"/>
    <p:sldId id="308" r:id="rId26"/>
    <p:sldId id="309" r:id="rId27"/>
    <p:sldId id="313" r:id="rId28"/>
    <p:sldId id="312" r:id="rId29"/>
    <p:sldId id="311" r:id="rId30"/>
    <p:sldId id="306" r:id="rId31"/>
    <p:sldId id="298" r:id="rId32"/>
    <p:sldId id="303" r:id="rId33"/>
    <p:sldId id="301" r:id="rId34"/>
    <p:sldId id="304" r:id="rId35"/>
  </p:sldIdLst>
  <p:sldSz cx="9144000" cy="5143500" type="screen16x9"/>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C807DBC-8C92-7C42-84D5-1C59FCFB9E44}">
          <p14:sldIdLst>
            <p14:sldId id="280"/>
            <p14:sldId id="283"/>
            <p14:sldId id="284"/>
            <p14:sldId id="285"/>
            <p14:sldId id="286"/>
            <p14:sldId id="287"/>
            <p14:sldId id="288"/>
            <p14:sldId id="282"/>
            <p14:sldId id="305"/>
            <p14:sldId id="291"/>
            <p14:sldId id="292"/>
            <p14:sldId id="293"/>
            <p14:sldId id="294"/>
            <p14:sldId id="296"/>
            <p14:sldId id="297"/>
            <p14:sldId id="289"/>
            <p14:sldId id="290"/>
            <p14:sldId id="295"/>
            <p14:sldId id="299"/>
            <p14:sldId id="300"/>
            <p14:sldId id="302"/>
            <p14:sldId id="308"/>
            <p14:sldId id="309"/>
            <p14:sldId id="313"/>
            <p14:sldId id="312"/>
            <p14:sldId id="311"/>
            <p14:sldId id="306"/>
            <p14:sldId id="298"/>
            <p14:sldId id="303"/>
            <p14:sldId id="301"/>
            <p14:sldId id="304"/>
          </p14:sldIdLst>
        </p14:section>
      </p14:sectionLst>
    </p:ext>
    <p:ext uri="{EFAFB233-063F-42B5-8137-9DF3F51BA10A}">
      <p15:sldGuideLst xmlns:p15="http://schemas.microsoft.com/office/powerpoint/2012/main">
        <p15:guide id="1" orient="horz" pos="903" userDrawn="1">
          <p15:clr>
            <a:srgbClr val="A4A3A4"/>
          </p15:clr>
        </p15:guide>
        <p15:guide id="2" pos="3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Pudney" initials="SP" lastIdx="2" clrIdx="0"/>
  <p:cmAuthor id="1" name="Baughan, Sue" initials="SB" lastIdx="8"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B00"/>
    <a:srgbClr val="02C5B0"/>
    <a:srgbClr val="674786"/>
    <a:srgbClr val="00827B"/>
    <a:srgbClr val="9AE2E6"/>
    <a:srgbClr val="03A49A"/>
    <a:srgbClr val="0F0148"/>
    <a:srgbClr val="AE2473"/>
    <a:srgbClr val="1D6AB5"/>
    <a:srgbClr val="006A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C6858A-4272-8A81-F954-9DFF98C60689}" v="612" dt="2022-11-23T17:45:06.386"/>
    <p1510:client id="{37B737C7-FA0D-917D-82FA-A511CA62648C}" v="6" dt="2022-11-22T08:43:19.777"/>
    <p1510:client id="{7BCE5F76-E179-54F9-A34E-67910F4021F6}" v="83" dt="2022-11-21T11:44:07.281"/>
    <p1510:client id="{9476D76F-FCCB-5D61-3B8E-5D81F6B1A68A}" v="1155" dt="2022-11-21T16:57:37.878"/>
    <p1510:client id="{B5B936B8-7DF4-5D84-7120-FEA4A38A5772}" v="105" dt="2022-11-21T17:10:37.134"/>
    <p1510:client id="{D7D65A59-4ABE-40C8-A342-F0A115A3E800}" v="127" dt="2022-11-21T11:39:49.011"/>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903"/>
        <p:guide pos="336"/>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2125"/>
          </a:xfrm>
          <a:prstGeom prst="rect">
            <a:avLst/>
          </a:prstGeom>
        </p:spPr>
        <p:txBody>
          <a:bodyPr vert="horz" lIns="91440" tIns="45720" rIns="91440" bIns="45720" rtlCol="0"/>
          <a:lstStyle>
            <a:lvl1pPr algn="r">
              <a:defRPr sz="1200"/>
            </a:lvl1pPr>
          </a:lstStyle>
          <a:p>
            <a:fld id="{A291D71F-2657-BF40-9BA8-1341E8D62F20}" type="datetime1">
              <a:rPr lang="en-GB" smtClean="0"/>
              <a:t>23/11/2022</a:t>
            </a:fld>
            <a:endParaRPr lang="en-US"/>
          </a:p>
        </p:txBody>
      </p:sp>
      <p:sp>
        <p:nvSpPr>
          <p:cNvPr id="4" name="Footer Placeholder 3"/>
          <p:cNvSpPr>
            <a:spLocks noGrp="1"/>
          </p:cNvSpPr>
          <p:nvPr>
            <p:ph type="ftr" sz="quarter" idx="2"/>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61488"/>
            <a:ext cx="2946400" cy="493712"/>
          </a:xfrm>
          <a:prstGeom prst="rect">
            <a:avLst/>
          </a:prstGeom>
        </p:spPr>
        <p:txBody>
          <a:bodyPr vert="horz" lIns="91440" tIns="45720" rIns="91440" bIns="45720" rtlCol="0" anchor="b"/>
          <a:lstStyle>
            <a:lvl1pPr algn="r">
              <a:defRPr sz="1200"/>
            </a:lvl1pPr>
          </a:lstStyle>
          <a:p>
            <a:fld id="{4F5EE869-81EB-AC4C-B612-80DE4181CDD1}" type="slidenum">
              <a:rPr lang="en-US" smtClean="0"/>
              <a:t>‹#›</a:t>
            </a:fld>
            <a:endParaRPr lang="en-US"/>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2125"/>
          </a:xfrm>
          <a:prstGeom prst="rect">
            <a:avLst/>
          </a:prstGeom>
        </p:spPr>
        <p:txBody>
          <a:bodyPr vert="horz" lIns="91440" tIns="45720" rIns="91440" bIns="45720" rtlCol="0"/>
          <a:lstStyle>
            <a:lvl1pPr algn="r">
              <a:defRPr sz="1200"/>
            </a:lvl1pPr>
          </a:lstStyle>
          <a:p>
            <a:fld id="{937A70F4-2FAD-3E41-BF6C-C5B1EEDE06E7}" type="datetime1">
              <a:rPr lang="en-GB" smtClean="0"/>
              <a:t>23/11/2022</a:t>
            </a:fld>
            <a:endParaRPr lang="en-US"/>
          </a:p>
        </p:txBody>
      </p:sp>
      <p:sp>
        <p:nvSpPr>
          <p:cNvPr id="4" name="Slide Image Placeholder 3"/>
          <p:cNvSpPr>
            <a:spLocks noGrp="1" noRot="1" noChangeAspect="1"/>
          </p:cNvSpPr>
          <p:nvPr>
            <p:ph type="sldImg" idx="2"/>
          </p:nvPr>
        </p:nvSpPr>
        <p:spPr>
          <a:xfrm>
            <a:off x="114300" y="739775"/>
            <a:ext cx="6569075" cy="3695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681538"/>
            <a:ext cx="5438775" cy="443547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61488"/>
            <a:ext cx="2946400" cy="493712"/>
          </a:xfrm>
          <a:prstGeom prst="rect">
            <a:avLst/>
          </a:prstGeom>
        </p:spPr>
        <p:txBody>
          <a:bodyPr vert="horz" lIns="91440" tIns="45720" rIns="91440" bIns="45720" rtlCol="0" anchor="b"/>
          <a:lstStyle>
            <a:lvl1pPr algn="r">
              <a:defRPr sz="1200"/>
            </a:lvl1pPr>
          </a:lstStyle>
          <a:p>
            <a:fld id="{4957A7B8-EAD2-9846-9761-91C91B5D58B6}" type="slidenum">
              <a:rPr lang="en-US" smtClean="0"/>
              <a:t>‹#›</a:t>
            </a:fld>
            <a:endParaRPr lang="en-US"/>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99FDFDB-E8C7-20E3-5EA7-4823BF1A0848}"/>
              </a:ext>
            </a:extLst>
          </p:cNvPr>
          <p:cNvPicPr>
            <a:picLocks noChangeAspect="1"/>
          </p:cNvPicPr>
          <p:nvPr userDrawn="1"/>
        </p:nvPicPr>
        <p:blipFill>
          <a:blip r:embed="rId2"/>
          <a:stretch>
            <a:fillRect/>
          </a:stretch>
        </p:blipFill>
        <p:spPr>
          <a:xfrm>
            <a:off x="7075458" y="398205"/>
            <a:ext cx="1628028" cy="845936"/>
          </a:xfrm>
          <a:prstGeom prst="rect">
            <a:avLst/>
          </a:prstGeom>
        </p:spPr>
      </p:pic>
      <p:pic>
        <p:nvPicPr>
          <p:cNvPr id="8" name="Picture 7">
            <a:extLst>
              <a:ext uri="{FF2B5EF4-FFF2-40B4-BE49-F238E27FC236}">
                <a16:creationId xmlns:a16="http://schemas.microsoft.com/office/drawing/2014/main" id="{179EB7B8-8355-503E-0C2E-846556A07B05}"/>
              </a:ext>
            </a:extLst>
          </p:cNvPr>
          <p:cNvPicPr>
            <a:picLocks noChangeAspect="1"/>
          </p:cNvPicPr>
          <p:nvPr userDrawn="1"/>
        </p:nvPicPr>
        <p:blipFill>
          <a:blip r:embed="rId3"/>
          <a:stretch>
            <a:fillRect/>
          </a:stretch>
        </p:blipFill>
        <p:spPr>
          <a:xfrm>
            <a:off x="440513" y="4684649"/>
            <a:ext cx="8262973" cy="60646"/>
          </a:xfrm>
          <a:prstGeom prst="rect">
            <a:avLst/>
          </a:prstGeom>
        </p:spPr>
      </p:pic>
      <p:sp>
        <p:nvSpPr>
          <p:cNvPr id="9" name="Slide Number Placeholder 1">
            <a:extLst>
              <a:ext uri="{FF2B5EF4-FFF2-40B4-BE49-F238E27FC236}">
                <a16:creationId xmlns:a16="http://schemas.microsoft.com/office/drawing/2014/main" id="{2FE2B641-B772-A924-D81E-C50D60F40720}"/>
              </a:ext>
            </a:extLst>
          </p:cNvPr>
          <p:cNvSpPr>
            <a:spLocks noGrp="1"/>
          </p:cNvSpPr>
          <p:nvPr>
            <p:ph type="sldNum" sz="quarter" idx="4"/>
          </p:nvPr>
        </p:nvSpPr>
        <p:spPr>
          <a:xfrm>
            <a:off x="6980238" y="4745038"/>
            <a:ext cx="2163762" cy="398462"/>
          </a:xfrm>
          <a:prstGeom prst="rect">
            <a:avLst/>
          </a:prstGeom>
        </p:spPr>
        <p:txBody>
          <a:bodyPr/>
          <a:lstStyle/>
          <a:p>
            <a:fld id="{902D5018-2030-2046-84FC-87E41EA86E42}" type="slidenum">
              <a:rPr lang="en-US" smtClean="0"/>
              <a:pPr/>
              <a:t>‹#›</a:t>
            </a:fld>
            <a:endParaRPr lang="en-US"/>
          </a:p>
        </p:txBody>
      </p:sp>
    </p:spTree>
    <p:extLst>
      <p:ext uri="{BB962C8B-B14F-4D97-AF65-F5344CB8AC3E}">
        <p14:creationId xmlns:p14="http://schemas.microsoft.com/office/powerpoint/2010/main" val="286497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211AE-A3A5-CB3A-6577-26A5E1C68FC3}"/>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1A7F32C-B7D6-1A06-E86A-EDC3F4B75DE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55531AF-1271-EDDC-48BC-3A5CE2368C22}"/>
              </a:ext>
            </a:extLst>
          </p:cNvPr>
          <p:cNvSpPr>
            <a:spLocks noGrp="1"/>
          </p:cNvSpPr>
          <p:nvPr>
            <p:ph type="dt" sz="half" idx="10"/>
          </p:nvPr>
        </p:nvSpPr>
        <p:spPr/>
        <p:txBody>
          <a:bodyPr/>
          <a:lstStyle/>
          <a:p>
            <a:fld id="{4A69E64B-1C40-C940-AF35-5E0A11CA8507}" type="datetimeFigureOut">
              <a:rPr lang="en-US" smtClean="0"/>
              <a:t>11/23/2022</a:t>
            </a:fld>
            <a:endParaRPr lang="en-US"/>
          </a:p>
        </p:txBody>
      </p:sp>
      <p:sp>
        <p:nvSpPr>
          <p:cNvPr id="5" name="Footer Placeholder 4">
            <a:extLst>
              <a:ext uri="{FF2B5EF4-FFF2-40B4-BE49-F238E27FC236}">
                <a16:creationId xmlns:a16="http://schemas.microsoft.com/office/drawing/2014/main" id="{1F7EADEC-804C-0587-E0B0-3E2615FB8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B4D1E4-B512-713A-1F26-063593D43D15}"/>
              </a:ext>
            </a:extLst>
          </p:cNvPr>
          <p:cNvSpPr>
            <a:spLocks noGrp="1"/>
          </p:cNvSpPr>
          <p:nvPr>
            <p:ph type="sldNum" sz="quarter" idx="12"/>
          </p:nvPr>
        </p:nvSpPr>
        <p:spPr/>
        <p:txBody>
          <a:bodyPr/>
          <a:lstStyle/>
          <a:p>
            <a:fld id="{F3A45D8A-0D20-AD44-9033-AE9AB06E1129}" type="slidenum">
              <a:rPr lang="en-US" smtClean="0"/>
              <a:t>‹#›</a:t>
            </a:fld>
            <a:endParaRPr lang="en-US"/>
          </a:p>
        </p:txBody>
      </p:sp>
    </p:spTree>
    <p:extLst>
      <p:ext uri="{BB962C8B-B14F-4D97-AF65-F5344CB8AC3E}">
        <p14:creationId xmlns:p14="http://schemas.microsoft.com/office/powerpoint/2010/main" val="649499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FE2B3C-1E7A-627F-DB1F-F6D41BA088EA}"/>
              </a:ext>
            </a:extLst>
          </p:cNvPr>
          <p:cNvSpPr>
            <a:spLocks noGrp="1"/>
          </p:cNvSpPr>
          <p:nvPr>
            <p:ph type="title" orient="vert"/>
          </p:nvPr>
        </p:nvSpPr>
        <p:spPr>
          <a:xfrm>
            <a:off x="6543675" y="274638"/>
            <a:ext cx="1971675" cy="4357687"/>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3889E4E-F0E5-87FE-510C-03F981486015}"/>
              </a:ext>
            </a:extLst>
          </p:cNvPr>
          <p:cNvSpPr>
            <a:spLocks noGrp="1"/>
          </p:cNvSpPr>
          <p:nvPr>
            <p:ph type="body" orient="vert" idx="1"/>
          </p:nvPr>
        </p:nvSpPr>
        <p:spPr>
          <a:xfrm>
            <a:off x="628650" y="274638"/>
            <a:ext cx="5762625" cy="435768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4B70A96-28F0-3250-D845-1F8DD0D2A1D9}"/>
              </a:ext>
            </a:extLst>
          </p:cNvPr>
          <p:cNvSpPr>
            <a:spLocks noGrp="1"/>
          </p:cNvSpPr>
          <p:nvPr>
            <p:ph type="dt" sz="half" idx="10"/>
          </p:nvPr>
        </p:nvSpPr>
        <p:spPr/>
        <p:txBody>
          <a:bodyPr/>
          <a:lstStyle/>
          <a:p>
            <a:fld id="{4A69E64B-1C40-C940-AF35-5E0A11CA8507}" type="datetimeFigureOut">
              <a:rPr lang="en-US" smtClean="0"/>
              <a:t>11/23/2022</a:t>
            </a:fld>
            <a:endParaRPr lang="en-US"/>
          </a:p>
        </p:txBody>
      </p:sp>
      <p:sp>
        <p:nvSpPr>
          <p:cNvPr id="5" name="Footer Placeholder 4">
            <a:extLst>
              <a:ext uri="{FF2B5EF4-FFF2-40B4-BE49-F238E27FC236}">
                <a16:creationId xmlns:a16="http://schemas.microsoft.com/office/drawing/2014/main" id="{6071A880-9649-7DBF-B160-3A73C3FD1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9F5447-CDCD-FE44-6801-BBAD5749CBC5}"/>
              </a:ext>
            </a:extLst>
          </p:cNvPr>
          <p:cNvSpPr>
            <a:spLocks noGrp="1"/>
          </p:cNvSpPr>
          <p:nvPr>
            <p:ph type="sldNum" sz="quarter" idx="12"/>
          </p:nvPr>
        </p:nvSpPr>
        <p:spPr/>
        <p:txBody>
          <a:bodyPr/>
          <a:lstStyle/>
          <a:p>
            <a:fld id="{F3A45D8A-0D20-AD44-9033-AE9AB06E1129}" type="slidenum">
              <a:rPr lang="en-US" smtClean="0"/>
              <a:t>‹#›</a:t>
            </a:fld>
            <a:endParaRPr lang="en-US"/>
          </a:p>
        </p:txBody>
      </p:sp>
    </p:spTree>
    <p:extLst>
      <p:ext uri="{BB962C8B-B14F-4D97-AF65-F5344CB8AC3E}">
        <p14:creationId xmlns:p14="http://schemas.microsoft.com/office/powerpoint/2010/main" val="1506505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58B8EA-5ABC-4083-8235-0A08765703CB}"/>
              </a:ext>
            </a:extLst>
          </p:cNvPr>
          <p:cNvPicPr>
            <a:picLocks noChangeAspect="1"/>
          </p:cNvPicPr>
          <p:nvPr userDrawn="1"/>
        </p:nvPicPr>
        <p:blipFill>
          <a:blip r:embed="rId2"/>
          <a:stretch>
            <a:fillRect/>
          </a:stretch>
        </p:blipFill>
        <p:spPr>
          <a:xfrm>
            <a:off x="7075458" y="398205"/>
            <a:ext cx="1628028" cy="845936"/>
          </a:xfrm>
          <a:prstGeom prst="rect">
            <a:avLst/>
          </a:prstGeom>
        </p:spPr>
      </p:pic>
      <p:pic>
        <p:nvPicPr>
          <p:cNvPr id="3" name="Picture 2">
            <a:extLst>
              <a:ext uri="{FF2B5EF4-FFF2-40B4-BE49-F238E27FC236}">
                <a16:creationId xmlns:a16="http://schemas.microsoft.com/office/drawing/2014/main" id="{087EE238-777C-2331-051B-554DDAC2CA5C}"/>
              </a:ext>
            </a:extLst>
          </p:cNvPr>
          <p:cNvPicPr>
            <a:picLocks noChangeAspect="1"/>
          </p:cNvPicPr>
          <p:nvPr userDrawn="1"/>
        </p:nvPicPr>
        <p:blipFill>
          <a:blip r:embed="rId3"/>
          <a:stretch>
            <a:fillRect/>
          </a:stretch>
        </p:blipFill>
        <p:spPr>
          <a:xfrm>
            <a:off x="440513" y="4684649"/>
            <a:ext cx="8262973" cy="60646"/>
          </a:xfrm>
          <a:prstGeom prst="rect">
            <a:avLst/>
          </a:prstGeom>
        </p:spPr>
      </p:pic>
      <p:sp>
        <p:nvSpPr>
          <p:cNvPr id="5" name="Slide Number Placeholder 1">
            <a:extLst>
              <a:ext uri="{FF2B5EF4-FFF2-40B4-BE49-F238E27FC236}">
                <a16:creationId xmlns:a16="http://schemas.microsoft.com/office/drawing/2014/main" id="{2761D29C-FF3B-22F6-A50C-78D75E86780C}"/>
              </a:ext>
            </a:extLst>
          </p:cNvPr>
          <p:cNvSpPr>
            <a:spLocks noGrp="1"/>
          </p:cNvSpPr>
          <p:nvPr>
            <p:ph type="sldNum" sz="quarter" idx="4"/>
          </p:nvPr>
        </p:nvSpPr>
        <p:spPr>
          <a:xfrm>
            <a:off x="6980238" y="4745038"/>
            <a:ext cx="2163762" cy="398462"/>
          </a:xfrm>
          <a:prstGeom prst="rect">
            <a:avLst/>
          </a:prstGeom>
        </p:spPr>
        <p:txBody>
          <a:bodyPr/>
          <a:lstStyle/>
          <a:p>
            <a:fld id="{902D5018-2030-2046-84FC-87E41EA86E42}" type="slidenum">
              <a:rPr lang="en-US" smtClean="0"/>
              <a:pPr/>
              <a:t>‹#›</a:t>
            </a:fld>
            <a:endParaRPr lang="en-US"/>
          </a:p>
        </p:txBody>
      </p:sp>
    </p:spTree>
    <p:extLst>
      <p:ext uri="{BB962C8B-B14F-4D97-AF65-F5344CB8AC3E}">
        <p14:creationId xmlns:p14="http://schemas.microsoft.com/office/powerpoint/2010/main" val="2723430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437AF7A-C4A9-610E-0228-4383C42C5C51}"/>
              </a:ext>
            </a:extLst>
          </p:cNvPr>
          <p:cNvPicPr>
            <a:picLocks noChangeAspect="1"/>
          </p:cNvPicPr>
          <p:nvPr userDrawn="1"/>
        </p:nvPicPr>
        <p:blipFill rotWithShape="1">
          <a:blip r:embed="rId2"/>
          <a:srcRect l="29650" r="35497"/>
          <a:stretch/>
        </p:blipFill>
        <p:spPr>
          <a:xfrm>
            <a:off x="-1" y="0"/>
            <a:ext cx="3189767" cy="5148000"/>
          </a:xfrm>
          <a:prstGeom prst="rect">
            <a:avLst/>
          </a:prstGeom>
        </p:spPr>
      </p:pic>
      <p:pic>
        <p:nvPicPr>
          <p:cNvPr id="8" name="Picture 7">
            <a:extLst>
              <a:ext uri="{FF2B5EF4-FFF2-40B4-BE49-F238E27FC236}">
                <a16:creationId xmlns:a16="http://schemas.microsoft.com/office/drawing/2014/main" id="{EEC6E197-96E5-BDD4-CE18-D100B7F22C85}"/>
              </a:ext>
            </a:extLst>
          </p:cNvPr>
          <p:cNvPicPr>
            <a:picLocks noChangeAspect="1"/>
          </p:cNvPicPr>
          <p:nvPr userDrawn="1"/>
        </p:nvPicPr>
        <p:blipFill>
          <a:blip r:embed="rId3"/>
          <a:stretch>
            <a:fillRect/>
          </a:stretch>
        </p:blipFill>
        <p:spPr>
          <a:xfrm>
            <a:off x="7075458" y="398205"/>
            <a:ext cx="1628028" cy="845936"/>
          </a:xfrm>
          <a:prstGeom prst="rect">
            <a:avLst/>
          </a:prstGeom>
        </p:spPr>
      </p:pic>
      <p:pic>
        <p:nvPicPr>
          <p:cNvPr id="9" name="Picture 8">
            <a:extLst>
              <a:ext uri="{FF2B5EF4-FFF2-40B4-BE49-F238E27FC236}">
                <a16:creationId xmlns:a16="http://schemas.microsoft.com/office/drawing/2014/main" id="{6968FA69-2FA7-6306-428F-84C0DC2C7C09}"/>
              </a:ext>
            </a:extLst>
          </p:cNvPr>
          <p:cNvPicPr>
            <a:picLocks noChangeAspect="1"/>
          </p:cNvPicPr>
          <p:nvPr userDrawn="1"/>
        </p:nvPicPr>
        <p:blipFill>
          <a:blip r:embed="rId4"/>
          <a:stretch>
            <a:fillRect/>
          </a:stretch>
        </p:blipFill>
        <p:spPr>
          <a:xfrm>
            <a:off x="440513" y="4684649"/>
            <a:ext cx="8262973" cy="60646"/>
          </a:xfrm>
          <a:prstGeom prst="rect">
            <a:avLst/>
          </a:prstGeom>
        </p:spPr>
      </p:pic>
      <p:sp>
        <p:nvSpPr>
          <p:cNvPr id="10" name="Slide Number Placeholder 1">
            <a:extLst>
              <a:ext uri="{FF2B5EF4-FFF2-40B4-BE49-F238E27FC236}">
                <a16:creationId xmlns:a16="http://schemas.microsoft.com/office/drawing/2014/main" id="{A542D722-4768-4051-7E3E-9836C1273A5E}"/>
              </a:ext>
            </a:extLst>
          </p:cNvPr>
          <p:cNvSpPr>
            <a:spLocks noGrp="1"/>
          </p:cNvSpPr>
          <p:nvPr>
            <p:ph type="sldNum" sz="quarter" idx="4"/>
          </p:nvPr>
        </p:nvSpPr>
        <p:spPr>
          <a:xfrm>
            <a:off x="6980238" y="4745038"/>
            <a:ext cx="2163762" cy="398462"/>
          </a:xfrm>
          <a:prstGeom prst="rect">
            <a:avLst/>
          </a:prstGeom>
        </p:spPr>
        <p:txBody>
          <a:bodyPr/>
          <a:lstStyle/>
          <a:p>
            <a:fld id="{902D5018-2030-2046-84FC-87E41EA86E42}" type="slidenum">
              <a:rPr lang="en-US" smtClean="0"/>
              <a:pPr/>
              <a:t>‹#›</a:t>
            </a:fld>
            <a:endParaRPr lang="en-US"/>
          </a:p>
        </p:txBody>
      </p:sp>
    </p:spTree>
    <p:extLst>
      <p:ext uri="{BB962C8B-B14F-4D97-AF65-F5344CB8AC3E}">
        <p14:creationId xmlns:p14="http://schemas.microsoft.com/office/powerpoint/2010/main" val="1757997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E51580-E2D0-D89B-43F9-552AD36B95DE}"/>
              </a:ext>
            </a:extLst>
          </p:cNvPr>
          <p:cNvPicPr>
            <a:picLocks noChangeAspect="1"/>
          </p:cNvPicPr>
          <p:nvPr userDrawn="1"/>
        </p:nvPicPr>
        <p:blipFill>
          <a:blip r:embed="rId2"/>
          <a:stretch>
            <a:fillRect/>
          </a:stretch>
        </p:blipFill>
        <p:spPr>
          <a:xfrm>
            <a:off x="440513" y="4684649"/>
            <a:ext cx="8262973" cy="60646"/>
          </a:xfrm>
          <a:prstGeom prst="rect">
            <a:avLst/>
          </a:prstGeom>
        </p:spPr>
      </p:pic>
      <p:sp>
        <p:nvSpPr>
          <p:cNvPr id="8" name="Slide Number Placeholder 1">
            <a:extLst>
              <a:ext uri="{FF2B5EF4-FFF2-40B4-BE49-F238E27FC236}">
                <a16:creationId xmlns:a16="http://schemas.microsoft.com/office/drawing/2014/main" id="{B5B98FC0-D012-69F4-7608-88731454C538}"/>
              </a:ext>
            </a:extLst>
          </p:cNvPr>
          <p:cNvSpPr>
            <a:spLocks noGrp="1"/>
          </p:cNvSpPr>
          <p:nvPr>
            <p:ph type="sldNum" sz="quarter" idx="4"/>
          </p:nvPr>
        </p:nvSpPr>
        <p:spPr>
          <a:xfrm>
            <a:off x="6980238" y="4745038"/>
            <a:ext cx="2163762" cy="398462"/>
          </a:xfrm>
          <a:prstGeom prst="rect">
            <a:avLst/>
          </a:prstGeom>
        </p:spPr>
        <p:txBody>
          <a:bodyPr/>
          <a:lstStyle/>
          <a:p>
            <a:fld id="{902D5018-2030-2046-84FC-87E41EA86E42}" type="slidenum">
              <a:rPr lang="en-US" smtClean="0"/>
              <a:pPr/>
              <a:t>‹#›</a:t>
            </a:fld>
            <a:endParaRPr lang="en-US"/>
          </a:p>
        </p:txBody>
      </p:sp>
      <p:pic>
        <p:nvPicPr>
          <p:cNvPr id="9" name="Picture 8">
            <a:extLst>
              <a:ext uri="{FF2B5EF4-FFF2-40B4-BE49-F238E27FC236}">
                <a16:creationId xmlns:a16="http://schemas.microsoft.com/office/drawing/2014/main" id="{EF52090C-F899-C805-5C16-F0C275BBF241}"/>
              </a:ext>
            </a:extLst>
          </p:cNvPr>
          <p:cNvPicPr>
            <a:picLocks noChangeAspect="1"/>
          </p:cNvPicPr>
          <p:nvPr userDrawn="1"/>
        </p:nvPicPr>
        <p:blipFill>
          <a:blip r:embed="rId3"/>
          <a:stretch>
            <a:fillRect/>
          </a:stretch>
        </p:blipFill>
        <p:spPr>
          <a:xfrm>
            <a:off x="7433790" y="398205"/>
            <a:ext cx="1269696" cy="659744"/>
          </a:xfrm>
          <a:prstGeom prst="rect">
            <a:avLst/>
          </a:prstGeom>
        </p:spPr>
      </p:pic>
    </p:spTree>
    <p:extLst>
      <p:ext uri="{BB962C8B-B14F-4D97-AF65-F5344CB8AC3E}">
        <p14:creationId xmlns:p14="http://schemas.microsoft.com/office/powerpoint/2010/main" val="3626487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48E00FC-9233-4131-AD9D-DFEEE3108502}"/>
              </a:ext>
            </a:extLst>
          </p:cNvPr>
          <p:cNvSpPr/>
          <p:nvPr userDrawn="1"/>
        </p:nvSpPr>
        <p:spPr>
          <a:xfrm>
            <a:off x="5879804" y="2294305"/>
            <a:ext cx="3264195" cy="2849195"/>
          </a:xfrm>
          <a:prstGeom prst="rect">
            <a:avLst/>
          </a:prstGeom>
          <a:solidFill>
            <a:srgbClr val="172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46C07E7-FA9C-130B-0DAF-A001AFBFC2CB}"/>
              </a:ext>
            </a:extLst>
          </p:cNvPr>
          <p:cNvSpPr/>
          <p:nvPr userDrawn="1"/>
        </p:nvSpPr>
        <p:spPr>
          <a:xfrm>
            <a:off x="5879804" y="1"/>
            <a:ext cx="3264196" cy="2206752"/>
          </a:xfrm>
          <a:prstGeom prst="rect">
            <a:avLst/>
          </a:prstGeom>
          <a:solidFill>
            <a:srgbClr val="172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8567315-4A41-AD9A-EF80-DB63BCC573DE}"/>
              </a:ext>
            </a:extLst>
          </p:cNvPr>
          <p:cNvPicPr>
            <a:picLocks noChangeAspect="1"/>
          </p:cNvPicPr>
          <p:nvPr userDrawn="1"/>
        </p:nvPicPr>
        <p:blipFill>
          <a:blip r:embed="rId2"/>
          <a:stretch>
            <a:fillRect/>
          </a:stretch>
        </p:blipFill>
        <p:spPr>
          <a:xfrm>
            <a:off x="434649" y="398205"/>
            <a:ext cx="1269696" cy="659744"/>
          </a:xfrm>
          <a:prstGeom prst="rect">
            <a:avLst/>
          </a:prstGeom>
        </p:spPr>
      </p:pic>
      <p:pic>
        <p:nvPicPr>
          <p:cNvPr id="11" name="Picture 10">
            <a:extLst>
              <a:ext uri="{FF2B5EF4-FFF2-40B4-BE49-F238E27FC236}">
                <a16:creationId xmlns:a16="http://schemas.microsoft.com/office/drawing/2014/main" id="{A20BA196-750E-BA02-50EF-0C79A320D82B}"/>
              </a:ext>
            </a:extLst>
          </p:cNvPr>
          <p:cNvPicPr>
            <a:picLocks noChangeAspect="1"/>
          </p:cNvPicPr>
          <p:nvPr userDrawn="1"/>
        </p:nvPicPr>
        <p:blipFill>
          <a:blip r:embed="rId3"/>
          <a:stretch>
            <a:fillRect/>
          </a:stretch>
        </p:blipFill>
        <p:spPr>
          <a:xfrm>
            <a:off x="440513" y="4684649"/>
            <a:ext cx="8262973" cy="60646"/>
          </a:xfrm>
          <a:prstGeom prst="rect">
            <a:avLst/>
          </a:prstGeom>
        </p:spPr>
      </p:pic>
      <p:sp>
        <p:nvSpPr>
          <p:cNvPr id="12" name="Slide Number Placeholder 3">
            <a:extLst>
              <a:ext uri="{FF2B5EF4-FFF2-40B4-BE49-F238E27FC236}">
                <a16:creationId xmlns:a16="http://schemas.microsoft.com/office/drawing/2014/main" id="{8C40FBA6-CDC3-3753-6029-06B6FF70E12D}"/>
              </a:ext>
            </a:extLst>
          </p:cNvPr>
          <p:cNvSpPr>
            <a:spLocks noGrp="1"/>
          </p:cNvSpPr>
          <p:nvPr>
            <p:ph type="sldNum" sz="quarter" idx="4"/>
          </p:nvPr>
        </p:nvSpPr>
        <p:spPr>
          <a:xfrm>
            <a:off x="6980238" y="4745038"/>
            <a:ext cx="2163762" cy="398462"/>
          </a:xfrm>
          <a:prstGeom prst="rect">
            <a:avLst/>
          </a:prstGeom>
        </p:spPr>
        <p:txBody>
          <a:bodyPr/>
          <a:lstStyle/>
          <a:p>
            <a:fld id="{902D5018-2030-2046-84FC-87E41EA86E42}"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2424116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0" name="Picture 9" descr="Shape&#10;&#10;Description automatically generated">
            <a:extLst>
              <a:ext uri="{FF2B5EF4-FFF2-40B4-BE49-F238E27FC236}">
                <a16:creationId xmlns:a16="http://schemas.microsoft.com/office/drawing/2014/main" id="{1ACC9CC1-D483-B008-EF12-BE325E391649}"/>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11" name="Picture 10">
            <a:extLst>
              <a:ext uri="{FF2B5EF4-FFF2-40B4-BE49-F238E27FC236}">
                <a16:creationId xmlns:a16="http://schemas.microsoft.com/office/drawing/2014/main" id="{91D54EA1-E216-0D6B-A717-F4F6D2D46C17}"/>
              </a:ext>
            </a:extLst>
          </p:cNvPr>
          <p:cNvPicPr>
            <a:picLocks noChangeAspect="1"/>
          </p:cNvPicPr>
          <p:nvPr userDrawn="1"/>
        </p:nvPicPr>
        <p:blipFill>
          <a:blip r:embed="rId3"/>
          <a:stretch>
            <a:fillRect/>
          </a:stretch>
        </p:blipFill>
        <p:spPr>
          <a:xfrm>
            <a:off x="440513" y="4684649"/>
            <a:ext cx="8262973" cy="60646"/>
          </a:xfrm>
          <a:prstGeom prst="rect">
            <a:avLst/>
          </a:prstGeom>
        </p:spPr>
      </p:pic>
      <p:sp>
        <p:nvSpPr>
          <p:cNvPr id="12" name="Slide Number Placeholder 1">
            <a:extLst>
              <a:ext uri="{FF2B5EF4-FFF2-40B4-BE49-F238E27FC236}">
                <a16:creationId xmlns:a16="http://schemas.microsoft.com/office/drawing/2014/main" id="{3955A6EE-45EF-761F-F0B5-10CC3AE23D8A}"/>
              </a:ext>
            </a:extLst>
          </p:cNvPr>
          <p:cNvSpPr>
            <a:spLocks noGrp="1"/>
          </p:cNvSpPr>
          <p:nvPr>
            <p:ph type="sldNum" sz="quarter" idx="4"/>
          </p:nvPr>
        </p:nvSpPr>
        <p:spPr>
          <a:xfrm>
            <a:off x="6980238" y="4745038"/>
            <a:ext cx="2163762" cy="398462"/>
          </a:xfrm>
          <a:prstGeom prst="rect">
            <a:avLst/>
          </a:prstGeom>
        </p:spPr>
        <p:txBody>
          <a:bodyPr/>
          <a:lstStyle/>
          <a:p>
            <a:fld id="{902D5018-2030-2046-84FC-87E41EA86E42}" type="slidenum">
              <a:rPr lang="en-US" smtClean="0">
                <a:solidFill>
                  <a:schemeClr val="bg1"/>
                </a:solidFill>
              </a:rPr>
              <a:pPr/>
              <a:t>‹#›</a:t>
            </a:fld>
            <a:endParaRPr lang="en-US">
              <a:solidFill>
                <a:schemeClr val="bg1"/>
              </a:solidFill>
            </a:endParaRPr>
          </a:p>
        </p:txBody>
      </p:sp>
      <p:pic>
        <p:nvPicPr>
          <p:cNvPr id="13" name="Picture 12">
            <a:extLst>
              <a:ext uri="{FF2B5EF4-FFF2-40B4-BE49-F238E27FC236}">
                <a16:creationId xmlns:a16="http://schemas.microsoft.com/office/drawing/2014/main" id="{CB1A0EC9-577D-5648-2D71-F6B83AE25B2F}"/>
              </a:ext>
            </a:extLst>
          </p:cNvPr>
          <p:cNvPicPr>
            <a:picLocks noChangeAspect="1"/>
          </p:cNvPicPr>
          <p:nvPr userDrawn="1"/>
        </p:nvPicPr>
        <p:blipFill>
          <a:blip r:embed="rId4"/>
          <a:stretch>
            <a:fillRect/>
          </a:stretch>
        </p:blipFill>
        <p:spPr>
          <a:xfrm>
            <a:off x="440513" y="398205"/>
            <a:ext cx="1293085" cy="659737"/>
          </a:xfrm>
          <a:prstGeom prst="rect">
            <a:avLst/>
          </a:prstGeom>
        </p:spPr>
      </p:pic>
    </p:spTree>
    <p:extLst>
      <p:ext uri="{BB962C8B-B14F-4D97-AF65-F5344CB8AC3E}">
        <p14:creationId xmlns:p14="http://schemas.microsoft.com/office/powerpoint/2010/main" val="1622359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357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7BB11E-EDA3-4E46-0B41-938F1E1856CA}"/>
              </a:ext>
            </a:extLst>
          </p:cNvPr>
          <p:cNvSpPr>
            <a:spLocks noGrp="1"/>
          </p:cNvSpPr>
          <p:nvPr>
            <p:ph type="dt" sz="half" idx="10"/>
          </p:nvPr>
        </p:nvSpPr>
        <p:spPr/>
        <p:txBody>
          <a:bodyPr/>
          <a:lstStyle/>
          <a:p>
            <a:fld id="{4A69E64B-1C40-C940-AF35-5E0A11CA8507}" type="datetimeFigureOut">
              <a:rPr lang="en-US" smtClean="0"/>
              <a:t>11/23/2022</a:t>
            </a:fld>
            <a:endParaRPr lang="en-US"/>
          </a:p>
        </p:txBody>
      </p:sp>
      <p:sp>
        <p:nvSpPr>
          <p:cNvPr id="3" name="Footer Placeholder 2">
            <a:extLst>
              <a:ext uri="{FF2B5EF4-FFF2-40B4-BE49-F238E27FC236}">
                <a16:creationId xmlns:a16="http://schemas.microsoft.com/office/drawing/2014/main" id="{1E6BCD69-E971-8CB2-24FB-184EEC3E7F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EC213C-1CF5-9C3F-12DB-B74F2D2D8EFD}"/>
              </a:ext>
            </a:extLst>
          </p:cNvPr>
          <p:cNvSpPr>
            <a:spLocks noGrp="1"/>
          </p:cNvSpPr>
          <p:nvPr>
            <p:ph type="sldNum" sz="quarter" idx="12"/>
          </p:nvPr>
        </p:nvSpPr>
        <p:spPr/>
        <p:txBody>
          <a:bodyPr/>
          <a:lstStyle/>
          <a:p>
            <a:fld id="{F3A45D8A-0D20-AD44-9033-AE9AB06E1129}" type="slidenum">
              <a:rPr lang="en-US" smtClean="0"/>
              <a:t>‹#›</a:t>
            </a:fld>
            <a:endParaRPr lang="en-US"/>
          </a:p>
        </p:txBody>
      </p:sp>
    </p:spTree>
    <p:extLst>
      <p:ext uri="{BB962C8B-B14F-4D97-AF65-F5344CB8AC3E}">
        <p14:creationId xmlns:p14="http://schemas.microsoft.com/office/powerpoint/2010/main" val="1677567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BF5E-7890-6208-FA97-AF24DEE3E271}"/>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80687279-B0B6-AD9D-19AC-6C3F6E5C836A}"/>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4E59303-3575-EB46-09E5-EF28D909FF26}"/>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C9130D-D4AE-84B4-9A0B-7D4224EF2469}"/>
              </a:ext>
            </a:extLst>
          </p:cNvPr>
          <p:cNvSpPr>
            <a:spLocks noGrp="1"/>
          </p:cNvSpPr>
          <p:nvPr>
            <p:ph type="dt" sz="half" idx="10"/>
          </p:nvPr>
        </p:nvSpPr>
        <p:spPr/>
        <p:txBody>
          <a:bodyPr/>
          <a:lstStyle/>
          <a:p>
            <a:fld id="{4A69E64B-1C40-C940-AF35-5E0A11CA8507}" type="datetimeFigureOut">
              <a:rPr lang="en-US" smtClean="0"/>
              <a:t>11/23/2022</a:t>
            </a:fld>
            <a:endParaRPr lang="en-US"/>
          </a:p>
        </p:txBody>
      </p:sp>
      <p:sp>
        <p:nvSpPr>
          <p:cNvPr id="6" name="Footer Placeholder 5">
            <a:extLst>
              <a:ext uri="{FF2B5EF4-FFF2-40B4-BE49-F238E27FC236}">
                <a16:creationId xmlns:a16="http://schemas.microsoft.com/office/drawing/2014/main" id="{5E42C97E-D64E-693A-9D9A-503C151379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BE0460-0BAA-097A-1CE1-C72C5094EFE6}"/>
              </a:ext>
            </a:extLst>
          </p:cNvPr>
          <p:cNvSpPr>
            <a:spLocks noGrp="1"/>
          </p:cNvSpPr>
          <p:nvPr>
            <p:ph type="sldNum" sz="quarter" idx="12"/>
          </p:nvPr>
        </p:nvSpPr>
        <p:spPr/>
        <p:txBody>
          <a:bodyPr/>
          <a:lstStyle/>
          <a:p>
            <a:fld id="{F3A45D8A-0D20-AD44-9033-AE9AB06E1129}" type="slidenum">
              <a:rPr lang="en-US" smtClean="0"/>
              <a:t>‹#›</a:t>
            </a:fld>
            <a:endParaRPr lang="en-US"/>
          </a:p>
        </p:txBody>
      </p:sp>
    </p:spTree>
    <p:extLst>
      <p:ext uri="{BB962C8B-B14F-4D97-AF65-F5344CB8AC3E}">
        <p14:creationId xmlns:p14="http://schemas.microsoft.com/office/powerpoint/2010/main" val="87756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709A1-E4D4-8B05-0928-5DB733C6CD11}"/>
              </a:ext>
            </a:extLst>
          </p:cNvPr>
          <p:cNvSpPr>
            <a:spLocks noGrp="1"/>
          </p:cNvSpPr>
          <p:nvPr>
            <p:ph type="title"/>
          </p:nvPr>
        </p:nvSpPr>
        <p:spPr>
          <a:xfrm>
            <a:off x="630238" y="342900"/>
            <a:ext cx="2949575" cy="120015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ED1871C-A14D-83CC-4709-A989FAA9B6F0}"/>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4437C9-F5A7-949C-8780-031D75FD976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63BCFD-F07C-4BCB-D2C8-5FF96512DAF1}"/>
              </a:ext>
            </a:extLst>
          </p:cNvPr>
          <p:cNvSpPr>
            <a:spLocks noGrp="1"/>
          </p:cNvSpPr>
          <p:nvPr>
            <p:ph type="dt" sz="half" idx="10"/>
          </p:nvPr>
        </p:nvSpPr>
        <p:spPr/>
        <p:txBody>
          <a:bodyPr/>
          <a:lstStyle/>
          <a:p>
            <a:fld id="{4A69E64B-1C40-C940-AF35-5E0A11CA8507}" type="datetimeFigureOut">
              <a:rPr lang="en-US" smtClean="0"/>
              <a:t>11/23/2022</a:t>
            </a:fld>
            <a:endParaRPr lang="en-US"/>
          </a:p>
        </p:txBody>
      </p:sp>
      <p:sp>
        <p:nvSpPr>
          <p:cNvPr id="6" name="Footer Placeholder 5">
            <a:extLst>
              <a:ext uri="{FF2B5EF4-FFF2-40B4-BE49-F238E27FC236}">
                <a16:creationId xmlns:a16="http://schemas.microsoft.com/office/drawing/2014/main" id="{56EC0A30-5773-18C9-ABF1-1B38FD70C6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EA96B0-D119-0A98-41CB-909B7BD9943A}"/>
              </a:ext>
            </a:extLst>
          </p:cNvPr>
          <p:cNvSpPr>
            <a:spLocks noGrp="1"/>
          </p:cNvSpPr>
          <p:nvPr>
            <p:ph type="sldNum" sz="quarter" idx="12"/>
          </p:nvPr>
        </p:nvSpPr>
        <p:spPr/>
        <p:txBody>
          <a:bodyPr/>
          <a:lstStyle/>
          <a:p>
            <a:fld id="{F3A45D8A-0D20-AD44-9033-AE9AB06E1129}" type="slidenum">
              <a:rPr lang="en-US" smtClean="0"/>
              <a:t>‹#›</a:t>
            </a:fld>
            <a:endParaRPr lang="en-US"/>
          </a:p>
        </p:txBody>
      </p:sp>
    </p:spTree>
    <p:extLst>
      <p:ext uri="{BB962C8B-B14F-4D97-AF65-F5344CB8AC3E}">
        <p14:creationId xmlns:p14="http://schemas.microsoft.com/office/powerpoint/2010/main" val="2905384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84CF18-E850-7BEC-9947-5E5C8B43004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787F219-2797-92C6-FA30-4F6C6A9415F0}"/>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41F528-3F74-D9E3-48C3-E9A1B53BCC8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4A69E64B-1C40-C940-AF35-5E0A11CA8507}" type="datetimeFigureOut">
              <a:rPr lang="en-US" smtClean="0"/>
              <a:t>11/23/2022</a:t>
            </a:fld>
            <a:endParaRPr lang="en-US"/>
          </a:p>
        </p:txBody>
      </p:sp>
      <p:sp>
        <p:nvSpPr>
          <p:cNvPr id="5" name="Footer Placeholder 4">
            <a:extLst>
              <a:ext uri="{FF2B5EF4-FFF2-40B4-BE49-F238E27FC236}">
                <a16:creationId xmlns:a16="http://schemas.microsoft.com/office/drawing/2014/main" id="{53638FC3-7F9B-564C-DE6E-D72046C15A6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DE7347-3B8C-C72A-91D0-63AF659B5C42}"/>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3A45D8A-0D20-AD44-9033-AE9AB06E1129}" type="slidenum">
              <a:rPr lang="en-US" smtClean="0"/>
              <a:t>‹#›</a:t>
            </a:fld>
            <a:endParaRPr lang="en-US"/>
          </a:p>
        </p:txBody>
      </p:sp>
    </p:spTree>
    <p:extLst>
      <p:ext uri="{BB962C8B-B14F-4D97-AF65-F5344CB8AC3E}">
        <p14:creationId xmlns:p14="http://schemas.microsoft.com/office/powerpoint/2010/main" val="7808403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mailto:Jenna.soame@evolvehousing.org.uk"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mailto:Jon.deakin@evolvehousing.org.uk"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mailto:croydon@crisis.org.uk"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mailto:startteam@slam.nhs.uk"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mailto:refugeeforum@cvalive.org.uk"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s://www.lookahead.org.uk/properties/croydon-service/"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mailto:croydonnightwatch@btinternet.com"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play.google.com/store/apps/details?id=co.uk.precedent.streetlink&amp;hl=en" TargetMode="External"/><Relationship Id="rId2" Type="http://schemas.openxmlformats.org/officeDocument/2006/relationships/hyperlink" Target="https://itunes.apple.com/gb/app/streetlink/id587543230" TargetMode="External"/><Relationship Id="rId1" Type="http://schemas.openxmlformats.org/officeDocument/2006/relationships/slideLayout" Target="../slideLayouts/slideLayout3.xml"/><Relationship Id="rId4" Type="http://schemas.openxmlformats.org/officeDocument/2006/relationships/hyperlink" Target="http://www.streetlink.org.uk/"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mailto:Ben.Kearns@croydon.gov.uk" TargetMode="External"/><Relationship Id="rId2" Type="http://schemas.openxmlformats.org/officeDocument/2006/relationships/hyperlink" Target="mailto:HSG-HousingNeeds&amp;AssessmentsReferrals@croydon.gov.uk" TargetMode="External"/><Relationship Id="rId1" Type="http://schemas.openxmlformats.org/officeDocument/2006/relationships/slideLayout" Target="../slideLayouts/slideLayout3.xml"/><Relationship Id="rId5" Type="http://schemas.openxmlformats.org/officeDocument/2006/relationships/hyperlink" Target="mailto:Leonie.Thomas@croydon.gov.uk" TargetMode="External"/><Relationship Id="rId4" Type="http://schemas.openxmlformats.org/officeDocument/2006/relationships/hyperlink" Target="mailto:SHS@croydon.gov.u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4">
            <a:extLst>
              <a:ext uri="{FF2B5EF4-FFF2-40B4-BE49-F238E27FC236}">
                <a16:creationId xmlns:a16="http://schemas.microsoft.com/office/drawing/2014/main" id="{011D8E80-968F-67DE-3A88-F03F6846DA95}"/>
              </a:ext>
            </a:extLst>
          </p:cNvPr>
          <p:cNvSpPr txBox="1">
            <a:spLocks/>
          </p:cNvSpPr>
          <p:nvPr/>
        </p:nvSpPr>
        <p:spPr>
          <a:xfrm>
            <a:off x="440513" y="1669423"/>
            <a:ext cx="7744926" cy="531327"/>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pPr>
              <a:lnSpc>
                <a:spcPts val="3800"/>
              </a:lnSpc>
            </a:pPr>
            <a:r>
              <a:rPr lang="en-US" b="0" dirty="0">
                <a:solidFill>
                  <a:srgbClr val="02C5B0"/>
                </a:solidFill>
              </a:rPr>
              <a:t>Croydon’s Health Inclusion Directory of Services – November 2022 </a:t>
            </a:r>
          </a:p>
        </p:txBody>
      </p:sp>
      <p:sp>
        <p:nvSpPr>
          <p:cNvPr id="4" name="Title 24">
            <a:extLst>
              <a:ext uri="{FF2B5EF4-FFF2-40B4-BE49-F238E27FC236}">
                <a16:creationId xmlns:a16="http://schemas.microsoft.com/office/drawing/2014/main" id="{34C6B20F-E499-6FBF-E7CA-D0920861E8EC}"/>
              </a:ext>
            </a:extLst>
          </p:cNvPr>
          <p:cNvSpPr txBox="1">
            <a:spLocks/>
          </p:cNvSpPr>
          <p:nvPr/>
        </p:nvSpPr>
        <p:spPr>
          <a:xfrm>
            <a:off x="440513" y="2757557"/>
            <a:ext cx="5690761" cy="659744"/>
          </a:xfrm>
          <a:prstGeom prst="rect">
            <a:avLst/>
          </a:prstGeom>
        </p:spPr>
        <p:txBody>
          <a:bodyPr vert="horz" lIns="0" tIns="0" rIns="0" bIns="0" rtlCol="0" anchor="t">
            <a:noAutofit/>
          </a:bodyPr>
          <a:lstStyle>
            <a:lvl1pPr algn="l" defTabSz="342900" rtl="0" eaLnBrk="1" latinLnBrk="0" hangingPunct="1">
              <a:spcBef>
                <a:spcPct val="0"/>
              </a:spcBef>
              <a:buNone/>
              <a:defRPr lang="en-GB" sz="2700" b="1" i="0" kern="1200" baseline="0" smtClean="0">
                <a:solidFill>
                  <a:schemeClr val="tx2"/>
                </a:solidFill>
                <a:latin typeface="Arial"/>
                <a:ea typeface="+mj-ea"/>
                <a:cs typeface="Arial"/>
              </a:defRPr>
            </a:lvl1pPr>
          </a:lstStyle>
          <a:p>
            <a:r>
              <a:rPr lang="en-US" sz="2000" b="0" dirty="0">
                <a:solidFill>
                  <a:srgbClr val="ED8B00"/>
                </a:solidFill>
              </a:rPr>
              <a:t>An inclusive and innovative approach to care.</a:t>
            </a:r>
            <a:endParaRPr lang="en-US" sz="2400" b="0" dirty="0">
              <a:solidFill>
                <a:srgbClr val="ED8B00"/>
              </a:solidFill>
            </a:endParaRPr>
          </a:p>
        </p:txBody>
      </p:sp>
      <p:sp>
        <p:nvSpPr>
          <p:cNvPr id="5" name="Rectangle 4" descr="January 2017">
            <a:extLst>
              <a:ext uri="{FF2B5EF4-FFF2-40B4-BE49-F238E27FC236}">
                <a16:creationId xmlns:a16="http://schemas.microsoft.com/office/drawing/2014/main" id="{28307578-7097-4984-FFEA-3D8D37A3C6DD}"/>
              </a:ext>
            </a:extLst>
          </p:cNvPr>
          <p:cNvSpPr/>
          <p:nvPr/>
        </p:nvSpPr>
        <p:spPr>
          <a:xfrm>
            <a:off x="440513" y="3233512"/>
            <a:ext cx="4447853" cy="461665"/>
          </a:xfrm>
          <a:prstGeom prst="rect">
            <a:avLst/>
          </a:prstGeom>
        </p:spPr>
        <p:txBody>
          <a:bodyPr wrap="square" lIns="0" tIns="0" rIns="0" bIns="0" anchor="t">
            <a:spAutoFit/>
          </a:bodyPr>
          <a:lstStyle/>
          <a:p>
            <a:r>
              <a:rPr lang="en-US" sz="1000" dirty="0"/>
              <a:t>Presented by: </a:t>
            </a:r>
            <a:br>
              <a:rPr lang="en-US" sz="1000" dirty="0"/>
            </a:br>
            <a:r>
              <a:rPr lang="en-US" sz="1000" dirty="0"/>
              <a:t>Lewis Irani </a:t>
            </a:r>
            <a:endParaRPr lang="en-US" sz="1000" dirty="0">
              <a:cs typeface="Calibri"/>
            </a:endParaRPr>
          </a:p>
          <a:p>
            <a:r>
              <a:rPr lang="en-US" sz="1000" dirty="0"/>
              <a:t>Primary Care </a:t>
            </a:r>
            <a:r>
              <a:rPr lang="en-US" sz="1000" dirty="0" err="1"/>
              <a:t>Programme</a:t>
            </a:r>
            <a:r>
              <a:rPr lang="en-US" sz="1000" dirty="0"/>
              <a:t> Development Manager</a:t>
            </a:r>
          </a:p>
          <a:p>
            <a:r>
              <a:rPr lang="en-US" sz="1000" dirty="0"/>
              <a:t>South West London Integrated Care System</a:t>
            </a:r>
            <a:endParaRPr lang="en-US" sz="1000" dirty="0">
              <a:cs typeface="Calibri"/>
            </a:endParaRPr>
          </a:p>
        </p:txBody>
      </p:sp>
      <p:sp>
        <p:nvSpPr>
          <p:cNvPr id="10" name="Slide Number Placeholder 1">
            <a:extLst>
              <a:ext uri="{FF2B5EF4-FFF2-40B4-BE49-F238E27FC236}">
                <a16:creationId xmlns:a16="http://schemas.microsoft.com/office/drawing/2014/main" id="{50D1F309-638B-B299-DD5F-F7006AAA38F7}"/>
              </a:ext>
            </a:extLst>
          </p:cNvPr>
          <p:cNvSpPr>
            <a:spLocks noGrp="1"/>
          </p:cNvSpPr>
          <p:nvPr>
            <p:ph type="sldNum" sz="quarter" idx="4"/>
          </p:nvPr>
        </p:nvSpPr>
        <p:spPr>
          <a:xfrm>
            <a:off x="6980238" y="4745038"/>
            <a:ext cx="2163762" cy="398462"/>
          </a:xfrm>
          <a:prstGeom prst="rect">
            <a:avLst/>
          </a:prstGeom>
        </p:spPr>
        <p:txBody>
          <a:bodyPr/>
          <a:lstStyle/>
          <a:p>
            <a:fld id="{902D5018-2030-2046-84FC-87E41EA86E42}" type="slidenum">
              <a:rPr lang="en-US" smtClean="0"/>
              <a:pPr/>
              <a:t>1</a:t>
            </a:fld>
            <a:endParaRPr lang="en-US"/>
          </a:p>
        </p:txBody>
      </p:sp>
    </p:spTree>
    <p:extLst>
      <p:ext uri="{BB962C8B-B14F-4D97-AF65-F5344CB8AC3E}">
        <p14:creationId xmlns:p14="http://schemas.microsoft.com/office/powerpoint/2010/main" val="14956063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1105F-A861-4B88-D025-B0B8C1D9EA4C}"/>
              </a:ext>
            </a:extLst>
          </p:cNvPr>
          <p:cNvSpPr>
            <a:spLocks noGrp="1"/>
          </p:cNvSpPr>
          <p:nvPr/>
        </p:nvSpPr>
        <p:spPr>
          <a:xfrm>
            <a:off x="77225" y="0"/>
            <a:ext cx="9732760" cy="614796"/>
          </a:xfrm>
          <a:prstGeom prst="rect">
            <a:avLst/>
          </a:prstGeom>
        </p:spPr>
        <p:txBody>
          <a:bodyPr vert="horz" lIns="0" tIns="0" rIns="0" bIns="0" rtlCol="0" anchor="ctr">
            <a:normAutofit fontScale="92500" lnSpcReduction="20000"/>
          </a:bodyPr>
          <a:lstStyle>
            <a:lvl1pPr algn="l" defTabSz="609585" rtl="0" eaLnBrk="1" latinLnBrk="0" hangingPunct="1">
              <a:spcBef>
                <a:spcPct val="0"/>
              </a:spcBef>
              <a:buNone/>
              <a:defRPr sz="5333" b="1" kern="1200">
                <a:solidFill>
                  <a:srgbClr val="003087"/>
                </a:solidFill>
                <a:latin typeface="+mj-lt"/>
                <a:ea typeface="+mj-ea"/>
                <a:cs typeface="+mj-cs"/>
              </a:defRPr>
            </a:lvl1pPr>
          </a:lstStyle>
          <a:p>
            <a:r>
              <a:rPr lang="en-GB" sz="2700" b="0" dirty="0">
                <a:solidFill>
                  <a:srgbClr val="02C5B0"/>
                </a:solidFill>
              </a:rPr>
              <a:t>Evolve Supported Housing</a:t>
            </a:r>
            <a:r>
              <a:rPr lang="en-GB" sz="5300" dirty="0"/>
              <a:t> </a:t>
            </a:r>
            <a:endParaRPr lang="en-GB"/>
          </a:p>
        </p:txBody>
      </p:sp>
      <p:sp>
        <p:nvSpPr>
          <p:cNvPr id="3" name="TextBox 2">
            <a:extLst>
              <a:ext uri="{FF2B5EF4-FFF2-40B4-BE49-F238E27FC236}">
                <a16:creationId xmlns:a16="http://schemas.microsoft.com/office/drawing/2014/main" id="{28B394F8-751A-6115-C2EB-208CA0FFC788}"/>
              </a:ext>
            </a:extLst>
          </p:cNvPr>
          <p:cNvSpPr txBox="1"/>
          <p:nvPr/>
        </p:nvSpPr>
        <p:spPr>
          <a:xfrm>
            <a:off x="77225" y="900545"/>
            <a:ext cx="8797274" cy="71558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ED8B00"/>
                </a:solidFill>
              </a:rPr>
              <a:t>Outline of Service Function</a:t>
            </a:r>
          </a:p>
          <a:p>
            <a:r>
              <a:rPr lang="en-GB" sz="1400" dirty="0"/>
              <a:t>A charity that provides shelter and support to homeless young people, young parents and adults in the London Boroughs of Croydon, Bromley, Lambeth, Merton and the Royal Borough of Kensington and Chelsea. The aim is to help children, young people and adults who are homeless or at risk of homelessness to become independent and resilient. Adopt a strengths based, aspiration and goals approach to break the cycle of homelessness..</a:t>
            </a:r>
            <a:endParaRPr lang="en-GB" sz="1400" dirty="0">
              <a:cs typeface="Calibri"/>
            </a:endParaRPr>
          </a:p>
        </p:txBody>
      </p:sp>
      <p:sp>
        <p:nvSpPr>
          <p:cNvPr id="4" name="TextBox 3">
            <a:extLst>
              <a:ext uri="{FF2B5EF4-FFF2-40B4-BE49-F238E27FC236}">
                <a16:creationId xmlns:a16="http://schemas.microsoft.com/office/drawing/2014/main" id="{A7AEC9CE-C907-86B9-EED0-190FCE29B455}"/>
              </a:ext>
            </a:extLst>
          </p:cNvPr>
          <p:cNvSpPr txBox="1"/>
          <p:nvPr/>
        </p:nvSpPr>
        <p:spPr>
          <a:xfrm>
            <a:off x="81003" y="2069982"/>
            <a:ext cx="8500157" cy="87716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ED8B00"/>
                </a:solidFill>
              </a:rPr>
              <a:t>Service Benefits</a:t>
            </a:r>
          </a:p>
          <a:p>
            <a:pPr marL="285750" indent="-285750">
              <a:buFont typeface="Arial" panose="020B0604020202020204" pitchFamily="34" charset="0"/>
              <a:buChar char="•"/>
            </a:pPr>
            <a:r>
              <a:rPr lang="en-GB" sz="1400" dirty="0"/>
              <a:t>A programme of support tailored to meet people’s individual needs, including housing, employment and skills training, mentoring and counselling. </a:t>
            </a:r>
            <a:endParaRPr lang="en-GB" sz="1400" dirty="0">
              <a:cs typeface="Calibri"/>
            </a:endParaRPr>
          </a:p>
          <a:p>
            <a:pPr marL="285750" indent="-285750">
              <a:buFont typeface="Arial" panose="020B0604020202020204" pitchFamily="34" charset="0"/>
              <a:buChar char="•"/>
            </a:pPr>
            <a:r>
              <a:rPr lang="en-GB" sz="1400" dirty="0"/>
              <a:t>Woking with young parents and children at risk of exclusion to build the skills and resilience that can help prevent homelessness. </a:t>
            </a:r>
            <a:endParaRPr lang="en-GB" sz="1400" dirty="0">
              <a:cs typeface="Calibri"/>
            </a:endParaRPr>
          </a:p>
          <a:p>
            <a:pPr marL="285750" indent="-285750">
              <a:buFont typeface="Arial" panose="020B0604020202020204" pitchFamily="34" charset="0"/>
              <a:buChar char="•"/>
            </a:pPr>
            <a:r>
              <a:rPr lang="en-GB" sz="1400" dirty="0"/>
              <a:t>Building affordable homes to help people move on to an independent life.</a:t>
            </a:r>
            <a:endParaRPr lang="en-GB" sz="1400" dirty="0">
              <a:cs typeface="Calibri"/>
            </a:endParaRPr>
          </a:p>
          <a:p>
            <a:pPr marL="285750" indent="-285750">
              <a:buFont typeface="Arial" panose="020B0604020202020204" pitchFamily="34" charset="0"/>
              <a:buChar char="•"/>
            </a:pPr>
            <a:r>
              <a:rPr lang="en-GB" sz="1400" dirty="0"/>
              <a:t>Campaigning to end Homelessness</a:t>
            </a:r>
            <a:endParaRPr lang="en-GB" sz="1400" dirty="0">
              <a:cs typeface="Calibri"/>
            </a:endParaRPr>
          </a:p>
        </p:txBody>
      </p:sp>
      <p:sp>
        <p:nvSpPr>
          <p:cNvPr id="5" name="TextBox 4">
            <a:extLst>
              <a:ext uri="{FF2B5EF4-FFF2-40B4-BE49-F238E27FC236}">
                <a16:creationId xmlns:a16="http://schemas.microsoft.com/office/drawing/2014/main" id="{DA499226-AF7C-724D-1979-60027BE897A3}"/>
              </a:ext>
            </a:extLst>
          </p:cNvPr>
          <p:cNvSpPr txBox="1"/>
          <p:nvPr/>
        </p:nvSpPr>
        <p:spPr>
          <a:xfrm>
            <a:off x="6051998" y="3062401"/>
            <a:ext cx="2731641" cy="136191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b="1" dirty="0">
                <a:solidFill>
                  <a:srgbClr val="ED8B00"/>
                </a:solidFill>
              </a:rPr>
              <a:t>Contact</a:t>
            </a:r>
            <a:endParaRPr lang="en-US" sz="1400">
              <a:solidFill>
                <a:srgbClr val="ED8B00"/>
              </a:solidFill>
              <a:cs typeface="Calibri" panose="020F0502020204030204"/>
            </a:endParaRPr>
          </a:p>
          <a:p>
            <a:pPr algn="r"/>
            <a:r>
              <a:rPr lang="en-GB" sz="1400" dirty="0"/>
              <a:t>Head Office</a:t>
            </a:r>
            <a:endParaRPr lang="en-GB" sz="1400">
              <a:cs typeface="Calibri"/>
            </a:endParaRPr>
          </a:p>
          <a:p>
            <a:pPr algn="r"/>
            <a:r>
              <a:rPr lang="en-GB" sz="1400" dirty="0"/>
              <a:t>16-20 Kingston Road</a:t>
            </a:r>
            <a:endParaRPr lang="en-GB" sz="1400">
              <a:cs typeface="Calibri"/>
            </a:endParaRPr>
          </a:p>
          <a:p>
            <a:pPr algn="r"/>
            <a:r>
              <a:rPr lang="en-GB" sz="1400" dirty="0"/>
              <a:t>South Wimbledon</a:t>
            </a:r>
            <a:endParaRPr lang="en-GB" sz="1400">
              <a:cs typeface="Calibri"/>
            </a:endParaRPr>
          </a:p>
          <a:p>
            <a:pPr algn="r"/>
            <a:r>
              <a:rPr lang="en-GB" sz="1400" dirty="0"/>
              <a:t>SW19 1JZ</a:t>
            </a:r>
            <a:endParaRPr lang="en-GB" sz="1400">
              <a:cs typeface="Calibri"/>
            </a:endParaRPr>
          </a:p>
          <a:p>
            <a:pPr algn="r"/>
            <a:r>
              <a:rPr lang="en-GB" sz="1400" dirty="0"/>
              <a:t>enquiries@evolvehousing.org.uk</a:t>
            </a:r>
            <a:endParaRPr lang="en-GB" sz="1400" dirty="0">
              <a:cs typeface="Calibri"/>
            </a:endParaRPr>
          </a:p>
          <a:p>
            <a:pPr algn="r"/>
            <a:r>
              <a:rPr lang="en-GB" sz="1400" dirty="0"/>
              <a:t>020 7101 9960</a:t>
            </a:r>
            <a:endParaRPr lang="en-GB" sz="1400">
              <a:cs typeface="Calibri"/>
            </a:endParaRPr>
          </a:p>
          <a:p>
            <a:pPr algn="r"/>
            <a:endParaRPr lang="en-GB" sz="1400"/>
          </a:p>
        </p:txBody>
      </p:sp>
    </p:spTree>
    <p:extLst>
      <p:ext uri="{BB962C8B-B14F-4D97-AF65-F5344CB8AC3E}">
        <p14:creationId xmlns:p14="http://schemas.microsoft.com/office/powerpoint/2010/main" val="2963072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63154" y="1063154"/>
            <a:ext cx="5156864" cy="3030558"/>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8871" y="1995355"/>
            <a:ext cx="3266696" cy="3028952"/>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85662" y="1228564"/>
            <a:ext cx="5143179" cy="268605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560516" y="900984"/>
            <a:ext cx="3606227" cy="3066500"/>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BD9A75D-13D9-3A1B-6431-FE541DB1E57C}"/>
              </a:ext>
            </a:extLst>
          </p:cNvPr>
          <p:cNvSpPr>
            <a:spLocks noGrp="1"/>
          </p:cNvSpPr>
          <p:nvPr/>
        </p:nvSpPr>
        <p:spPr>
          <a:xfrm>
            <a:off x="495030" y="2075329"/>
            <a:ext cx="2160621" cy="2303930"/>
          </a:xfrm>
          <a:prstGeom prst="rect">
            <a:avLst/>
          </a:prstGeom>
        </p:spPr>
        <p:txBody>
          <a:bodyPr vert="horz" lIns="91440" tIns="45720" rIns="91440" bIns="45720" rtlCol="0" anchor="t">
            <a:normAutofit/>
          </a:bodyPr>
          <a:lstStyle>
            <a:lvl1pPr algn="l" defTabSz="609585" rtl="0" eaLnBrk="1" latinLnBrk="0" hangingPunct="1">
              <a:spcBef>
                <a:spcPct val="0"/>
              </a:spcBef>
              <a:buNone/>
              <a:defRPr sz="5333" b="1" kern="1200">
                <a:solidFill>
                  <a:srgbClr val="003087"/>
                </a:solidFill>
                <a:latin typeface="+mj-lt"/>
                <a:ea typeface="+mj-ea"/>
                <a:cs typeface="+mj-cs"/>
              </a:defRPr>
            </a:lvl1pPr>
          </a:lstStyle>
          <a:p>
            <a:pPr defTabSz="914400">
              <a:lnSpc>
                <a:spcPct val="90000"/>
              </a:lnSpc>
              <a:spcAft>
                <a:spcPts val="600"/>
              </a:spcAft>
            </a:pPr>
            <a:r>
              <a:rPr lang="en-US" sz="3000" b="0">
                <a:solidFill>
                  <a:srgbClr val="FFFFFF"/>
                </a:solidFill>
              </a:rPr>
              <a:t>Evolve Supported Housing Sites</a:t>
            </a:r>
          </a:p>
        </p:txBody>
      </p:sp>
      <p:graphicFrame>
        <p:nvGraphicFramePr>
          <p:cNvPr id="5" name="Table 4">
            <a:extLst>
              <a:ext uri="{FF2B5EF4-FFF2-40B4-BE49-F238E27FC236}">
                <a16:creationId xmlns:a16="http://schemas.microsoft.com/office/drawing/2014/main" id="{2A0F9CF6-B532-9782-6462-19FBB3EBD4D4}"/>
              </a:ext>
            </a:extLst>
          </p:cNvPr>
          <p:cNvGraphicFramePr>
            <a:graphicFrameLocks noGrp="1"/>
          </p:cNvGraphicFramePr>
          <p:nvPr>
            <p:extLst>
              <p:ext uri="{D42A27DB-BD31-4B8C-83A1-F6EECF244321}">
                <p14:modId xmlns:p14="http://schemas.microsoft.com/office/powerpoint/2010/main" val="2429959237"/>
              </p:ext>
            </p:extLst>
          </p:nvPr>
        </p:nvGraphicFramePr>
        <p:xfrm>
          <a:off x="3376821" y="519493"/>
          <a:ext cx="5419312" cy="4105370"/>
        </p:xfrm>
        <a:graphic>
          <a:graphicData uri="http://schemas.openxmlformats.org/drawingml/2006/table">
            <a:tbl>
              <a:tblPr firstRow="1" bandRow="1">
                <a:tableStyleId>{5C22544A-7EE6-4342-B048-85BDC9FD1C3A}</a:tableStyleId>
              </a:tblPr>
              <a:tblGrid>
                <a:gridCol w="1754625">
                  <a:extLst>
                    <a:ext uri="{9D8B030D-6E8A-4147-A177-3AD203B41FA5}">
                      <a16:colId xmlns:a16="http://schemas.microsoft.com/office/drawing/2014/main" val="25093013"/>
                    </a:ext>
                  </a:extLst>
                </a:gridCol>
                <a:gridCol w="761441">
                  <a:extLst>
                    <a:ext uri="{9D8B030D-6E8A-4147-A177-3AD203B41FA5}">
                      <a16:colId xmlns:a16="http://schemas.microsoft.com/office/drawing/2014/main" val="2416190878"/>
                    </a:ext>
                  </a:extLst>
                </a:gridCol>
                <a:gridCol w="2903246">
                  <a:extLst>
                    <a:ext uri="{9D8B030D-6E8A-4147-A177-3AD203B41FA5}">
                      <a16:colId xmlns:a16="http://schemas.microsoft.com/office/drawing/2014/main" val="427383672"/>
                    </a:ext>
                  </a:extLst>
                </a:gridCol>
              </a:tblGrid>
              <a:tr h="198521">
                <a:tc>
                  <a:txBody>
                    <a:bodyPr/>
                    <a:lstStyle/>
                    <a:p>
                      <a:pPr fontAlgn="base"/>
                      <a:r>
                        <a:rPr lang="en-GB" sz="900" dirty="0">
                          <a:solidFill>
                            <a:schemeClr val="tx1"/>
                          </a:solidFill>
                          <a:effectLst/>
                        </a:rPr>
                        <a:t>Homeless Young People​</a:t>
                      </a:r>
                      <a:endParaRPr lang="en-GB" sz="900" b="1">
                        <a:solidFill>
                          <a:schemeClr val="tx1"/>
                        </a:solidFill>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solidFill>
                      <a:srgbClr val="ED8B00"/>
                    </a:solidFill>
                  </a:tcPr>
                </a:tc>
                <a:tc>
                  <a:txBody>
                    <a:bodyPr/>
                    <a:lstStyle/>
                    <a:p>
                      <a:pPr fontAlgn="base"/>
                      <a:r>
                        <a:rPr lang="en-GB" sz="900" dirty="0">
                          <a:solidFill>
                            <a:schemeClr val="tx1"/>
                          </a:solidFill>
                          <a:effectLst/>
                        </a:rPr>
                        <a:t>Location​</a:t>
                      </a:r>
                      <a:endParaRPr lang="en-GB" sz="900" b="1">
                        <a:solidFill>
                          <a:schemeClr val="tx1"/>
                        </a:solidFill>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solidFill>
                      <a:srgbClr val="ED8B00"/>
                    </a:solidFill>
                  </a:tcPr>
                </a:tc>
                <a:tc>
                  <a:txBody>
                    <a:bodyPr/>
                    <a:lstStyle/>
                    <a:p>
                      <a:pPr fontAlgn="base"/>
                      <a:r>
                        <a:rPr lang="en-GB" sz="900" dirty="0">
                          <a:solidFill>
                            <a:schemeClr val="tx1"/>
                          </a:solidFill>
                          <a:effectLst/>
                        </a:rPr>
                        <a:t>Capacity (single people) ​</a:t>
                      </a:r>
                      <a:endParaRPr lang="en-GB" sz="900" b="1">
                        <a:solidFill>
                          <a:schemeClr val="tx1"/>
                        </a:solidFill>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solidFill>
                      <a:srgbClr val="ED8B00"/>
                    </a:solidFill>
                  </a:tcPr>
                </a:tc>
                <a:extLst>
                  <a:ext uri="{0D108BD9-81ED-4DB2-BD59-A6C34878D82A}">
                    <a16:rowId xmlns:a16="http://schemas.microsoft.com/office/drawing/2014/main" val="3825157383"/>
                  </a:ext>
                </a:extLst>
              </a:tr>
              <a:tr h="197668">
                <a:tc>
                  <a:txBody>
                    <a:bodyPr/>
                    <a:lstStyle/>
                    <a:p>
                      <a:pPr fontAlgn="base"/>
                      <a:r>
                        <a:rPr lang="en-GB" sz="800" dirty="0">
                          <a:effectLst/>
                        </a:rPr>
                        <a:t>Beacon House​</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Kensington​</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16​</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extLst>
                  <a:ext uri="{0D108BD9-81ED-4DB2-BD59-A6C34878D82A}">
                    <a16:rowId xmlns:a16="http://schemas.microsoft.com/office/drawing/2014/main" val="1561050818"/>
                  </a:ext>
                </a:extLst>
              </a:tr>
              <a:tr h="197668">
                <a:tc>
                  <a:txBody>
                    <a:bodyPr/>
                    <a:lstStyle/>
                    <a:p>
                      <a:pPr fontAlgn="base"/>
                      <a:r>
                        <a:rPr lang="en-GB" sz="800" dirty="0">
                          <a:effectLst/>
                        </a:rPr>
                        <a:t>Burton-White House​</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Earls Court​</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24​</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extLst>
                  <a:ext uri="{0D108BD9-81ED-4DB2-BD59-A6C34878D82A}">
                    <a16:rowId xmlns:a16="http://schemas.microsoft.com/office/drawing/2014/main" val="401031417"/>
                  </a:ext>
                </a:extLst>
              </a:tr>
              <a:tr h="313943">
                <a:tc>
                  <a:txBody>
                    <a:bodyPr/>
                    <a:lstStyle/>
                    <a:p>
                      <a:pPr fontAlgn="base"/>
                      <a:r>
                        <a:rPr lang="en-GB" sz="800" dirty="0">
                          <a:effectLst/>
                        </a:rPr>
                        <a:t>Fitze Millennium Centre​</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Upper Norwood ​</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80​</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extLst>
                  <a:ext uri="{0D108BD9-81ED-4DB2-BD59-A6C34878D82A}">
                    <a16:rowId xmlns:a16="http://schemas.microsoft.com/office/drawing/2014/main" val="1193427617"/>
                  </a:ext>
                </a:extLst>
              </a:tr>
              <a:tr h="197668">
                <a:tc>
                  <a:txBody>
                    <a:bodyPr/>
                    <a:lstStyle/>
                    <a:p>
                      <a:pPr fontAlgn="base"/>
                      <a:r>
                        <a:rPr lang="en-GB" sz="800" dirty="0">
                          <a:effectLst/>
                        </a:rPr>
                        <a:t>Hillyard Street​</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Lambeth​</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7​</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extLst>
                  <a:ext uri="{0D108BD9-81ED-4DB2-BD59-A6C34878D82A}">
                    <a16:rowId xmlns:a16="http://schemas.microsoft.com/office/drawing/2014/main" val="2698302377"/>
                  </a:ext>
                </a:extLst>
              </a:tr>
              <a:tr h="197668">
                <a:tc>
                  <a:txBody>
                    <a:bodyPr/>
                    <a:lstStyle/>
                    <a:p>
                      <a:pPr fontAlgn="base"/>
                      <a:r>
                        <a:rPr lang="en-GB" sz="800" dirty="0">
                          <a:effectLst/>
                        </a:rPr>
                        <a:t>Ingram Court​</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Croydon​</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44​</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extLst>
                  <a:ext uri="{0D108BD9-81ED-4DB2-BD59-A6C34878D82A}">
                    <a16:rowId xmlns:a16="http://schemas.microsoft.com/office/drawing/2014/main" val="1549061787"/>
                  </a:ext>
                </a:extLst>
              </a:tr>
              <a:tr h="197668">
                <a:tc>
                  <a:txBody>
                    <a:bodyPr/>
                    <a:lstStyle/>
                    <a:p>
                      <a:pPr fontAlgn="base"/>
                      <a:r>
                        <a:rPr lang="en-GB" sz="800" dirty="0">
                          <a:effectLst/>
                        </a:rPr>
                        <a:t>King George’s House​</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Lambeth​</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87​</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extLst>
                  <a:ext uri="{0D108BD9-81ED-4DB2-BD59-A6C34878D82A}">
                    <a16:rowId xmlns:a16="http://schemas.microsoft.com/office/drawing/2014/main" val="3979718576"/>
                  </a:ext>
                </a:extLst>
              </a:tr>
              <a:tr h="197668">
                <a:tc>
                  <a:txBody>
                    <a:bodyPr/>
                    <a:lstStyle/>
                    <a:p>
                      <a:pPr fontAlgn="base"/>
                      <a:r>
                        <a:rPr lang="en-GB" sz="800" dirty="0">
                          <a:effectLst/>
                        </a:rPr>
                        <a:t>Merton ​</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Multiple Sites​</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70​</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extLst>
                  <a:ext uri="{0D108BD9-81ED-4DB2-BD59-A6C34878D82A}">
                    <a16:rowId xmlns:a16="http://schemas.microsoft.com/office/drawing/2014/main" val="2781703590"/>
                  </a:ext>
                </a:extLst>
              </a:tr>
              <a:tr h="197668">
                <a:tc>
                  <a:txBody>
                    <a:bodyPr/>
                    <a:lstStyle/>
                    <a:p>
                      <a:pPr fontAlgn="base"/>
                      <a:r>
                        <a:rPr lang="en-GB" sz="800" dirty="0">
                          <a:effectLst/>
                        </a:rPr>
                        <a:t>Merton Care Leavers Service​</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Merton​</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15​</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extLst>
                  <a:ext uri="{0D108BD9-81ED-4DB2-BD59-A6C34878D82A}">
                    <a16:rowId xmlns:a16="http://schemas.microsoft.com/office/drawing/2014/main" val="3503388498"/>
                  </a:ext>
                </a:extLst>
              </a:tr>
              <a:tr h="197668">
                <a:tc>
                  <a:txBody>
                    <a:bodyPr/>
                    <a:lstStyle/>
                    <a:p>
                      <a:pPr fontAlgn="base"/>
                      <a:r>
                        <a:rPr lang="en-GB" sz="800" dirty="0">
                          <a:effectLst/>
                        </a:rPr>
                        <a:t>Homeless Adults ​</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solidFill>
                      <a:srgbClr val="ED8B00"/>
                    </a:solidFill>
                  </a:tcPr>
                </a:tc>
                <a:tc>
                  <a:txBody>
                    <a:bodyPr/>
                    <a:lstStyle/>
                    <a:p>
                      <a:pPr fontAlgn="auto"/>
                      <a:r>
                        <a:rPr lang="en-GB" sz="800" dirty="0">
                          <a:effectLst/>
                        </a:rPr>
                        <a:t>​</a:t>
                      </a:r>
                      <a:endParaRPr lang="en-GB" sz="800" b="1" dirty="0">
                        <a:solidFill>
                          <a:srgbClr val="FFFFFF"/>
                        </a:solidFill>
                        <a:effectLst/>
                        <a:latin typeface="Arial" panose="020B0604020202020204" pitchFamily="34" charset="0"/>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solidFill>
                      <a:srgbClr val="ED8B00"/>
                    </a:solidFill>
                  </a:tcPr>
                </a:tc>
                <a:tc>
                  <a:txBody>
                    <a:bodyPr/>
                    <a:lstStyle/>
                    <a:p>
                      <a:pPr fontAlgn="auto"/>
                      <a:r>
                        <a:rPr lang="en-GB" sz="800" dirty="0">
                          <a:effectLst/>
                        </a:rPr>
                        <a:t>​</a:t>
                      </a:r>
                      <a:endParaRPr lang="en-GB" sz="800" b="1" dirty="0">
                        <a:solidFill>
                          <a:srgbClr val="FFFFFF"/>
                        </a:solidFill>
                        <a:effectLst/>
                        <a:latin typeface="Arial" panose="020B0604020202020204" pitchFamily="34" charset="0"/>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solidFill>
                      <a:srgbClr val="ED8B00"/>
                    </a:solidFill>
                  </a:tcPr>
                </a:tc>
                <a:extLst>
                  <a:ext uri="{0D108BD9-81ED-4DB2-BD59-A6C34878D82A}">
                    <a16:rowId xmlns:a16="http://schemas.microsoft.com/office/drawing/2014/main" val="167390384"/>
                  </a:ext>
                </a:extLst>
              </a:tr>
              <a:tr h="197668">
                <a:tc>
                  <a:txBody>
                    <a:bodyPr/>
                    <a:lstStyle/>
                    <a:p>
                      <a:pPr fontAlgn="base"/>
                      <a:r>
                        <a:rPr lang="en-GB" sz="800" dirty="0">
                          <a:effectLst/>
                        </a:rPr>
                        <a:t>Alexandra House​</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Croydon​</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80​</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extLst>
                  <a:ext uri="{0D108BD9-81ED-4DB2-BD59-A6C34878D82A}">
                    <a16:rowId xmlns:a16="http://schemas.microsoft.com/office/drawing/2014/main" val="529136802"/>
                  </a:ext>
                </a:extLst>
              </a:tr>
              <a:tr h="197668">
                <a:tc>
                  <a:txBody>
                    <a:bodyPr/>
                    <a:lstStyle/>
                    <a:p>
                      <a:pPr fontAlgn="base"/>
                      <a:r>
                        <a:rPr lang="en-GB" sz="800" dirty="0">
                          <a:effectLst/>
                        </a:rPr>
                        <a:t>Palmer House​</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Croydon​</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60​</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extLst>
                  <a:ext uri="{0D108BD9-81ED-4DB2-BD59-A6C34878D82A}">
                    <a16:rowId xmlns:a16="http://schemas.microsoft.com/office/drawing/2014/main" val="952769539"/>
                  </a:ext>
                </a:extLst>
              </a:tr>
              <a:tr h="197668">
                <a:tc>
                  <a:txBody>
                    <a:bodyPr/>
                    <a:lstStyle/>
                    <a:p>
                      <a:pPr fontAlgn="base"/>
                      <a:r>
                        <a:rPr lang="en-GB" sz="800" dirty="0">
                          <a:effectLst/>
                        </a:rPr>
                        <a:t>Somewhere Safe to Stay Hub​</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Croydon​</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28 Day Emergency Accommodation​</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extLst>
                  <a:ext uri="{0D108BD9-81ED-4DB2-BD59-A6C34878D82A}">
                    <a16:rowId xmlns:a16="http://schemas.microsoft.com/office/drawing/2014/main" val="999859332"/>
                  </a:ext>
                </a:extLst>
              </a:tr>
              <a:tr h="197668">
                <a:tc>
                  <a:txBody>
                    <a:bodyPr/>
                    <a:lstStyle/>
                    <a:p>
                      <a:pPr fontAlgn="base"/>
                      <a:r>
                        <a:rPr lang="en-GB" sz="800" dirty="0">
                          <a:effectLst/>
                        </a:rPr>
                        <a:t>People with mental ill-health​</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solidFill>
                      <a:srgbClr val="ED8B00"/>
                    </a:solidFill>
                  </a:tcPr>
                </a:tc>
                <a:tc>
                  <a:txBody>
                    <a:bodyPr/>
                    <a:lstStyle/>
                    <a:p>
                      <a:pPr fontAlgn="auto"/>
                      <a:r>
                        <a:rPr lang="en-GB" sz="800" dirty="0">
                          <a:effectLst/>
                        </a:rPr>
                        <a:t>​</a:t>
                      </a:r>
                      <a:endParaRPr lang="en-GB" sz="800" b="1" dirty="0">
                        <a:solidFill>
                          <a:srgbClr val="FFFFFF"/>
                        </a:solidFill>
                        <a:effectLst/>
                        <a:latin typeface="Arial" panose="020B0604020202020204" pitchFamily="34" charset="0"/>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solidFill>
                      <a:srgbClr val="ED8B00"/>
                    </a:solidFill>
                  </a:tcPr>
                </a:tc>
                <a:tc>
                  <a:txBody>
                    <a:bodyPr/>
                    <a:lstStyle/>
                    <a:p>
                      <a:pPr fontAlgn="auto"/>
                      <a:r>
                        <a:rPr lang="en-GB" sz="800" dirty="0">
                          <a:effectLst/>
                        </a:rPr>
                        <a:t>​</a:t>
                      </a:r>
                      <a:endParaRPr lang="en-GB" sz="800" b="1" dirty="0">
                        <a:solidFill>
                          <a:srgbClr val="FFFFFF"/>
                        </a:solidFill>
                        <a:effectLst/>
                        <a:latin typeface="Arial" panose="020B0604020202020204" pitchFamily="34" charset="0"/>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solidFill>
                      <a:srgbClr val="ED8B00"/>
                    </a:solidFill>
                  </a:tcPr>
                </a:tc>
                <a:extLst>
                  <a:ext uri="{0D108BD9-81ED-4DB2-BD59-A6C34878D82A}">
                    <a16:rowId xmlns:a16="http://schemas.microsoft.com/office/drawing/2014/main" val="1859777109"/>
                  </a:ext>
                </a:extLst>
              </a:tr>
              <a:tr h="313943">
                <a:tc>
                  <a:txBody>
                    <a:bodyPr/>
                    <a:lstStyle/>
                    <a:p>
                      <a:pPr fontAlgn="base"/>
                      <a:r>
                        <a:rPr lang="en-GB" sz="800" dirty="0">
                          <a:effectLst/>
                        </a:rPr>
                        <a:t>Mental Health Step Down Service​</a:t>
                      </a:r>
                      <a:endParaRPr lang="en-GB" sz="1100" dirty="0">
                        <a:effectLst/>
                      </a:endParaRPr>
                    </a:p>
                    <a:p>
                      <a:pPr fontAlgn="base"/>
                      <a:r>
                        <a:rPr lang="en-GB" sz="800" dirty="0">
                          <a:effectLst/>
                        </a:rPr>
                        <a:t>(Eva, Emily &amp; Crocus House)​</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Croydon​</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27​</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extLst>
                  <a:ext uri="{0D108BD9-81ED-4DB2-BD59-A6C34878D82A}">
                    <a16:rowId xmlns:a16="http://schemas.microsoft.com/office/drawing/2014/main" val="810890281"/>
                  </a:ext>
                </a:extLst>
              </a:tr>
              <a:tr h="197668">
                <a:tc>
                  <a:txBody>
                    <a:bodyPr/>
                    <a:lstStyle/>
                    <a:p>
                      <a:pPr fontAlgn="base"/>
                      <a:r>
                        <a:rPr lang="en-GB" sz="800" dirty="0">
                          <a:effectLst/>
                        </a:rPr>
                        <a:t>Homeless Families ​</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solidFill>
                      <a:srgbClr val="ED8B00"/>
                    </a:solidFill>
                  </a:tcPr>
                </a:tc>
                <a:tc>
                  <a:txBody>
                    <a:bodyPr/>
                    <a:lstStyle/>
                    <a:p>
                      <a:pPr fontAlgn="auto"/>
                      <a:r>
                        <a:rPr lang="en-GB" sz="800" dirty="0">
                          <a:effectLst/>
                        </a:rPr>
                        <a:t>​</a:t>
                      </a:r>
                      <a:endParaRPr lang="en-GB" sz="800" b="1" dirty="0">
                        <a:solidFill>
                          <a:srgbClr val="FFFFFF"/>
                        </a:solidFill>
                        <a:effectLst/>
                        <a:latin typeface="Arial" panose="020B0604020202020204" pitchFamily="34" charset="0"/>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solidFill>
                      <a:srgbClr val="ED8B00"/>
                    </a:solidFill>
                  </a:tcPr>
                </a:tc>
                <a:tc>
                  <a:txBody>
                    <a:bodyPr/>
                    <a:lstStyle/>
                    <a:p>
                      <a:pPr fontAlgn="auto"/>
                      <a:r>
                        <a:rPr lang="en-GB" sz="800" dirty="0">
                          <a:effectLst/>
                        </a:rPr>
                        <a:t>​</a:t>
                      </a:r>
                      <a:endParaRPr lang="en-GB" sz="800" b="1" dirty="0">
                        <a:solidFill>
                          <a:srgbClr val="FFFFFF"/>
                        </a:solidFill>
                        <a:effectLst/>
                        <a:latin typeface="Arial" panose="020B0604020202020204" pitchFamily="34" charset="0"/>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solidFill>
                      <a:srgbClr val="ED8B00"/>
                    </a:solidFill>
                  </a:tcPr>
                </a:tc>
                <a:extLst>
                  <a:ext uri="{0D108BD9-81ED-4DB2-BD59-A6C34878D82A}">
                    <a16:rowId xmlns:a16="http://schemas.microsoft.com/office/drawing/2014/main" val="2513863704"/>
                  </a:ext>
                </a:extLst>
              </a:tr>
              <a:tr h="197668">
                <a:tc>
                  <a:txBody>
                    <a:bodyPr/>
                    <a:lstStyle/>
                    <a:p>
                      <a:pPr fontAlgn="base"/>
                      <a:r>
                        <a:rPr lang="en-GB" sz="800" dirty="0">
                          <a:effectLst/>
                        </a:rPr>
                        <a:t>Homeless Teenage Parents’ Service​</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Stockwell​</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7 teenage parents/families ​</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extLst>
                  <a:ext uri="{0D108BD9-81ED-4DB2-BD59-A6C34878D82A}">
                    <a16:rowId xmlns:a16="http://schemas.microsoft.com/office/drawing/2014/main" val="4151900058"/>
                  </a:ext>
                </a:extLst>
              </a:tr>
              <a:tr h="197668">
                <a:tc>
                  <a:txBody>
                    <a:bodyPr/>
                    <a:lstStyle/>
                    <a:p>
                      <a:pPr fontAlgn="base"/>
                      <a:r>
                        <a:rPr lang="en-GB" sz="800" dirty="0">
                          <a:effectLst/>
                        </a:rPr>
                        <a:t>Keystone House​</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Croydon​</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Temporary Emergency Accommodation​</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extLst>
                  <a:ext uri="{0D108BD9-81ED-4DB2-BD59-A6C34878D82A}">
                    <a16:rowId xmlns:a16="http://schemas.microsoft.com/office/drawing/2014/main" val="4256016828"/>
                  </a:ext>
                </a:extLst>
              </a:tr>
              <a:tr h="313943">
                <a:tc>
                  <a:txBody>
                    <a:bodyPr/>
                    <a:lstStyle/>
                    <a:p>
                      <a:pPr fontAlgn="base"/>
                      <a:r>
                        <a:rPr lang="en-GB" sz="800" dirty="0">
                          <a:effectLst/>
                        </a:rPr>
                        <a:t>Merton Young Parents’ Service ​</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Merton​</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tc>
                  <a:txBody>
                    <a:bodyPr/>
                    <a:lstStyle/>
                    <a:p>
                      <a:pPr fontAlgn="base"/>
                      <a:r>
                        <a:rPr lang="en-GB" sz="800" dirty="0">
                          <a:effectLst/>
                        </a:rPr>
                        <a:t>Women aged 16-21 who are pregnant or have a child under the age of 2​</a:t>
                      </a:r>
                      <a:endParaRPr lang="en-GB" sz="1100" dirty="0">
                        <a:effectLst/>
                      </a:endParaRPr>
                    </a:p>
                  </a:txBody>
                  <a:tcPr marL="58138" marR="58138" marT="29069" marB="29069">
                    <a:lnL w="12700">
                      <a:solidFill>
                        <a:srgbClr val="ED8B00"/>
                      </a:solidFill>
                    </a:lnL>
                    <a:lnR w="12700">
                      <a:solidFill>
                        <a:srgbClr val="ED8B00"/>
                      </a:solidFill>
                    </a:lnR>
                    <a:lnT w="12700">
                      <a:solidFill>
                        <a:srgbClr val="ED8B00"/>
                      </a:solidFill>
                    </a:lnT>
                    <a:lnB w="12700">
                      <a:solidFill>
                        <a:srgbClr val="ED8B00"/>
                      </a:solidFill>
                    </a:lnB>
                    <a:noFill/>
                  </a:tcPr>
                </a:tc>
                <a:extLst>
                  <a:ext uri="{0D108BD9-81ED-4DB2-BD59-A6C34878D82A}">
                    <a16:rowId xmlns:a16="http://schemas.microsoft.com/office/drawing/2014/main" val="2888908092"/>
                  </a:ext>
                </a:extLst>
              </a:tr>
            </a:tbl>
          </a:graphicData>
        </a:graphic>
      </p:graphicFrame>
    </p:spTree>
    <p:extLst>
      <p:ext uri="{BB962C8B-B14F-4D97-AF65-F5344CB8AC3E}">
        <p14:creationId xmlns:p14="http://schemas.microsoft.com/office/powerpoint/2010/main" val="1158114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CABEF-7872-89DB-F8F1-0D130A68D764}"/>
              </a:ext>
            </a:extLst>
          </p:cNvPr>
          <p:cNvSpPr>
            <a:spLocks noGrp="1"/>
          </p:cNvSpPr>
          <p:nvPr/>
        </p:nvSpPr>
        <p:spPr>
          <a:xfrm>
            <a:off x="-1574" y="0"/>
            <a:ext cx="4393747" cy="819652"/>
          </a:xfrm>
          <a:prstGeom prst="rect">
            <a:avLst/>
          </a:prstGeom>
        </p:spPr>
        <p:txBody>
          <a:bodyPr vert="horz" lIns="0" tIns="0" rIns="0" bIns="0" rtlCol="0" anchor="ctr">
            <a:normAutofit/>
          </a:bodyPr>
          <a:lstStyle>
            <a:lvl1pPr algn="l" defTabSz="609585" rtl="0" eaLnBrk="1" latinLnBrk="0" hangingPunct="1">
              <a:spcBef>
                <a:spcPct val="0"/>
              </a:spcBef>
              <a:buNone/>
              <a:defRPr sz="5333" b="1" kern="1200">
                <a:solidFill>
                  <a:srgbClr val="003087"/>
                </a:solidFill>
                <a:latin typeface="+mj-lt"/>
                <a:ea typeface="+mj-ea"/>
                <a:cs typeface="+mj-cs"/>
              </a:defRPr>
            </a:lvl1pPr>
          </a:lstStyle>
          <a:p>
            <a:r>
              <a:rPr lang="en-GB" sz="2700" b="0" dirty="0">
                <a:solidFill>
                  <a:srgbClr val="02C5B0"/>
                </a:solidFill>
              </a:rPr>
              <a:t>Evolve – Health &amp; Wellbeing </a:t>
            </a:r>
            <a:endParaRPr lang="en-GB" sz="2700" b="0" dirty="0">
              <a:solidFill>
                <a:srgbClr val="02C5B0"/>
              </a:solidFill>
              <a:cs typeface="Calibri Light"/>
            </a:endParaRPr>
          </a:p>
        </p:txBody>
      </p:sp>
      <p:sp>
        <p:nvSpPr>
          <p:cNvPr id="3" name="TextBox 2">
            <a:extLst>
              <a:ext uri="{FF2B5EF4-FFF2-40B4-BE49-F238E27FC236}">
                <a16:creationId xmlns:a16="http://schemas.microsoft.com/office/drawing/2014/main" id="{03668D47-CCA9-0508-E16B-7F8E3F3FE30F}"/>
              </a:ext>
            </a:extLst>
          </p:cNvPr>
          <p:cNvSpPr txBox="1"/>
          <p:nvPr/>
        </p:nvSpPr>
        <p:spPr>
          <a:xfrm>
            <a:off x="1725" y="1024877"/>
            <a:ext cx="10212571" cy="39241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ED8B00"/>
                </a:solidFill>
              </a:rPr>
              <a:t>Outline of Service Function:</a:t>
            </a:r>
          </a:p>
          <a:p>
            <a:r>
              <a:rPr lang="en-GB" sz="1400" dirty="0"/>
              <a:t>Supporting people with experience of homelessness to improve their mental health and wellbeing.</a:t>
            </a:r>
            <a:endParaRPr lang="en-GB" sz="1400" dirty="0">
              <a:cs typeface="Calibri"/>
            </a:endParaRPr>
          </a:p>
        </p:txBody>
      </p:sp>
      <p:sp>
        <p:nvSpPr>
          <p:cNvPr id="4" name="TextBox 3">
            <a:extLst>
              <a:ext uri="{FF2B5EF4-FFF2-40B4-BE49-F238E27FC236}">
                <a16:creationId xmlns:a16="http://schemas.microsoft.com/office/drawing/2014/main" id="{9344F94C-5FA4-C3C2-6860-00C9043BD5BF}"/>
              </a:ext>
            </a:extLst>
          </p:cNvPr>
          <p:cNvSpPr txBox="1"/>
          <p:nvPr/>
        </p:nvSpPr>
        <p:spPr>
          <a:xfrm>
            <a:off x="98824" y="2062110"/>
            <a:ext cx="8492022" cy="2008242"/>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ED8B00"/>
                </a:solidFill>
              </a:rPr>
              <a:t>Service Benefits:</a:t>
            </a:r>
          </a:p>
          <a:p>
            <a:pPr marL="285750" indent="-285750">
              <a:buFont typeface="Arial" panose="020B0604020202020204" pitchFamily="34" charset="0"/>
              <a:buChar char="•"/>
            </a:pPr>
            <a:r>
              <a:rPr lang="en-GB" sz="1400" dirty="0"/>
              <a:t>One to one counselling service</a:t>
            </a:r>
            <a:endParaRPr lang="en-GB" sz="1400" dirty="0">
              <a:cs typeface="Calibri"/>
            </a:endParaRPr>
          </a:p>
          <a:p>
            <a:pPr marL="742950" lvl="1" indent="-285750">
              <a:buFont typeface="Courier New" panose="02070309020205020404" pitchFamily="49" charset="0"/>
              <a:buChar char="o"/>
            </a:pPr>
            <a:r>
              <a:rPr lang="en-GB" sz="1400" dirty="0"/>
              <a:t>A high quality service in a confidential &amp; safe setting. </a:t>
            </a:r>
            <a:endParaRPr lang="en-GB" sz="1400" dirty="0">
              <a:cs typeface="Calibri"/>
            </a:endParaRPr>
          </a:p>
          <a:p>
            <a:pPr marL="742950" lvl="1" indent="-285750">
              <a:buFont typeface="Courier New" panose="02070309020205020404" pitchFamily="49" charset="0"/>
              <a:buChar char="o"/>
            </a:pPr>
            <a:r>
              <a:rPr lang="en-GB" sz="1400" dirty="0"/>
              <a:t>Free of charge for all residents.</a:t>
            </a:r>
            <a:endParaRPr lang="en-GB" sz="1400" dirty="0">
              <a:cs typeface="Calibri"/>
            </a:endParaRPr>
          </a:p>
          <a:p>
            <a:pPr marL="742950" lvl="1" indent="-285750">
              <a:buFont typeface="Courier New" panose="02070309020205020404" pitchFamily="49" charset="0"/>
              <a:buChar char="o"/>
            </a:pPr>
            <a:r>
              <a:rPr lang="en-GB" sz="1400" dirty="0"/>
              <a:t>Receive referrals from selected external partners including Crisis, St Giles &amp; Thames Reach</a:t>
            </a:r>
            <a:endParaRPr lang="en-GB" sz="1400" dirty="0">
              <a:cs typeface="Calibri"/>
            </a:endParaRPr>
          </a:p>
          <a:p>
            <a:pPr marL="285750" indent="-285750">
              <a:buFont typeface="Arial" panose="020B0604020202020204" pitchFamily="34" charset="0"/>
              <a:buChar char="•"/>
            </a:pPr>
            <a:r>
              <a:rPr lang="en-GB" sz="1400" dirty="0"/>
              <a:t>Psychological wellbeing therapists</a:t>
            </a:r>
            <a:endParaRPr lang="en-GB" sz="1400" dirty="0">
              <a:cs typeface="Calibri"/>
            </a:endParaRPr>
          </a:p>
          <a:p>
            <a:pPr marL="285750" indent="-285750">
              <a:buFont typeface="Arial" panose="020B0604020202020204" pitchFamily="34" charset="0"/>
              <a:buChar char="•"/>
            </a:pPr>
            <a:r>
              <a:rPr lang="en-GB" sz="1400" dirty="0"/>
              <a:t>First steps project</a:t>
            </a:r>
            <a:endParaRPr lang="en-GB" sz="1400" dirty="0">
              <a:cs typeface="Calibri"/>
            </a:endParaRPr>
          </a:p>
          <a:p>
            <a:pPr marL="285750" indent="-285750">
              <a:buFont typeface="Arial" panose="020B0604020202020204" pitchFamily="34" charset="0"/>
              <a:buChar char="•"/>
            </a:pPr>
            <a:r>
              <a:rPr lang="en-GB" sz="1400" dirty="0"/>
              <a:t>Flexible to the needs of our client base and understanding that some people need extra support to attend, and multiple tries before they can undertake a full course of sessions</a:t>
            </a:r>
            <a:endParaRPr lang="en-GB" sz="1400" dirty="0">
              <a:cs typeface="Calibri"/>
            </a:endParaRPr>
          </a:p>
          <a:p>
            <a:pPr marL="285750" indent="-285750">
              <a:buFont typeface="Arial" panose="020B0604020202020204" pitchFamily="34" charset="0"/>
              <a:buChar char="•"/>
            </a:pPr>
            <a:r>
              <a:rPr lang="en-GB" sz="1400" dirty="0"/>
              <a:t>Rapid in communicating with clients and referrers as there is a single point of contact for the service</a:t>
            </a:r>
            <a:endParaRPr lang="en-GB" sz="1400" dirty="0">
              <a:cs typeface="Calibri"/>
            </a:endParaRPr>
          </a:p>
          <a:p>
            <a:pPr marL="285750" indent="-285750">
              <a:buFont typeface="Arial" panose="020B0604020202020204" pitchFamily="34" charset="0"/>
              <a:buChar char="•"/>
            </a:pPr>
            <a:r>
              <a:rPr lang="en-GB" sz="1400" dirty="0"/>
              <a:t>Long-lasting and has significant impact on our homeless residents, as each person is offered a follow-up after the conclusion of their sessions, and the possibility of re-referral in future</a:t>
            </a:r>
            <a:endParaRPr lang="en-GB" sz="1400" dirty="0">
              <a:cs typeface="Calibri"/>
            </a:endParaRPr>
          </a:p>
        </p:txBody>
      </p:sp>
      <p:sp>
        <p:nvSpPr>
          <p:cNvPr id="5" name="TextBox 4">
            <a:extLst>
              <a:ext uri="{FF2B5EF4-FFF2-40B4-BE49-F238E27FC236}">
                <a16:creationId xmlns:a16="http://schemas.microsoft.com/office/drawing/2014/main" id="{C73FCE27-D8FF-C970-10A2-469403923709}"/>
              </a:ext>
            </a:extLst>
          </p:cNvPr>
          <p:cNvSpPr txBox="1"/>
          <p:nvPr/>
        </p:nvSpPr>
        <p:spPr>
          <a:xfrm>
            <a:off x="5784403" y="1554732"/>
            <a:ext cx="3359888" cy="103874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ED8B00"/>
                </a:solidFill>
              </a:rPr>
              <a:t>Contact:</a:t>
            </a:r>
            <a:endParaRPr lang="en-GB" sz="1400">
              <a:solidFill>
                <a:srgbClr val="ED8B00"/>
              </a:solidFill>
              <a:cs typeface="Calibri"/>
            </a:endParaRPr>
          </a:p>
          <a:p>
            <a:pPr algn="r"/>
            <a:r>
              <a:rPr lang="en-GB" sz="1400" dirty="0"/>
              <a:t>Alexandra House</a:t>
            </a:r>
            <a:endParaRPr lang="en-GB" sz="1400" dirty="0">
              <a:cs typeface="Calibri"/>
            </a:endParaRPr>
          </a:p>
          <a:p>
            <a:pPr algn="r"/>
            <a:r>
              <a:rPr lang="en-GB" sz="1400" dirty="0"/>
              <a:t>32 Dingwall Road</a:t>
            </a:r>
            <a:endParaRPr lang="en-GB" sz="1400" dirty="0">
              <a:cs typeface="Calibri"/>
            </a:endParaRPr>
          </a:p>
          <a:p>
            <a:pPr algn="r"/>
            <a:r>
              <a:rPr lang="en-GB" sz="1400" dirty="0"/>
              <a:t>Croydon</a:t>
            </a:r>
            <a:endParaRPr lang="en-GB" sz="1400" dirty="0">
              <a:cs typeface="Calibri"/>
            </a:endParaRPr>
          </a:p>
          <a:p>
            <a:pPr algn="r"/>
            <a:r>
              <a:rPr lang="en-GB" sz="1400" dirty="0"/>
              <a:t>CR9 3LQ</a:t>
            </a:r>
            <a:endParaRPr lang="en-GB" sz="1400" dirty="0">
              <a:cs typeface="Calibri"/>
            </a:endParaRPr>
          </a:p>
          <a:p>
            <a:pPr algn="r"/>
            <a:r>
              <a:rPr lang="en-GB" sz="1400" dirty="0">
                <a:hlinkClick r:id="rId2"/>
              </a:rPr>
              <a:t>Jenna.soame@evolvehousing.org.uk</a:t>
            </a:r>
            <a:r>
              <a:rPr lang="en-GB" sz="1400" dirty="0"/>
              <a:t> </a:t>
            </a:r>
            <a:endParaRPr lang="en-GB" sz="1400" dirty="0">
              <a:cs typeface="Arial"/>
            </a:endParaRPr>
          </a:p>
        </p:txBody>
      </p:sp>
    </p:spTree>
    <p:extLst>
      <p:ext uri="{BB962C8B-B14F-4D97-AF65-F5344CB8AC3E}">
        <p14:creationId xmlns:p14="http://schemas.microsoft.com/office/powerpoint/2010/main" val="3493394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58D5C-B85E-E616-C082-AEC786272D5A}"/>
              </a:ext>
            </a:extLst>
          </p:cNvPr>
          <p:cNvSpPr>
            <a:spLocks noGrp="1"/>
          </p:cNvSpPr>
          <p:nvPr/>
        </p:nvSpPr>
        <p:spPr>
          <a:xfrm>
            <a:off x="81627" y="142875"/>
            <a:ext cx="9732760" cy="736935"/>
          </a:xfrm>
          <a:prstGeom prst="rect">
            <a:avLst/>
          </a:prstGeom>
        </p:spPr>
        <p:txBody>
          <a:bodyPr vert="horz" lIns="0" tIns="0" rIns="0" bIns="0" rtlCol="0" anchor="ctr">
            <a:normAutofit/>
          </a:bodyPr>
          <a:lstStyle>
            <a:lvl1pPr algn="l" defTabSz="609585" rtl="0" eaLnBrk="1" latinLnBrk="0" hangingPunct="1">
              <a:spcBef>
                <a:spcPct val="0"/>
              </a:spcBef>
              <a:buNone/>
              <a:defRPr sz="5333" b="1" kern="1200">
                <a:solidFill>
                  <a:srgbClr val="003087"/>
                </a:solidFill>
                <a:latin typeface="+mj-lt"/>
                <a:ea typeface="+mj-ea"/>
                <a:cs typeface="+mj-cs"/>
              </a:defRPr>
            </a:lvl1pPr>
          </a:lstStyle>
          <a:p>
            <a:r>
              <a:rPr lang="en-GB" sz="2400" b="0" dirty="0">
                <a:solidFill>
                  <a:srgbClr val="02C5B0"/>
                </a:solidFill>
              </a:rPr>
              <a:t>Evolve – Work &amp; Learning </a:t>
            </a:r>
            <a:endParaRPr lang="en-GB" sz="2400">
              <a:solidFill>
                <a:srgbClr val="02C5B0"/>
              </a:solidFill>
            </a:endParaRPr>
          </a:p>
        </p:txBody>
      </p:sp>
      <p:sp>
        <p:nvSpPr>
          <p:cNvPr id="3" name="TextBox 2">
            <a:extLst>
              <a:ext uri="{FF2B5EF4-FFF2-40B4-BE49-F238E27FC236}">
                <a16:creationId xmlns:a16="http://schemas.microsoft.com/office/drawing/2014/main" id="{F91D6EAE-C21B-F432-7AE5-160AEB8C468A}"/>
              </a:ext>
            </a:extLst>
          </p:cNvPr>
          <p:cNvSpPr txBox="1"/>
          <p:nvPr/>
        </p:nvSpPr>
        <p:spPr>
          <a:xfrm>
            <a:off x="83102" y="819652"/>
            <a:ext cx="8496464" cy="39241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ED8B00"/>
                </a:solidFill>
              </a:rPr>
              <a:t>Outline of Service Function:</a:t>
            </a:r>
          </a:p>
          <a:p>
            <a:r>
              <a:rPr lang="en-GB" sz="1400" dirty="0"/>
              <a:t>Empowering residents to develop key areas and skills they need and want to work on, before moving on to independent living in the community.</a:t>
            </a:r>
            <a:endParaRPr lang="en-GB" sz="1400" dirty="0">
              <a:cs typeface="Calibri"/>
            </a:endParaRPr>
          </a:p>
        </p:txBody>
      </p:sp>
      <p:sp>
        <p:nvSpPr>
          <p:cNvPr id="4" name="TextBox 3">
            <a:extLst>
              <a:ext uri="{FF2B5EF4-FFF2-40B4-BE49-F238E27FC236}">
                <a16:creationId xmlns:a16="http://schemas.microsoft.com/office/drawing/2014/main" id="{6FBC5CB6-0412-F0E5-F770-AC84032C8FF8}"/>
              </a:ext>
            </a:extLst>
          </p:cNvPr>
          <p:cNvSpPr txBox="1"/>
          <p:nvPr/>
        </p:nvSpPr>
        <p:spPr>
          <a:xfrm>
            <a:off x="82865" y="1559974"/>
            <a:ext cx="8654615" cy="1477328"/>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ED8B00"/>
                </a:solidFill>
              </a:rPr>
              <a:t>Service Benefits</a:t>
            </a:r>
          </a:p>
          <a:p>
            <a:pPr marL="285750" indent="-285750">
              <a:spcBef>
                <a:spcPts val="100"/>
              </a:spcBef>
              <a:spcAft>
                <a:spcPts val="100"/>
              </a:spcAft>
              <a:buFont typeface="Arial" panose="020B0604020202020204" pitchFamily="34" charset="0"/>
              <a:buChar char="•"/>
            </a:pPr>
            <a:r>
              <a:rPr lang="en-GB" sz="1400" dirty="0"/>
              <a:t>Work + Learning programme is funded by the Big Lottery Fund. </a:t>
            </a:r>
            <a:endParaRPr lang="en-GB" sz="1400">
              <a:cs typeface="Calibri" panose="020F0502020204030204"/>
            </a:endParaRPr>
          </a:p>
          <a:p>
            <a:pPr marL="285750" indent="-285750">
              <a:spcBef>
                <a:spcPts val="100"/>
              </a:spcBef>
              <a:spcAft>
                <a:spcPts val="100"/>
              </a:spcAft>
              <a:buFont typeface="Arial" panose="020B0604020202020204" pitchFamily="34" charset="0"/>
              <a:buChar char="•"/>
            </a:pPr>
            <a:r>
              <a:rPr lang="en-GB" sz="1400" dirty="0"/>
              <a:t>Providing the resources for residents to explore and develop their interests and skills and become experts in managing their own lives. </a:t>
            </a:r>
            <a:endParaRPr lang="en-GB" sz="1400">
              <a:cs typeface="Calibri" panose="020F0502020204030204"/>
            </a:endParaRPr>
          </a:p>
          <a:p>
            <a:pPr marL="285750" indent="-285750">
              <a:spcBef>
                <a:spcPts val="100"/>
              </a:spcBef>
              <a:spcAft>
                <a:spcPts val="100"/>
              </a:spcAft>
              <a:buFont typeface="Arial" panose="020B0604020202020204" pitchFamily="34" charset="0"/>
              <a:buChar char="•"/>
            </a:pPr>
            <a:r>
              <a:rPr lang="en-GB" sz="1400" dirty="0"/>
              <a:t>The programme aims to increase confidence and motivation, improve health and wellbeing, enhance independent living skills, improve employability skills, and enable customers to access education, training and employment.</a:t>
            </a:r>
            <a:endParaRPr lang="en-GB" sz="1400" dirty="0">
              <a:cs typeface="Calibri" panose="020F0502020204030204"/>
            </a:endParaRPr>
          </a:p>
          <a:p>
            <a:pPr marL="285750" indent="-285750">
              <a:spcBef>
                <a:spcPts val="100"/>
              </a:spcBef>
              <a:spcAft>
                <a:spcPts val="100"/>
              </a:spcAft>
              <a:buFont typeface="Arial" panose="020B0604020202020204" pitchFamily="34" charset="0"/>
              <a:buChar char="•"/>
            </a:pPr>
            <a:r>
              <a:rPr lang="en-GB" sz="1400" dirty="0"/>
              <a:t>Activities, workshops, and courses are available to all residents living in Evolve services across the London Boroughs of Bromley, Croydon, and Lambeth, and the Royal Borough of Kensington and Chelsea. </a:t>
            </a:r>
            <a:endParaRPr lang="en-GB" sz="1400" dirty="0">
              <a:cs typeface="Calibri" panose="020F0502020204030204"/>
            </a:endParaRPr>
          </a:p>
          <a:p>
            <a:pPr marL="285750" indent="-285750">
              <a:spcBef>
                <a:spcPts val="100"/>
              </a:spcBef>
              <a:spcAft>
                <a:spcPts val="100"/>
              </a:spcAft>
              <a:buFont typeface="Arial" panose="020B0604020202020204" pitchFamily="34" charset="0"/>
              <a:buChar char="•"/>
            </a:pPr>
            <a:r>
              <a:rPr lang="en-GB" sz="1400" dirty="0"/>
              <a:t>There is a range of formal and informal opportunities, some of which are accredited. </a:t>
            </a:r>
            <a:endParaRPr lang="en-GB" sz="1400">
              <a:cs typeface="Calibri" panose="020F0502020204030204"/>
            </a:endParaRPr>
          </a:p>
        </p:txBody>
      </p:sp>
      <p:sp>
        <p:nvSpPr>
          <p:cNvPr id="5" name="TextBox 4">
            <a:extLst>
              <a:ext uri="{FF2B5EF4-FFF2-40B4-BE49-F238E27FC236}">
                <a16:creationId xmlns:a16="http://schemas.microsoft.com/office/drawing/2014/main" id="{7AC9DB32-B98A-1D93-4D9B-477B5F9E9135}"/>
              </a:ext>
            </a:extLst>
          </p:cNvPr>
          <p:cNvSpPr txBox="1"/>
          <p:nvPr/>
        </p:nvSpPr>
        <p:spPr>
          <a:xfrm>
            <a:off x="5098767" y="3886131"/>
            <a:ext cx="3636335" cy="87716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1400" dirty="0">
                <a:solidFill>
                  <a:srgbClr val="ED8B00"/>
                </a:solidFill>
              </a:rPr>
              <a:t>Contact</a:t>
            </a:r>
            <a:endParaRPr lang="en-GB" sz="1400">
              <a:solidFill>
                <a:srgbClr val="ED8B00"/>
              </a:solidFill>
              <a:cs typeface="Calibri"/>
            </a:endParaRPr>
          </a:p>
          <a:p>
            <a:pPr algn="r"/>
            <a:r>
              <a:rPr lang="en-GB" sz="1400" dirty="0">
                <a:ea typeface="+mn-lt"/>
                <a:cs typeface="+mn-lt"/>
                <a:hlinkClick r:id="rId2"/>
              </a:rPr>
              <a:t>Jon.deakin@evolvehousing.org.uk</a:t>
            </a:r>
            <a:endParaRPr lang="en-GB" dirty="0"/>
          </a:p>
          <a:p>
            <a:pPr algn="r"/>
            <a:r>
              <a:rPr lang="en-GB" sz="1400" dirty="0">
                <a:ea typeface="+mn-lt"/>
                <a:cs typeface="+mn-lt"/>
              </a:rPr>
              <a:t>07788315867</a:t>
            </a:r>
            <a:endParaRPr lang="en-GB" dirty="0"/>
          </a:p>
          <a:p>
            <a:pPr algn="r"/>
            <a:endParaRPr lang="en-GB" sz="1400">
              <a:cs typeface="Arial"/>
            </a:endParaRPr>
          </a:p>
          <a:p>
            <a:pPr algn="r"/>
            <a:endParaRPr lang="en-GB" sz="1400"/>
          </a:p>
        </p:txBody>
      </p:sp>
    </p:spTree>
    <p:extLst>
      <p:ext uri="{BB962C8B-B14F-4D97-AF65-F5344CB8AC3E}">
        <p14:creationId xmlns:p14="http://schemas.microsoft.com/office/powerpoint/2010/main" val="2074805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B7F5E-B446-3E5C-E21E-85170952C737}"/>
              </a:ext>
            </a:extLst>
          </p:cNvPr>
          <p:cNvSpPr>
            <a:spLocks noGrp="1"/>
          </p:cNvSpPr>
          <p:nvPr/>
        </p:nvSpPr>
        <p:spPr>
          <a:xfrm>
            <a:off x="54206" y="304677"/>
            <a:ext cx="9732962" cy="276719"/>
          </a:xfrm>
          <a:prstGeom prst="rect">
            <a:avLst/>
          </a:prstGeom>
        </p:spPr>
        <p:txBody>
          <a:bodyPr vert="horz" lIns="0" tIns="0" rIns="0" bIns="0" rtlCol="0" anchor="ctr">
            <a:noAutofit/>
          </a:bodyPr>
          <a:lstStyle>
            <a:lvl1pPr algn="l" defTabSz="609585" rtl="0" eaLnBrk="1" latinLnBrk="0" hangingPunct="1">
              <a:spcBef>
                <a:spcPct val="0"/>
              </a:spcBef>
              <a:buNone/>
              <a:defRPr sz="5333" b="1" kern="1200">
                <a:solidFill>
                  <a:srgbClr val="003087"/>
                </a:solidFill>
                <a:latin typeface="+mj-lt"/>
                <a:ea typeface="+mj-ea"/>
                <a:cs typeface="+mj-cs"/>
              </a:defRPr>
            </a:lvl1pPr>
          </a:lstStyle>
          <a:p>
            <a:r>
              <a:rPr lang="en-GB" sz="2400" b="0" dirty="0">
                <a:solidFill>
                  <a:srgbClr val="02C5B0"/>
                </a:solidFill>
                <a:latin typeface="Calibri Light"/>
                <a:cs typeface="Calibri Light"/>
              </a:rPr>
              <a:t>CRISIS Skylight - Croydon</a:t>
            </a:r>
            <a:r>
              <a:rPr lang="en-GB" sz="2400" dirty="0">
                <a:solidFill>
                  <a:srgbClr val="02C5B0"/>
                </a:solidFill>
                <a:latin typeface="+mn-lt"/>
              </a:rPr>
              <a:t> </a:t>
            </a:r>
            <a:endParaRPr lang="en-GB" sz="2400">
              <a:solidFill>
                <a:srgbClr val="02C5B0"/>
              </a:solidFill>
              <a:latin typeface="+mn-lt"/>
            </a:endParaRPr>
          </a:p>
        </p:txBody>
      </p:sp>
      <p:sp>
        <p:nvSpPr>
          <p:cNvPr id="3" name="Content Placeholder 2">
            <a:extLst>
              <a:ext uri="{FF2B5EF4-FFF2-40B4-BE49-F238E27FC236}">
                <a16:creationId xmlns:a16="http://schemas.microsoft.com/office/drawing/2014/main" id="{BA0FF6B5-259F-B38E-C4CD-5765843064D0}"/>
              </a:ext>
            </a:extLst>
          </p:cNvPr>
          <p:cNvSpPr>
            <a:spLocks noGrp="1"/>
          </p:cNvSpPr>
          <p:nvPr/>
        </p:nvSpPr>
        <p:spPr>
          <a:xfrm>
            <a:off x="106920" y="988002"/>
            <a:ext cx="8492250" cy="1330529"/>
          </a:xfrm>
          <a:prstGeom prst="rect">
            <a:avLst/>
          </a:prstGeom>
        </p:spPr>
        <p:txBody>
          <a:bodyPr vert="horz" lIns="91440" tIns="45720" rIns="91440" bIns="45720" rtlCol="0" anchor="t">
            <a:noAutofit/>
          </a:bodyPr>
          <a:lstStyle>
            <a:lvl1pPr marL="457189" indent="-457189" algn="l" defTabSz="609585" rtl="0" eaLnBrk="1" latinLnBrk="0" hangingPunct="1">
              <a:lnSpc>
                <a:spcPct val="110000"/>
              </a:lnSpc>
              <a:spcBef>
                <a:spcPct val="20000"/>
              </a:spcBef>
              <a:spcAft>
                <a:spcPts val="800"/>
              </a:spcAft>
              <a:buClr>
                <a:schemeClr val="tx2"/>
              </a:buClr>
              <a:buFont typeface="Arial"/>
              <a:buChar char="•"/>
              <a:defRPr sz="4267" kern="1200">
                <a:solidFill>
                  <a:schemeClr val="tx1"/>
                </a:solidFill>
                <a:latin typeface="+mn-lt"/>
                <a:ea typeface="+mn-ea"/>
                <a:cs typeface="+mn-cs"/>
              </a:defRPr>
            </a:lvl1pPr>
            <a:lvl2pPr marL="990575" indent="-380990" algn="l" defTabSz="609585" rtl="0" eaLnBrk="1" latinLnBrk="0" hangingPunct="1">
              <a:lnSpc>
                <a:spcPct val="110000"/>
              </a:lnSpc>
              <a:spcBef>
                <a:spcPct val="20000"/>
              </a:spcBef>
              <a:spcAft>
                <a:spcPts val="800"/>
              </a:spcAft>
              <a:buClr>
                <a:schemeClr val="tx2"/>
              </a:buClr>
              <a:buFont typeface="Arial"/>
              <a:buChar char="–"/>
              <a:defRPr sz="3733" kern="1200">
                <a:solidFill>
                  <a:schemeClr val="tx1"/>
                </a:solidFill>
                <a:latin typeface="+mn-lt"/>
                <a:ea typeface="+mn-ea"/>
                <a:cs typeface="+mn-cs"/>
              </a:defRPr>
            </a:lvl2pPr>
            <a:lvl3pPr marL="1523962" indent="-304792" algn="l" defTabSz="609585" rtl="0" eaLnBrk="1" latinLnBrk="0" hangingPunct="1">
              <a:lnSpc>
                <a:spcPct val="110000"/>
              </a:lnSpc>
              <a:spcBef>
                <a:spcPct val="20000"/>
              </a:spcBef>
              <a:spcAft>
                <a:spcPts val="800"/>
              </a:spcAft>
              <a:buClr>
                <a:schemeClr val="tx2"/>
              </a:buClr>
              <a:buFont typeface="Arial"/>
              <a:buChar char="•"/>
              <a:defRPr sz="3200" kern="1200">
                <a:solidFill>
                  <a:schemeClr val="tx1"/>
                </a:solidFill>
                <a:latin typeface="+mn-lt"/>
                <a:ea typeface="+mn-ea"/>
                <a:cs typeface="+mn-cs"/>
              </a:defRPr>
            </a:lvl3pPr>
            <a:lvl4pPr marL="2133547"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4pPr>
            <a:lvl5pPr marL="2743131"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00000"/>
              </a:lnSpc>
              <a:spcBef>
                <a:spcPts val="0"/>
              </a:spcBef>
              <a:spcAft>
                <a:spcPts val="0"/>
              </a:spcAft>
              <a:buNone/>
            </a:pPr>
            <a:r>
              <a:rPr lang="en-GB" sz="1400" dirty="0">
                <a:solidFill>
                  <a:srgbClr val="ED8B00"/>
                </a:solidFill>
              </a:rPr>
              <a:t>Outline of Service Function</a:t>
            </a:r>
          </a:p>
          <a:p>
            <a:pPr marL="0" indent="0">
              <a:lnSpc>
                <a:spcPct val="100000"/>
              </a:lnSpc>
              <a:spcBef>
                <a:spcPts val="0"/>
              </a:spcBef>
              <a:spcAft>
                <a:spcPts val="0"/>
              </a:spcAft>
              <a:buNone/>
            </a:pPr>
            <a:r>
              <a:rPr lang="en-GB" sz="1400" dirty="0"/>
              <a:t>Crisis is the national charity for Homeless people. We help people directly out of homelessness and campaign for the changes needed to solve it altogether. Skylight Croydon provides 1:1 support, courses and information, advice &amp; guidance to people who have become homeless. We work in a person-centred way; how we help someone depends on their individual needs and situation. </a:t>
            </a:r>
            <a:endParaRPr lang="en-GB" sz="1400" dirty="0">
              <a:cs typeface="Calibri"/>
            </a:endParaRPr>
          </a:p>
          <a:p>
            <a:pPr marL="0" indent="0">
              <a:lnSpc>
                <a:spcPct val="100000"/>
              </a:lnSpc>
              <a:spcBef>
                <a:spcPts val="0"/>
              </a:spcBef>
              <a:spcAft>
                <a:spcPts val="0"/>
              </a:spcAft>
              <a:buNone/>
            </a:pPr>
            <a:endParaRPr lang="en-GB" sz="1400"/>
          </a:p>
          <a:p>
            <a:pPr marL="0" indent="0">
              <a:lnSpc>
                <a:spcPct val="100000"/>
              </a:lnSpc>
              <a:spcBef>
                <a:spcPts val="0"/>
              </a:spcBef>
              <a:spcAft>
                <a:spcPts val="0"/>
              </a:spcAft>
              <a:buNone/>
            </a:pPr>
            <a:r>
              <a:rPr lang="en-GB" sz="1400" dirty="0">
                <a:solidFill>
                  <a:srgbClr val="ED8B00"/>
                </a:solidFill>
              </a:rPr>
              <a:t>Operating Hours</a:t>
            </a:r>
            <a:endParaRPr lang="en-GB" sz="1400" b="1" dirty="0">
              <a:solidFill>
                <a:srgbClr val="02C5B0"/>
              </a:solidFill>
              <a:cs typeface="Calibri"/>
            </a:endParaRPr>
          </a:p>
          <a:p>
            <a:pPr marL="0" indent="0" defTabSz="914400">
              <a:lnSpc>
                <a:spcPct val="100000"/>
              </a:lnSpc>
              <a:spcBef>
                <a:spcPts val="0"/>
              </a:spcBef>
              <a:spcAft>
                <a:spcPts val="0"/>
              </a:spcAft>
              <a:buClrTx/>
              <a:buFont typeface="Arial" panose="020B0604020202020204" pitchFamily="34" charset="0"/>
              <a:buNone/>
              <a:defRPr/>
            </a:pPr>
            <a:r>
              <a:rPr lang="en-GB" sz="1400" dirty="0"/>
              <a:t>Building open Mondays to Thursdays 10:00 – 16:00 </a:t>
            </a:r>
            <a:endParaRPr lang="en-GB" sz="1400"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Phone duty open Monday to Friday 10:00 – 16:00</a:t>
            </a:r>
            <a:endParaRPr lang="en-GB" sz="1400" dirty="0">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Mainly taking self-referrals: call 07825133089, email </a:t>
            </a:r>
            <a:r>
              <a:rPr lang="en-GB" sz="1400" dirty="0">
                <a:hlinkClick r:id="rId2"/>
              </a:rPr>
              <a:t>croydon@crisis.org.uk</a:t>
            </a:r>
            <a:r>
              <a:rPr lang="en-GB" sz="1400" dirty="0"/>
              <a:t> or visit the Skylight</a:t>
            </a:r>
            <a:endParaRPr lang="en-GB" sz="1400" dirty="0">
              <a:cs typeface="Calibri"/>
            </a:endParaRPr>
          </a:p>
          <a:p>
            <a:pPr marL="0" indent="0">
              <a:lnSpc>
                <a:spcPct val="100000"/>
              </a:lnSpc>
              <a:spcBef>
                <a:spcPts val="0"/>
              </a:spcBef>
              <a:spcAft>
                <a:spcPts val="0"/>
              </a:spcAft>
              <a:buNone/>
            </a:pPr>
            <a:endParaRPr lang="en-GB" sz="1400"/>
          </a:p>
          <a:p>
            <a:pPr marL="0" indent="0">
              <a:lnSpc>
                <a:spcPct val="100000"/>
              </a:lnSpc>
              <a:buNone/>
            </a:pPr>
            <a:endParaRPr lang="en-GB" sz="1400"/>
          </a:p>
          <a:p>
            <a:pPr marL="456565" indent="-456565">
              <a:lnSpc>
                <a:spcPct val="100000"/>
              </a:lnSpc>
              <a:buFontTx/>
              <a:buChar char="-"/>
            </a:pPr>
            <a:endParaRPr lang="en-GB" sz="1400">
              <a:cs typeface="Calibri" panose="020F0502020204030204"/>
            </a:endParaRPr>
          </a:p>
        </p:txBody>
      </p:sp>
    </p:spTree>
    <p:extLst>
      <p:ext uri="{BB962C8B-B14F-4D97-AF65-F5344CB8AC3E}">
        <p14:creationId xmlns:p14="http://schemas.microsoft.com/office/powerpoint/2010/main" val="2948293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5F4C2-F69A-7708-EDE2-533302FB1927}"/>
              </a:ext>
            </a:extLst>
          </p:cNvPr>
          <p:cNvSpPr>
            <a:spLocks noGrp="1"/>
          </p:cNvSpPr>
          <p:nvPr/>
        </p:nvSpPr>
        <p:spPr>
          <a:xfrm>
            <a:off x="167204" y="112796"/>
            <a:ext cx="3168030" cy="699336"/>
          </a:xfrm>
          <a:prstGeom prst="rect">
            <a:avLst/>
          </a:prstGeom>
        </p:spPr>
        <p:txBody>
          <a:bodyPr vert="horz" lIns="0" tIns="0" rIns="0" bIns="0" rtlCol="0" anchor="ctr">
            <a:normAutofit/>
          </a:bodyPr>
          <a:lstStyle>
            <a:lvl1pPr algn="l" defTabSz="609585" rtl="0" eaLnBrk="1" latinLnBrk="0" hangingPunct="1">
              <a:spcBef>
                <a:spcPct val="0"/>
              </a:spcBef>
              <a:buNone/>
              <a:defRPr sz="5333" b="1" kern="1200">
                <a:solidFill>
                  <a:srgbClr val="003087"/>
                </a:solidFill>
                <a:latin typeface="+mj-lt"/>
                <a:ea typeface="+mj-ea"/>
                <a:cs typeface="+mj-cs"/>
              </a:defRPr>
            </a:lvl1pPr>
          </a:lstStyle>
          <a:p>
            <a:r>
              <a:rPr lang="en-GB" sz="2400" b="0" dirty="0">
                <a:solidFill>
                  <a:srgbClr val="02C5B0"/>
                </a:solidFill>
              </a:rPr>
              <a:t>CRISIS Skylight - Croydon</a:t>
            </a:r>
          </a:p>
        </p:txBody>
      </p:sp>
      <p:sp>
        <p:nvSpPr>
          <p:cNvPr id="3" name="Content Placeholder 2">
            <a:extLst>
              <a:ext uri="{FF2B5EF4-FFF2-40B4-BE49-F238E27FC236}">
                <a16:creationId xmlns:a16="http://schemas.microsoft.com/office/drawing/2014/main" id="{AE43B0F6-A787-3701-82DC-0DD56009BFA7}"/>
              </a:ext>
            </a:extLst>
          </p:cNvPr>
          <p:cNvSpPr>
            <a:spLocks noGrp="1"/>
          </p:cNvSpPr>
          <p:nvPr/>
        </p:nvSpPr>
        <p:spPr>
          <a:xfrm>
            <a:off x="77099" y="1179738"/>
            <a:ext cx="8694901" cy="3247608"/>
          </a:xfrm>
          <a:prstGeom prst="rect">
            <a:avLst/>
          </a:prstGeom>
        </p:spPr>
        <p:txBody>
          <a:bodyPr vert="horz" lIns="91440" tIns="45720" rIns="91440" bIns="45720" rtlCol="0" anchor="t">
            <a:noAutofit/>
          </a:bodyPr>
          <a:lstStyle>
            <a:lvl1pPr marL="457189" indent="-457189" algn="l" defTabSz="609585" rtl="0" eaLnBrk="1" latinLnBrk="0" hangingPunct="1">
              <a:lnSpc>
                <a:spcPct val="110000"/>
              </a:lnSpc>
              <a:spcBef>
                <a:spcPct val="20000"/>
              </a:spcBef>
              <a:spcAft>
                <a:spcPts val="800"/>
              </a:spcAft>
              <a:buClr>
                <a:schemeClr val="tx2"/>
              </a:buClr>
              <a:buFont typeface="Arial"/>
              <a:buChar char="•"/>
              <a:defRPr sz="4267" kern="1200">
                <a:solidFill>
                  <a:schemeClr val="tx1"/>
                </a:solidFill>
                <a:latin typeface="+mn-lt"/>
                <a:ea typeface="+mn-ea"/>
                <a:cs typeface="+mn-cs"/>
              </a:defRPr>
            </a:lvl1pPr>
            <a:lvl2pPr marL="990575" indent="-380990" algn="l" defTabSz="609585" rtl="0" eaLnBrk="1" latinLnBrk="0" hangingPunct="1">
              <a:lnSpc>
                <a:spcPct val="110000"/>
              </a:lnSpc>
              <a:spcBef>
                <a:spcPct val="20000"/>
              </a:spcBef>
              <a:spcAft>
                <a:spcPts val="800"/>
              </a:spcAft>
              <a:buClr>
                <a:schemeClr val="tx2"/>
              </a:buClr>
              <a:buFont typeface="Arial"/>
              <a:buChar char="–"/>
              <a:defRPr sz="3733" kern="1200">
                <a:solidFill>
                  <a:schemeClr val="tx1"/>
                </a:solidFill>
                <a:latin typeface="+mn-lt"/>
                <a:ea typeface="+mn-ea"/>
                <a:cs typeface="+mn-cs"/>
              </a:defRPr>
            </a:lvl2pPr>
            <a:lvl3pPr marL="1523962" indent="-304792" algn="l" defTabSz="609585" rtl="0" eaLnBrk="1" latinLnBrk="0" hangingPunct="1">
              <a:lnSpc>
                <a:spcPct val="110000"/>
              </a:lnSpc>
              <a:spcBef>
                <a:spcPct val="20000"/>
              </a:spcBef>
              <a:spcAft>
                <a:spcPts val="800"/>
              </a:spcAft>
              <a:buClr>
                <a:schemeClr val="tx2"/>
              </a:buClr>
              <a:buFont typeface="Arial"/>
              <a:buChar char="•"/>
              <a:defRPr sz="3200" kern="1200">
                <a:solidFill>
                  <a:schemeClr val="tx1"/>
                </a:solidFill>
                <a:latin typeface="+mn-lt"/>
                <a:ea typeface="+mn-ea"/>
                <a:cs typeface="+mn-cs"/>
              </a:defRPr>
            </a:lvl3pPr>
            <a:lvl4pPr marL="2133547"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4pPr>
            <a:lvl5pPr marL="2743131"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00000"/>
              </a:lnSpc>
              <a:spcBef>
                <a:spcPts val="0"/>
              </a:spcBef>
              <a:spcAft>
                <a:spcPts val="0"/>
              </a:spcAft>
              <a:buNone/>
            </a:pPr>
            <a:r>
              <a:rPr lang="en-GB" sz="1400" dirty="0">
                <a:solidFill>
                  <a:srgbClr val="ED8B00"/>
                </a:solidFill>
              </a:rPr>
              <a:t>Service Benefits</a:t>
            </a:r>
          </a:p>
          <a:p>
            <a:pPr marL="456565" indent="-456565">
              <a:lnSpc>
                <a:spcPct val="100000"/>
              </a:lnSpc>
              <a:spcBef>
                <a:spcPts val="0"/>
              </a:spcBef>
              <a:spcAft>
                <a:spcPts val="0"/>
              </a:spcAft>
            </a:pPr>
            <a:r>
              <a:rPr lang="en-GB" sz="1400" dirty="0"/>
              <a:t>Initial Contact and Engagement team completes initial assessments and provides IAG and signposting to people who approach us for assistance. </a:t>
            </a:r>
            <a:endParaRPr lang="en-GB" sz="1400" dirty="0">
              <a:cs typeface="Calibri"/>
            </a:endParaRPr>
          </a:p>
          <a:p>
            <a:pPr marL="456565" indent="-456565">
              <a:lnSpc>
                <a:spcPct val="100000"/>
              </a:lnSpc>
              <a:spcBef>
                <a:spcPts val="0"/>
              </a:spcBef>
              <a:spcAft>
                <a:spcPts val="0"/>
              </a:spcAft>
            </a:pPr>
            <a:r>
              <a:rPr lang="en-GB" sz="1400" dirty="0"/>
              <a:t>Lead workers provide one to one support. We prioritise those who do not have other services supporting them.</a:t>
            </a:r>
            <a:endParaRPr lang="en-GB" sz="1400" dirty="0">
              <a:cs typeface="Calibri"/>
            </a:endParaRPr>
          </a:p>
          <a:p>
            <a:pPr marL="456565" indent="-456565">
              <a:lnSpc>
                <a:spcPct val="100000"/>
              </a:lnSpc>
              <a:spcBef>
                <a:spcPts val="0"/>
              </a:spcBef>
              <a:spcAft>
                <a:spcPts val="0"/>
              </a:spcAft>
            </a:pPr>
            <a:r>
              <a:rPr lang="en-GB" sz="1400" dirty="0"/>
              <a:t>The learning offer is currently limited and can be accessed only by a referral from a CRISIS lead worker</a:t>
            </a:r>
            <a:endParaRPr lang="en-GB" sz="1400" dirty="0">
              <a:cs typeface="Calibri"/>
            </a:endParaRPr>
          </a:p>
          <a:p>
            <a:pPr marL="456565" indent="-456565">
              <a:lnSpc>
                <a:spcPct val="100000"/>
              </a:lnSpc>
              <a:spcBef>
                <a:spcPts val="0"/>
              </a:spcBef>
              <a:spcAft>
                <a:spcPts val="0"/>
              </a:spcAft>
            </a:pPr>
            <a:r>
              <a:rPr lang="en-GB" sz="1400" dirty="0"/>
              <a:t>Recently employed 2 clinical psychologists (1 FTE) who are supporting Skylight staff to become more psychologically informed to be able to offer our members support in a way that takes into account their emotional and psychological needs. We continue to implement a PIE (Psychologically Informed Environments) approach. </a:t>
            </a:r>
            <a:endParaRPr lang="en-GB" sz="1400" dirty="0">
              <a:cs typeface="Calibri"/>
            </a:endParaRPr>
          </a:p>
          <a:p>
            <a:pPr marL="456565" indent="-456565">
              <a:lnSpc>
                <a:spcPct val="100000"/>
              </a:lnSpc>
              <a:spcBef>
                <a:spcPts val="0"/>
              </a:spcBef>
              <a:spcAft>
                <a:spcPts val="0"/>
              </a:spcAft>
            </a:pPr>
            <a:r>
              <a:rPr lang="en-GB" sz="1400" dirty="0"/>
              <a:t>Shower and laundry facilities for those who are rough sleeping</a:t>
            </a:r>
            <a:endParaRPr lang="en-GB" sz="1400" dirty="0">
              <a:cs typeface="Calibri"/>
            </a:endParaRPr>
          </a:p>
          <a:p>
            <a:pPr marL="456565" indent="-456565">
              <a:lnSpc>
                <a:spcPct val="100000"/>
              </a:lnSpc>
              <a:spcBef>
                <a:spcPts val="0"/>
              </a:spcBef>
              <a:spcAft>
                <a:spcPts val="0"/>
              </a:spcAft>
            </a:pPr>
            <a:r>
              <a:rPr lang="en-GB" sz="1400" dirty="0"/>
              <a:t>A non-commissioned service, which gives us the freedom to work very flexibly with our members </a:t>
            </a:r>
            <a:endParaRPr lang="en-GB" sz="1400" dirty="0">
              <a:cs typeface="Calibri"/>
            </a:endParaRPr>
          </a:p>
          <a:p>
            <a:pPr marL="456565" indent="-456565">
              <a:lnSpc>
                <a:spcPct val="100000"/>
              </a:lnSpc>
              <a:spcBef>
                <a:spcPts val="0"/>
              </a:spcBef>
              <a:spcAft>
                <a:spcPts val="0"/>
              </a:spcAft>
            </a:pPr>
            <a:r>
              <a:rPr lang="en-GB" sz="1400" dirty="0"/>
              <a:t>Keen to work well with other services in the borough to avoid duplication and to together offer support to as many people as possible</a:t>
            </a:r>
            <a:endParaRPr lang="en-GB" sz="1400" dirty="0">
              <a:cs typeface="Calibri"/>
            </a:endParaRPr>
          </a:p>
          <a:p>
            <a:pPr marL="456565" indent="-456565">
              <a:lnSpc>
                <a:spcPct val="100000"/>
              </a:lnSpc>
              <a:spcBef>
                <a:spcPts val="0"/>
              </a:spcBef>
              <a:spcAft>
                <a:spcPts val="0"/>
              </a:spcAft>
            </a:pPr>
            <a:r>
              <a:rPr lang="en-GB" sz="1400" dirty="0"/>
              <a:t>Currently working with START, Turning Point, Talking Therapies, Rainbow Health Centre, LBC, Evolve, Salvation Army, Thames Reach</a:t>
            </a:r>
            <a:endParaRPr lang="en-GB" sz="1400" dirty="0">
              <a:cs typeface="Calibri"/>
            </a:endParaRPr>
          </a:p>
          <a:p>
            <a:pPr marL="0" indent="0">
              <a:lnSpc>
                <a:spcPct val="100000"/>
              </a:lnSpc>
              <a:spcBef>
                <a:spcPts val="0"/>
              </a:spcBef>
              <a:spcAft>
                <a:spcPts val="0"/>
              </a:spcAft>
              <a:buNone/>
            </a:pPr>
            <a:endParaRPr lang="en-GB" sz="1400" b="1"/>
          </a:p>
          <a:p>
            <a:pPr marL="0" indent="0">
              <a:lnSpc>
                <a:spcPct val="100000"/>
              </a:lnSpc>
              <a:spcBef>
                <a:spcPts val="0"/>
              </a:spcBef>
              <a:spcAft>
                <a:spcPts val="0"/>
              </a:spcAft>
              <a:buNone/>
            </a:pPr>
            <a:endParaRPr lang="en-GB" sz="1400" b="1" dirty="0">
              <a:solidFill>
                <a:schemeClr val="accent6">
                  <a:lumMod val="75000"/>
                </a:schemeClr>
              </a:solidFill>
              <a:cs typeface="Calibri"/>
            </a:endParaRPr>
          </a:p>
        </p:txBody>
      </p:sp>
    </p:spTree>
    <p:extLst>
      <p:ext uri="{BB962C8B-B14F-4D97-AF65-F5344CB8AC3E}">
        <p14:creationId xmlns:p14="http://schemas.microsoft.com/office/powerpoint/2010/main" val="1709910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50B9C-BF04-4F4A-1667-1E17D8764287}"/>
              </a:ext>
            </a:extLst>
          </p:cNvPr>
          <p:cNvSpPr>
            <a:spLocks noGrp="1"/>
          </p:cNvSpPr>
          <p:nvPr/>
        </p:nvSpPr>
        <p:spPr>
          <a:xfrm>
            <a:off x="159316" y="0"/>
            <a:ext cx="4043738" cy="762000"/>
          </a:xfrm>
          <a:prstGeom prst="rect">
            <a:avLst/>
          </a:prstGeom>
        </p:spPr>
        <p:txBody>
          <a:bodyPr vert="horz" lIns="0" tIns="0" rIns="0" bIns="0" rtlCol="0" anchor="ctr">
            <a:normAutofit/>
          </a:bodyPr>
          <a:lstStyle>
            <a:lvl1pPr algn="l" defTabSz="609585" rtl="0" eaLnBrk="1" latinLnBrk="0" hangingPunct="1">
              <a:spcBef>
                <a:spcPct val="0"/>
              </a:spcBef>
              <a:buNone/>
              <a:defRPr sz="5333" b="1" kern="1200">
                <a:solidFill>
                  <a:srgbClr val="003087"/>
                </a:solidFill>
                <a:latin typeface="+mj-lt"/>
                <a:ea typeface="+mj-ea"/>
                <a:cs typeface="+mj-cs"/>
              </a:defRPr>
            </a:lvl1pPr>
          </a:lstStyle>
          <a:p>
            <a:r>
              <a:rPr lang="en-GB" sz="2700" b="0" dirty="0">
                <a:solidFill>
                  <a:srgbClr val="02C5B0"/>
                </a:solidFill>
              </a:rPr>
              <a:t>The START Team – </a:t>
            </a:r>
            <a:r>
              <a:rPr lang="en-GB" sz="2700" b="0" dirty="0" err="1">
                <a:solidFill>
                  <a:srgbClr val="02C5B0"/>
                </a:solidFill>
              </a:rPr>
              <a:t>SLaM</a:t>
            </a:r>
            <a:r>
              <a:rPr lang="en-GB" sz="2700" dirty="0"/>
              <a:t> </a:t>
            </a:r>
            <a:endParaRPr lang="en-GB" sz="2700"/>
          </a:p>
        </p:txBody>
      </p:sp>
      <p:sp>
        <p:nvSpPr>
          <p:cNvPr id="3" name="Content Placeholder 2">
            <a:extLst>
              <a:ext uri="{FF2B5EF4-FFF2-40B4-BE49-F238E27FC236}">
                <a16:creationId xmlns:a16="http://schemas.microsoft.com/office/drawing/2014/main" id="{F00A31C8-E13B-884D-3389-B95D651E9DA8}"/>
              </a:ext>
            </a:extLst>
          </p:cNvPr>
          <p:cNvSpPr>
            <a:spLocks noGrp="1"/>
          </p:cNvSpPr>
          <p:nvPr/>
        </p:nvSpPr>
        <p:spPr>
          <a:xfrm>
            <a:off x="159315" y="2072881"/>
            <a:ext cx="3374762" cy="1035733"/>
          </a:xfrm>
          <a:prstGeom prst="rect">
            <a:avLst/>
          </a:prstGeom>
        </p:spPr>
        <p:txBody>
          <a:bodyPr vert="horz" lIns="91440" tIns="45720" rIns="91440" bIns="45720" rtlCol="0" anchor="t">
            <a:noAutofit/>
          </a:bodyPr>
          <a:lstStyle>
            <a:lvl1pPr marL="457189" indent="-457189" algn="l" defTabSz="609585" rtl="0" eaLnBrk="1" latinLnBrk="0" hangingPunct="1">
              <a:lnSpc>
                <a:spcPct val="110000"/>
              </a:lnSpc>
              <a:spcBef>
                <a:spcPct val="20000"/>
              </a:spcBef>
              <a:spcAft>
                <a:spcPts val="800"/>
              </a:spcAft>
              <a:buClr>
                <a:schemeClr val="tx2"/>
              </a:buClr>
              <a:buFont typeface="Arial"/>
              <a:buChar char="•"/>
              <a:defRPr sz="4267" kern="1200">
                <a:solidFill>
                  <a:schemeClr val="tx1"/>
                </a:solidFill>
                <a:latin typeface="+mn-lt"/>
                <a:ea typeface="+mn-ea"/>
                <a:cs typeface="+mn-cs"/>
              </a:defRPr>
            </a:lvl1pPr>
            <a:lvl2pPr marL="990575" indent="-380990" algn="l" defTabSz="609585" rtl="0" eaLnBrk="1" latinLnBrk="0" hangingPunct="1">
              <a:lnSpc>
                <a:spcPct val="110000"/>
              </a:lnSpc>
              <a:spcBef>
                <a:spcPct val="20000"/>
              </a:spcBef>
              <a:spcAft>
                <a:spcPts val="800"/>
              </a:spcAft>
              <a:buClr>
                <a:schemeClr val="tx2"/>
              </a:buClr>
              <a:buFont typeface="Arial"/>
              <a:buChar char="–"/>
              <a:defRPr sz="3733" kern="1200">
                <a:solidFill>
                  <a:schemeClr val="tx1"/>
                </a:solidFill>
                <a:latin typeface="+mn-lt"/>
                <a:ea typeface="+mn-ea"/>
                <a:cs typeface="+mn-cs"/>
              </a:defRPr>
            </a:lvl2pPr>
            <a:lvl3pPr marL="1523962" indent="-304792" algn="l" defTabSz="609585" rtl="0" eaLnBrk="1" latinLnBrk="0" hangingPunct="1">
              <a:lnSpc>
                <a:spcPct val="110000"/>
              </a:lnSpc>
              <a:spcBef>
                <a:spcPct val="20000"/>
              </a:spcBef>
              <a:spcAft>
                <a:spcPts val="800"/>
              </a:spcAft>
              <a:buClr>
                <a:schemeClr val="tx2"/>
              </a:buClr>
              <a:buFont typeface="Arial"/>
              <a:buChar char="•"/>
              <a:defRPr sz="3200" kern="1200">
                <a:solidFill>
                  <a:schemeClr val="tx1"/>
                </a:solidFill>
                <a:latin typeface="+mn-lt"/>
                <a:ea typeface="+mn-ea"/>
                <a:cs typeface="+mn-cs"/>
              </a:defRPr>
            </a:lvl3pPr>
            <a:lvl4pPr marL="2133547"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4pPr>
            <a:lvl5pPr marL="2743131"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spcAft>
                <a:spcPts val="0"/>
              </a:spcAft>
              <a:buNone/>
            </a:pPr>
            <a:r>
              <a:rPr lang="en-GB" sz="1400" dirty="0">
                <a:solidFill>
                  <a:srgbClr val="ED8B00"/>
                </a:solidFill>
              </a:rPr>
              <a:t>Operational Hours </a:t>
            </a:r>
            <a:endParaRPr lang="en-GB" sz="1400" b="1">
              <a:solidFill>
                <a:srgbClr val="ED8B00"/>
              </a:solidFill>
            </a:endParaRPr>
          </a:p>
          <a:p>
            <a:pPr marL="0" indent="0">
              <a:spcBef>
                <a:spcPts val="0"/>
              </a:spcBef>
              <a:spcAft>
                <a:spcPts val="0"/>
              </a:spcAft>
              <a:buNone/>
            </a:pPr>
            <a:r>
              <a:rPr lang="en-GB" sz="1400" dirty="0"/>
              <a:t>09:00-17:00 Mon- Fri </a:t>
            </a:r>
            <a:endParaRPr lang="en-GB" sz="1400" dirty="0">
              <a:cs typeface="Calibri"/>
            </a:endParaRPr>
          </a:p>
          <a:p>
            <a:pPr marL="0" indent="0">
              <a:spcBef>
                <a:spcPts val="0"/>
              </a:spcBef>
              <a:spcAft>
                <a:spcPts val="0"/>
              </a:spcAft>
              <a:buNone/>
            </a:pPr>
            <a:r>
              <a:rPr lang="en-GB" sz="1400" dirty="0"/>
              <a:t>10am to 4pm, a duty service operates, which you can call</a:t>
            </a:r>
            <a:r>
              <a:rPr lang="en-GB" sz="1400" b="1" dirty="0"/>
              <a:t>:</a:t>
            </a:r>
            <a:endParaRPr lang="en-GB" sz="1400" b="1" dirty="0">
              <a:cs typeface="Calibri"/>
            </a:endParaRPr>
          </a:p>
          <a:p>
            <a:pPr marL="0" indent="0">
              <a:spcBef>
                <a:spcPts val="0"/>
              </a:spcBef>
              <a:spcAft>
                <a:spcPts val="0"/>
              </a:spcAft>
              <a:buNone/>
            </a:pPr>
            <a:r>
              <a:rPr lang="en-GB" sz="1400" dirty="0"/>
              <a:t>Reception 020 3228 1800 </a:t>
            </a:r>
            <a:endParaRPr lang="en-GB" sz="1400" dirty="0">
              <a:cs typeface="Calibri"/>
            </a:endParaRPr>
          </a:p>
          <a:p>
            <a:pPr marL="0" indent="0">
              <a:spcBef>
                <a:spcPts val="0"/>
              </a:spcBef>
              <a:spcAft>
                <a:spcPts val="0"/>
              </a:spcAft>
              <a:buNone/>
            </a:pPr>
            <a:r>
              <a:rPr lang="en-GB" sz="1400" dirty="0"/>
              <a:t>Duty 10am to 4pm 020 3228 5911</a:t>
            </a:r>
            <a:endParaRPr lang="en-GB" sz="1400" dirty="0">
              <a:cs typeface="Calibri"/>
            </a:endParaRPr>
          </a:p>
          <a:p>
            <a:pPr marL="0" indent="0">
              <a:spcBef>
                <a:spcPts val="0"/>
              </a:spcBef>
              <a:spcAft>
                <a:spcPts val="0"/>
              </a:spcAft>
              <a:buNone/>
            </a:pPr>
            <a:r>
              <a:rPr lang="en-GB" sz="1400" dirty="0">
                <a:hlinkClick r:id="rId2"/>
              </a:rPr>
              <a:t>startteam@slam.nhs.uk</a:t>
            </a:r>
            <a:endParaRPr lang="en-GB" sz="1400" dirty="0"/>
          </a:p>
          <a:p>
            <a:pPr marL="0" indent="0">
              <a:spcBef>
                <a:spcPts val="0"/>
              </a:spcBef>
              <a:spcAft>
                <a:spcPts val="0"/>
              </a:spcAft>
              <a:buNone/>
            </a:pPr>
            <a:endParaRPr lang="en-GB" sz="1400"/>
          </a:p>
          <a:p>
            <a:pPr marL="0" indent="0">
              <a:buNone/>
            </a:pPr>
            <a:endParaRPr lang="en-GB" sz="1400"/>
          </a:p>
        </p:txBody>
      </p:sp>
      <p:sp>
        <p:nvSpPr>
          <p:cNvPr id="4" name="TextBox 3">
            <a:extLst>
              <a:ext uri="{FF2B5EF4-FFF2-40B4-BE49-F238E27FC236}">
                <a16:creationId xmlns:a16="http://schemas.microsoft.com/office/drawing/2014/main" id="{0BD561B7-C259-BC76-BBCB-511C69441D08}"/>
              </a:ext>
            </a:extLst>
          </p:cNvPr>
          <p:cNvSpPr txBox="1"/>
          <p:nvPr/>
        </p:nvSpPr>
        <p:spPr>
          <a:xfrm>
            <a:off x="159316" y="967710"/>
            <a:ext cx="8453016" cy="55399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ED8B00"/>
                </a:solidFill>
              </a:rPr>
              <a:t>Outline of Service Function</a:t>
            </a:r>
          </a:p>
          <a:p>
            <a:r>
              <a:rPr lang="en-GB" sz="1400" dirty="0"/>
              <a:t>Homeless Outreach (START) is a small multi-disciplinary assessment team for street homeless people in Lambeth, Southwark and Croydon. Our role is to engage and assess homeless people with severe mental health problems and to refer them on to local mainstream services.</a:t>
            </a:r>
            <a:endParaRPr lang="en-GB" sz="1400" dirty="0">
              <a:cs typeface="Calibri"/>
            </a:endParaRPr>
          </a:p>
        </p:txBody>
      </p:sp>
      <p:sp>
        <p:nvSpPr>
          <p:cNvPr id="6" name="TextBox 5">
            <a:extLst>
              <a:ext uri="{FF2B5EF4-FFF2-40B4-BE49-F238E27FC236}">
                <a16:creationId xmlns:a16="http://schemas.microsoft.com/office/drawing/2014/main" id="{3BD86071-C39B-5B01-658D-8FB35E1594A9}"/>
              </a:ext>
            </a:extLst>
          </p:cNvPr>
          <p:cNvSpPr txBox="1"/>
          <p:nvPr/>
        </p:nvSpPr>
        <p:spPr>
          <a:xfrm>
            <a:off x="3146702" y="2069523"/>
            <a:ext cx="5904988" cy="1685077"/>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ED8B00"/>
                </a:solidFill>
              </a:rPr>
              <a:t>Service Benefits </a:t>
            </a:r>
            <a:endParaRPr lang="en-GB" sz="1400" b="1">
              <a:solidFill>
                <a:srgbClr val="ED8B00"/>
              </a:solidFill>
            </a:endParaRPr>
          </a:p>
          <a:p>
            <a:pPr marL="285750" indent="-285750">
              <a:buFont typeface="Arial" panose="020B0604020202020204" pitchFamily="34" charset="0"/>
              <a:buChar char="•"/>
            </a:pPr>
            <a:r>
              <a:rPr lang="en-GB" sz="1400" dirty="0"/>
              <a:t>Provide short-term care coordination.</a:t>
            </a:r>
            <a:endParaRPr lang="en-GB" sz="1400" dirty="0">
              <a:cs typeface="Calibri"/>
            </a:endParaRPr>
          </a:p>
          <a:p>
            <a:pPr marL="285750" indent="-285750">
              <a:buFont typeface="Arial" panose="020B0604020202020204" pitchFamily="34" charset="0"/>
              <a:buChar char="•"/>
            </a:pPr>
            <a:r>
              <a:rPr lang="en-GB" sz="1400" dirty="0"/>
              <a:t>Take referrals from day centres &amp; self referral.</a:t>
            </a:r>
            <a:endParaRPr lang="en-GB" sz="1400" dirty="0">
              <a:cs typeface="Calibri"/>
            </a:endParaRPr>
          </a:p>
          <a:p>
            <a:pPr marL="285750" indent="-285750">
              <a:buFont typeface="Arial" panose="020B0604020202020204" pitchFamily="34" charset="0"/>
              <a:buChar char="•"/>
            </a:pPr>
            <a:r>
              <a:rPr lang="en-GB" sz="1400" dirty="0"/>
              <a:t>Engage over a longer period of time to adopt a longitudinal approach</a:t>
            </a:r>
            <a:endParaRPr lang="en-GB" sz="1400" dirty="0">
              <a:cs typeface="Calibri"/>
            </a:endParaRPr>
          </a:p>
          <a:p>
            <a:pPr marL="285750" indent="-285750">
              <a:buFont typeface="Arial" panose="020B0604020202020204" pitchFamily="34" charset="0"/>
              <a:buChar char="•"/>
            </a:pPr>
            <a:r>
              <a:rPr lang="en-GB" sz="1400" dirty="0"/>
              <a:t>Offer health and social interventions e.g. housing support </a:t>
            </a:r>
          </a:p>
          <a:p>
            <a:pPr marL="285750" indent="-285750">
              <a:buFont typeface="Arial" panose="020B0604020202020204" pitchFamily="34" charset="0"/>
              <a:buChar char="•"/>
            </a:pPr>
            <a:r>
              <a:rPr lang="en-GB" sz="1400" dirty="0"/>
              <a:t>Involved in PHE dual diagnosis service (2 diagnosis workers &amp; part time psych) </a:t>
            </a:r>
            <a:endParaRPr lang="en-GB" sz="1400" dirty="0">
              <a:cs typeface="Calibri"/>
            </a:endParaRPr>
          </a:p>
          <a:p>
            <a:pPr marL="285750" indent="-285750">
              <a:buFont typeface="Arial" panose="020B0604020202020204" pitchFamily="34" charset="0"/>
              <a:buChar char="•"/>
            </a:pPr>
            <a:r>
              <a:rPr lang="en-GB" sz="1400" dirty="0"/>
              <a:t>Receive referrals from Turning Point </a:t>
            </a:r>
            <a:endParaRPr lang="en-GB" sz="1400" dirty="0">
              <a:cs typeface="Calibri"/>
            </a:endParaRPr>
          </a:p>
          <a:p>
            <a:pPr marL="285750" indent="-285750">
              <a:buFont typeface="Arial" panose="020B0604020202020204" pitchFamily="34" charset="0"/>
              <a:buChar char="•"/>
            </a:pPr>
            <a:r>
              <a:rPr lang="en-GB" sz="1400" dirty="0"/>
              <a:t>Advice or information on homeless resources</a:t>
            </a:r>
            <a:endParaRPr lang="en-GB" sz="1400" dirty="0">
              <a:cs typeface="Calibri"/>
            </a:endParaRPr>
          </a:p>
          <a:p>
            <a:pPr marL="285750" indent="-285750">
              <a:buFont typeface="Arial" panose="020B0604020202020204" pitchFamily="34" charset="0"/>
              <a:buChar char="•"/>
            </a:pPr>
            <a:r>
              <a:rPr lang="en-GB" sz="1400" dirty="0"/>
              <a:t>Discuss a potential referral</a:t>
            </a:r>
            <a:endParaRPr lang="en-GB" sz="1400" dirty="0">
              <a:cs typeface="Calibri"/>
            </a:endParaRPr>
          </a:p>
          <a:p>
            <a:pPr marL="285750" indent="-285750">
              <a:buFont typeface="Arial" panose="020B0604020202020204" pitchFamily="34" charset="0"/>
              <a:buChar char="•"/>
            </a:pPr>
            <a:r>
              <a:rPr lang="en-GB" sz="1400" dirty="0"/>
              <a:t>Check whether a homeless client in contact with your service is known to START </a:t>
            </a:r>
            <a:endParaRPr lang="en-GB" sz="1400" dirty="0">
              <a:cs typeface="Calibri"/>
            </a:endParaRPr>
          </a:p>
        </p:txBody>
      </p:sp>
    </p:spTree>
    <p:extLst>
      <p:ext uri="{BB962C8B-B14F-4D97-AF65-F5344CB8AC3E}">
        <p14:creationId xmlns:p14="http://schemas.microsoft.com/office/powerpoint/2010/main" val="1973539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EF1DF-2BBB-3404-9E10-0BC0003E0380}"/>
              </a:ext>
            </a:extLst>
          </p:cNvPr>
          <p:cNvSpPr txBox="1">
            <a:spLocks/>
          </p:cNvSpPr>
          <p:nvPr/>
        </p:nvSpPr>
        <p:spPr>
          <a:xfrm>
            <a:off x="202612" y="155864"/>
            <a:ext cx="3056601" cy="502228"/>
          </a:xfrm>
          <a:prstGeom prst="rect">
            <a:avLst/>
          </a:prstGeom>
        </p:spPr>
        <p:txBody>
          <a:bodyPr vert="horz" lIns="0" tIns="0" rIns="0" bIns="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700" dirty="0">
                <a:solidFill>
                  <a:srgbClr val="02C5B0"/>
                </a:solidFill>
                <a:latin typeface="Calibri Light"/>
                <a:cs typeface="Calibri Light"/>
              </a:rPr>
              <a:t>The START Team</a:t>
            </a:r>
          </a:p>
        </p:txBody>
      </p:sp>
      <p:sp>
        <p:nvSpPr>
          <p:cNvPr id="4" name="TextBox 3">
            <a:extLst>
              <a:ext uri="{FF2B5EF4-FFF2-40B4-BE49-F238E27FC236}">
                <a16:creationId xmlns:a16="http://schemas.microsoft.com/office/drawing/2014/main" id="{6450621B-FC08-5C4D-5A3E-32313CFFC7DF}"/>
              </a:ext>
            </a:extLst>
          </p:cNvPr>
          <p:cNvSpPr txBox="1"/>
          <p:nvPr/>
        </p:nvSpPr>
        <p:spPr>
          <a:xfrm>
            <a:off x="-2940" y="565215"/>
            <a:ext cx="9732760" cy="1846659"/>
          </a:xfrm>
          <a:prstGeom prst="rect">
            <a:avLst/>
          </a:prstGeom>
          <a:noFill/>
          <a:ln>
            <a:noFill/>
          </a:ln>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ED8B00"/>
                </a:solidFill>
              </a:rPr>
              <a:t>Demographics &amp; Geography?</a:t>
            </a:r>
          </a:p>
          <a:p>
            <a:pPr marL="285750" indent="-285750">
              <a:buFont typeface="Wingdings" panose="05000000000000000000" pitchFamily="2" charset="2"/>
              <a:buChar char="ü"/>
            </a:pPr>
            <a:r>
              <a:rPr lang="en-GB" sz="1400" dirty="0"/>
              <a:t>The Wellington Hostel</a:t>
            </a:r>
            <a:endParaRPr lang="en-GB" sz="1400" dirty="0">
              <a:cs typeface="Calibri"/>
            </a:endParaRPr>
          </a:p>
          <a:p>
            <a:pPr marL="285750" indent="-285750">
              <a:buFont typeface="Wingdings" panose="05000000000000000000" pitchFamily="2" charset="2"/>
              <a:buChar char="ü"/>
            </a:pPr>
            <a:r>
              <a:rPr lang="en-GB" sz="1400" dirty="0"/>
              <a:t>CRISIS day centre</a:t>
            </a:r>
            <a:endParaRPr lang="en-GB" sz="1400" dirty="0">
              <a:cs typeface="Calibri"/>
            </a:endParaRPr>
          </a:p>
          <a:p>
            <a:pPr marL="285750" indent="-285750">
              <a:buFont typeface="Wingdings" panose="05000000000000000000" pitchFamily="2" charset="2"/>
              <a:buChar char="ü"/>
            </a:pPr>
            <a:r>
              <a:rPr lang="en-GB" sz="1400" dirty="0"/>
              <a:t>Turning Point Drug service</a:t>
            </a:r>
            <a:endParaRPr lang="en-GB" sz="1400" dirty="0">
              <a:cs typeface="Calibri"/>
            </a:endParaRPr>
          </a:p>
          <a:p>
            <a:pPr marL="285750" indent="-285750">
              <a:buFont typeface="Wingdings" panose="05000000000000000000" pitchFamily="2" charset="2"/>
              <a:buChar char="ü"/>
            </a:pPr>
            <a:r>
              <a:rPr lang="en-GB" sz="1400" dirty="0"/>
              <a:t>Rainbow Health Centre </a:t>
            </a:r>
            <a:endParaRPr lang="en-GB" sz="1400" dirty="0">
              <a:cs typeface="Calibri"/>
            </a:endParaRPr>
          </a:p>
          <a:p>
            <a:pPr marL="285750" indent="-285750">
              <a:buFont typeface="Wingdings" panose="05000000000000000000" pitchFamily="2" charset="2"/>
              <a:buChar char="ü"/>
            </a:pPr>
            <a:r>
              <a:rPr lang="en-GB" sz="1400" dirty="0"/>
              <a:t>Rough sleeping</a:t>
            </a:r>
            <a:endParaRPr lang="en-GB" sz="1400" dirty="0">
              <a:cs typeface="Calibri"/>
            </a:endParaRPr>
          </a:p>
          <a:p>
            <a:pPr marL="285750" indent="-285750">
              <a:buFont typeface="Wingdings" panose="05000000000000000000" pitchFamily="2" charset="2"/>
              <a:buChar char="ü"/>
            </a:pPr>
            <a:r>
              <a:rPr lang="en-GB" sz="1400" dirty="0"/>
              <a:t>Sleeping in abandoned buildings, parks or on public transport</a:t>
            </a:r>
            <a:endParaRPr lang="en-GB" sz="1400" dirty="0">
              <a:cs typeface="Calibri"/>
            </a:endParaRPr>
          </a:p>
          <a:p>
            <a:pPr marL="285750" indent="-285750">
              <a:buFont typeface="Wingdings" panose="05000000000000000000" pitchFamily="2" charset="2"/>
              <a:buChar char="ü"/>
            </a:pPr>
            <a:r>
              <a:rPr lang="en-GB" sz="1400" dirty="0"/>
              <a:t>Over 18 years of age</a:t>
            </a:r>
            <a:endParaRPr lang="en-GB" sz="1400" dirty="0">
              <a:cs typeface="Calibri"/>
            </a:endParaRPr>
          </a:p>
          <a:p>
            <a:pPr marL="285750" indent="-285750">
              <a:buFont typeface="Wingdings" panose="05000000000000000000" pitchFamily="2" charset="2"/>
              <a:buChar char="ü"/>
            </a:pPr>
            <a:r>
              <a:rPr lang="en-GB" sz="1400" dirty="0"/>
              <a:t>Have a severe and enduring mental illness. This includes schizophrenia, affective disorders and personality disorders</a:t>
            </a:r>
            <a:endParaRPr lang="en-GB" sz="1400" dirty="0">
              <a:cs typeface="Calibri"/>
            </a:endParaRPr>
          </a:p>
          <a:p>
            <a:pPr marL="285750" indent="-285750">
              <a:buFont typeface="Wingdings" panose="05000000000000000000" pitchFamily="2" charset="2"/>
              <a:buChar char="ü"/>
            </a:pPr>
            <a:r>
              <a:rPr lang="en-GB" sz="1400" dirty="0"/>
              <a:t>Are unwilling or unable to engage with mainstream services</a:t>
            </a:r>
            <a:endParaRPr lang="en-GB" sz="1400" dirty="0">
              <a:cs typeface="Calibri"/>
            </a:endParaRPr>
          </a:p>
          <a:p>
            <a:pPr marL="285750" indent="-285750">
              <a:buFont typeface="Wingdings" panose="05000000000000000000" pitchFamily="2" charset="2"/>
              <a:buChar char="ü"/>
            </a:pPr>
            <a:r>
              <a:rPr lang="en-GB" sz="1400" dirty="0"/>
              <a:t>All four criteria must be met. We do not see people just because they are homeless</a:t>
            </a:r>
            <a:endParaRPr lang="en-GB" sz="1400" dirty="0">
              <a:cs typeface="Calibri"/>
            </a:endParaRPr>
          </a:p>
        </p:txBody>
      </p:sp>
      <p:sp>
        <p:nvSpPr>
          <p:cNvPr id="5" name="TextBox 1">
            <a:extLst>
              <a:ext uri="{FF2B5EF4-FFF2-40B4-BE49-F238E27FC236}">
                <a16:creationId xmlns:a16="http://schemas.microsoft.com/office/drawing/2014/main" id="{B109FC8F-A49A-22A1-01EA-8D161D0BAF84}"/>
              </a:ext>
            </a:extLst>
          </p:cNvPr>
          <p:cNvSpPr txBox="1"/>
          <p:nvPr/>
        </p:nvSpPr>
        <p:spPr>
          <a:xfrm>
            <a:off x="41748" y="3086981"/>
            <a:ext cx="8679506" cy="1200329"/>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ED8B00"/>
                </a:solidFill>
              </a:rPr>
              <a:t>Making a Referral </a:t>
            </a:r>
            <a:endParaRPr lang="en-GB" sz="1400">
              <a:solidFill>
                <a:srgbClr val="548235"/>
              </a:solidFill>
              <a:cs typeface="Calibri" panose="020F0502020204030204"/>
            </a:endParaRPr>
          </a:p>
          <a:p>
            <a:pPr marL="285750" indent="-285750">
              <a:buFont typeface="Arial" panose="020B0604020202020204" pitchFamily="34" charset="0"/>
              <a:buChar char="•"/>
            </a:pPr>
            <a:r>
              <a:rPr lang="en-GB" sz="1400" dirty="0"/>
              <a:t>Referrals can be made by phone or fax using the referral form found on our website. We are not a crisis service and we work separately to the Homeless Pathway Team.</a:t>
            </a:r>
            <a:endParaRPr lang="en-GB" sz="1400" dirty="0">
              <a:cs typeface="Calibri"/>
            </a:endParaRPr>
          </a:p>
          <a:p>
            <a:pPr marL="285750" indent="-285750">
              <a:buFont typeface="Arial" panose="020B0604020202020204" pitchFamily="34" charset="0"/>
              <a:buChar char="•"/>
            </a:pPr>
            <a:r>
              <a:rPr lang="en-GB" sz="1400" dirty="0"/>
              <a:t>If a local mental health service has a homeless client with whom they are unable to maintain contact, we can provide advice and, in some cases, work jointly with that service to re-engage the client.</a:t>
            </a:r>
            <a:endParaRPr lang="en-GB" sz="1400" dirty="0">
              <a:cs typeface="Calibri"/>
            </a:endParaRPr>
          </a:p>
          <a:p>
            <a:pPr marL="285750" indent="-285750">
              <a:buFont typeface="Arial" panose="020B0604020202020204" pitchFamily="34" charset="0"/>
              <a:buChar char="•"/>
            </a:pPr>
            <a:r>
              <a:rPr lang="en-GB" sz="1400" dirty="0"/>
              <a:t>If accommodation has recently been lost while under the care of a SLAM team, we will not take the case.</a:t>
            </a:r>
            <a:endParaRPr lang="en-GB" sz="1400" dirty="0">
              <a:cs typeface="Calibri"/>
            </a:endParaRPr>
          </a:p>
          <a:p>
            <a:pPr marL="285750" indent="-285750">
              <a:buFont typeface="Arial" panose="020B0604020202020204" pitchFamily="34" charset="0"/>
              <a:buChar char="•"/>
            </a:pPr>
            <a:r>
              <a:rPr lang="en-GB" sz="1400" dirty="0"/>
              <a:t>Fran Busby is the Team Leader for START Team.</a:t>
            </a:r>
            <a:endParaRPr lang="en-GB" sz="1400" dirty="0">
              <a:cs typeface="Calibri"/>
            </a:endParaRPr>
          </a:p>
        </p:txBody>
      </p:sp>
    </p:spTree>
    <p:extLst>
      <p:ext uri="{BB962C8B-B14F-4D97-AF65-F5344CB8AC3E}">
        <p14:creationId xmlns:p14="http://schemas.microsoft.com/office/powerpoint/2010/main" val="3915284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BA6A0-0FF0-A711-190D-B94A282EAE01}"/>
              </a:ext>
            </a:extLst>
          </p:cNvPr>
          <p:cNvSpPr>
            <a:spLocks noGrp="1"/>
          </p:cNvSpPr>
          <p:nvPr/>
        </p:nvSpPr>
        <p:spPr>
          <a:xfrm>
            <a:off x="164343" y="182572"/>
            <a:ext cx="5950333" cy="548941"/>
          </a:xfrm>
          <a:prstGeom prst="rect">
            <a:avLst/>
          </a:prstGeom>
        </p:spPr>
        <p:txBody>
          <a:bodyPr vert="horz" lIns="0" tIns="0" rIns="0" bIns="0" rtlCol="0" anchor="ctr">
            <a:normAutofit/>
          </a:bodyPr>
          <a:lstStyle>
            <a:lvl1pPr algn="l" defTabSz="609585" rtl="0" eaLnBrk="1" latinLnBrk="0" hangingPunct="1">
              <a:spcBef>
                <a:spcPct val="0"/>
              </a:spcBef>
              <a:buNone/>
              <a:defRPr sz="5333" b="1" kern="1200">
                <a:solidFill>
                  <a:srgbClr val="003087"/>
                </a:solidFill>
                <a:latin typeface="+mj-lt"/>
                <a:ea typeface="+mj-ea"/>
                <a:cs typeface="+mj-cs"/>
              </a:defRPr>
            </a:lvl1pPr>
          </a:lstStyle>
          <a:p>
            <a:r>
              <a:rPr lang="en-GB" sz="2400" b="0" dirty="0">
                <a:solidFill>
                  <a:srgbClr val="02C5B0"/>
                </a:solidFill>
              </a:rPr>
              <a:t>Change, Grow, Live</a:t>
            </a:r>
            <a:endParaRPr lang="en-GB" sz="2400" b="0">
              <a:solidFill>
                <a:srgbClr val="02C5B0"/>
              </a:solidFill>
              <a:cs typeface="Arial"/>
            </a:endParaRPr>
          </a:p>
        </p:txBody>
      </p:sp>
      <p:sp>
        <p:nvSpPr>
          <p:cNvPr id="3" name="Content Placeholder 2">
            <a:extLst>
              <a:ext uri="{FF2B5EF4-FFF2-40B4-BE49-F238E27FC236}">
                <a16:creationId xmlns:a16="http://schemas.microsoft.com/office/drawing/2014/main" id="{A973EE13-F132-76EE-9D8C-A253C3EC007B}"/>
              </a:ext>
            </a:extLst>
          </p:cNvPr>
          <p:cNvSpPr>
            <a:spLocks noGrp="1"/>
          </p:cNvSpPr>
          <p:nvPr/>
        </p:nvSpPr>
        <p:spPr>
          <a:xfrm>
            <a:off x="73864" y="903100"/>
            <a:ext cx="8582240" cy="924231"/>
          </a:xfrm>
          <a:prstGeom prst="rect">
            <a:avLst/>
          </a:prstGeom>
        </p:spPr>
        <p:txBody>
          <a:bodyPr vert="horz" lIns="91440" tIns="45720" rIns="91440" bIns="45720" rtlCol="0" anchor="t">
            <a:noAutofit/>
          </a:bodyPr>
          <a:lstStyle>
            <a:lvl1pPr marL="457189" indent="-457189" algn="l" defTabSz="609585" rtl="0" eaLnBrk="1" latinLnBrk="0" hangingPunct="1">
              <a:lnSpc>
                <a:spcPct val="110000"/>
              </a:lnSpc>
              <a:spcBef>
                <a:spcPct val="20000"/>
              </a:spcBef>
              <a:spcAft>
                <a:spcPts val="800"/>
              </a:spcAft>
              <a:buClr>
                <a:schemeClr val="tx2"/>
              </a:buClr>
              <a:buFont typeface="Arial"/>
              <a:buChar char="•"/>
              <a:defRPr sz="4267" kern="1200">
                <a:solidFill>
                  <a:schemeClr val="tx1"/>
                </a:solidFill>
                <a:latin typeface="+mn-lt"/>
                <a:ea typeface="+mn-ea"/>
                <a:cs typeface="+mn-cs"/>
              </a:defRPr>
            </a:lvl1pPr>
            <a:lvl2pPr marL="990575" indent="-380990" algn="l" defTabSz="609585" rtl="0" eaLnBrk="1" latinLnBrk="0" hangingPunct="1">
              <a:lnSpc>
                <a:spcPct val="110000"/>
              </a:lnSpc>
              <a:spcBef>
                <a:spcPct val="20000"/>
              </a:spcBef>
              <a:spcAft>
                <a:spcPts val="800"/>
              </a:spcAft>
              <a:buClr>
                <a:schemeClr val="tx2"/>
              </a:buClr>
              <a:buFont typeface="Arial"/>
              <a:buChar char="–"/>
              <a:defRPr sz="3733" kern="1200">
                <a:solidFill>
                  <a:schemeClr val="tx1"/>
                </a:solidFill>
                <a:latin typeface="+mn-lt"/>
                <a:ea typeface="+mn-ea"/>
                <a:cs typeface="+mn-cs"/>
              </a:defRPr>
            </a:lvl2pPr>
            <a:lvl3pPr marL="1523962" indent="-304792" algn="l" defTabSz="609585" rtl="0" eaLnBrk="1" latinLnBrk="0" hangingPunct="1">
              <a:lnSpc>
                <a:spcPct val="110000"/>
              </a:lnSpc>
              <a:spcBef>
                <a:spcPct val="20000"/>
              </a:spcBef>
              <a:spcAft>
                <a:spcPts val="800"/>
              </a:spcAft>
              <a:buClr>
                <a:schemeClr val="tx2"/>
              </a:buClr>
              <a:buFont typeface="Arial"/>
              <a:buChar char="•"/>
              <a:defRPr sz="3200" kern="1200">
                <a:solidFill>
                  <a:schemeClr val="tx1"/>
                </a:solidFill>
                <a:latin typeface="+mn-lt"/>
                <a:ea typeface="+mn-ea"/>
                <a:cs typeface="+mn-cs"/>
              </a:defRPr>
            </a:lvl3pPr>
            <a:lvl4pPr marL="2133547"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4pPr>
            <a:lvl5pPr marL="2743131"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spcAft>
                <a:spcPts val="0"/>
              </a:spcAft>
              <a:buNone/>
            </a:pPr>
            <a:r>
              <a:rPr lang="en-GB" sz="1400" dirty="0">
                <a:solidFill>
                  <a:srgbClr val="ED8B00"/>
                </a:solidFill>
              </a:rPr>
              <a:t>Outline of Service Function</a:t>
            </a:r>
          </a:p>
          <a:p>
            <a:pPr marL="0" indent="0">
              <a:spcBef>
                <a:spcPts val="0"/>
              </a:spcBef>
              <a:spcAft>
                <a:spcPts val="0"/>
              </a:spcAft>
              <a:buNone/>
            </a:pPr>
            <a:r>
              <a:rPr lang="en-GB" sz="1400" dirty="0"/>
              <a:t>A wrap around support service that helps to build a treatment plan based on people’s circumstances. People must commit to sessional work and a set of core principles to utilise this service</a:t>
            </a:r>
            <a:endParaRPr lang="en-GB" sz="1400" dirty="0">
              <a:cs typeface="Calibri"/>
            </a:endParaRPr>
          </a:p>
          <a:p>
            <a:pPr marL="0" indent="0">
              <a:buNone/>
            </a:pPr>
            <a:endParaRPr lang="en-GB" sz="1400"/>
          </a:p>
        </p:txBody>
      </p:sp>
      <p:sp>
        <p:nvSpPr>
          <p:cNvPr id="4" name="TextBox 3">
            <a:extLst>
              <a:ext uri="{FF2B5EF4-FFF2-40B4-BE49-F238E27FC236}">
                <a16:creationId xmlns:a16="http://schemas.microsoft.com/office/drawing/2014/main" id="{67CF991E-8E75-36B3-92D1-28C1438C40E4}"/>
              </a:ext>
            </a:extLst>
          </p:cNvPr>
          <p:cNvSpPr txBox="1"/>
          <p:nvPr/>
        </p:nvSpPr>
        <p:spPr>
          <a:xfrm>
            <a:off x="73864" y="1734369"/>
            <a:ext cx="1889675" cy="103874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ED8B00"/>
                </a:solidFill>
              </a:rPr>
              <a:t>Operational Hours</a:t>
            </a:r>
            <a:r>
              <a:rPr lang="en-GB" sz="1400" b="1" dirty="0">
                <a:solidFill>
                  <a:schemeClr val="accent6">
                    <a:lumMod val="75000"/>
                  </a:schemeClr>
                </a:solidFill>
              </a:rPr>
              <a:t> </a:t>
            </a:r>
            <a:endParaRPr lang="en-US">
              <a:solidFill>
                <a:schemeClr val="accent6">
                  <a:lumMod val="75000"/>
                </a:schemeClr>
              </a:solidFill>
            </a:endParaRPr>
          </a:p>
          <a:p>
            <a:r>
              <a:rPr lang="en-GB" sz="1400" dirty="0"/>
              <a:t>09:00-17:00 Mon-Fri</a:t>
            </a:r>
            <a:endParaRPr lang="en-GB" sz="1400" dirty="0">
              <a:cs typeface="Calibri"/>
            </a:endParaRPr>
          </a:p>
          <a:p>
            <a:r>
              <a:rPr lang="en-GB" sz="1400" dirty="0">
                <a:solidFill>
                  <a:srgbClr val="202124"/>
                </a:solidFill>
              </a:rPr>
              <a:t>190 Church Rd </a:t>
            </a:r>
          </a:p>
          <a:p>
            <a:r>
              <a:rPr lang="en-GB" sz="1400" dirty="0">
                <a:solidFill>
                  <a:srgbClr val="202124"/>
                </a:solidFill>
              </a:rPr>
              <a:t>Croydon </a:t>
            </a:r>
            <a:endParaRPr lang="en-GB" sz="1400" dirty="0">
              <a:solidFill>
                <a:srgbClr val="202124"/>
              </a:solidFill>
              <a:cs typeface="Calibri"/>
            </a:endParaRPr>
          </a:p>
          <a:p>
            <a:r>
              <a:rPr lang="en-GB" sz="1400" dirty="0">
                <a:solidFill>
                  <a:srgbClr val="202124"/>
                </a:solidFill>
              </a:rPr>
              <a:t>CR0 1SE</a:t>
            </a:r>
            <a:endParaRPr lang="en-GB" sz="1400" dirty="0">
              <a:solidFill>
                <a:srgbClr val="202124"/>
              </a:solidFill>
              <a:cs typeface="Calibri"/>
            </a:endParaRPr>
          </a:p>
          <a:p>
            <a:r>
              <a:rPr lang="en-GB" sz="1400" dirty="0"/>
              <a:t>0300 123 9288</a:t>
            </a:r>
            <a:endParaRPr lang="en-GB" sz="1400" dirty="0">
              <a:cs typeface="Calibri"/>
            </a:endParaRPr>
          </a:p>
        </p:txBody>
      </p:sp>
      <p:sp>
        <p:nvSpPr>
          <p:cNvPr id="5" name="TextBox 4">
            <a:extLst>
              <a:ext uri="{FF2B5EF4-FFF2-40B4-BE49-F238E27FC236}">
                <a16:creationId xmlns:a16="http://schemas.microsoft.com/office/drawing/2014/main" id="{E29D5F7C-01FC-491F-BAB0-2941EB4B2CA0}"/>
              </a:ext>
            </a:extLst>
          </p:cNvPr>
          <p:cNvSpPr txBox="1"/>
          <p:nvPr/>
        </p:nvSpPr>
        <p:spPr>
          <a:xfrm>
            <a:off x="1654169" y="2830241"/>
            <a:ext cx="6805926" cy="1200329"/>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ED8B00"/>
                </a:solidFill>
              </a:rPr>
              <a:t>Service Benefits</a:t>
            </a:r>
          </a:p>
          <a:p>
            <a:pPr marL="285750" indent="-285750">
              <a:buFont typeface="Arial" panose="020B0604020202020204" pitchFamily="34" charset="0"/>
              <a:buChar char="•"/>
            </a:pPr>
            <a:r>
              <a:rPr lang="en-GB" sz="1400" dirty="0"/>
              <a:t>Supporting people who use drugs to make positive changes in their life</a:t>
            </a:r>
            <a:endParaRPr lang="en-GB" sz="1400" dirty="0">
              <a:cs typeface="Calibri"/>
            </a:endParaRPr>
          </a:p>
          <a:p>
            <a:pPr marL="285750" indent="-285750">
              <a:buFont typeface="Arial" panose="020B0604020202020204" pitchFamily="34" charset="0"/>
              <a:buChar char="•"/>
            </a:pPr>
            <a:r>
              <a:rPr lang="en-GB" sz="1400" dirty="0"/>
              <a:t>Substance misuse education, group work and courses. </a:t>
            </a:r>
          </a:p>
          <a:p>
            <a:pPr marL="285750" indent="-285750">
              <a:buFont typeface="Arial" panose="020B0604020202020204" pitchFamily="34" charset="0"/>
              <a:buChar char="•"/>
            </a:pPr>
            <a:r>
              <a:rPr lang="en-GB" sz="1400" dirty="0"/>
              <a:t>Therapeutic Recovery based programmes, providing coping strategies and networks</a:t>
            </a:r>
            <a:endParaRPr lang="en-GB" sz="1400" dirty="0">
              <a:cs typeface="Calibri"/>
            </a:endParaRPr>
          </a:p>
          <a:p>
            <a:pPr marL="285750" indent="-285750">
              <a:buFont typeface="Arial" panose="020B0604020202020204" pitchFamily="34" charset="0"/>
              <a:buChar char="•"/>
            </a:pPr>
            <a:r>
              <a:rPr lang="en-GB" sz="1400" dirty="0"/>
              <a:t>Mindfulness training</a:t>
            </a:r>
            <a:endParaRPr lang="en-GB" sz="1400" dirty="0">
              <a:cs typeface="Calibri"/>
            </a:endParaRPr>
          </a:p>
          <a:p>
            <a:pPr marL="285750" indent="-285750">
              <a:buFont typeface="Arial" panose="020B0604020202020204" pitchFamily="34" charset="0"/>
              <a:buChar char="•"/>
            </a:pPr>
            <a:r>
              <a:rPr lang="en-GB" sz="1400" dirty="0"/>
              <a:t>Support through detoxification, both physical and psychological </a:t>
            </a:r>
            <a:endParaRPr lang="en-GB" sz="1400" dirty="0">
              <a:cs typeface="Calibri"/>
            </a:endParaRPr>
          </a:p>
          <a:p>
            <a:pPr marL="285750" indent="-285750">
              <a:buFont typeface="Arial" panose="020B0604020202020204" pitchFamily="34" charset="0"/>
              <a:buChar char="•"/>
            </a:pPr>
            <a:r>
              <a:rPr lang="en-GB" sz="1400" dirty="0"/>
              <a:t>Digital treatment tools and support technologies</a:t>
            </a:r>
            <a:endParaRPr lang="en-GB" sz="1400" dirty="0">
              <a:cs typeface="Calibri"/>
            </a:endParaRPr>
          </a:p>
        </p:txBody>
      </p:sp>
    </p:spTree>
    <p:extLst>
      <p:ext uri="{BB962C8B-B14F-4D97-AF65-F5344CB8AC3E}">
        <p14:creationId xmlns:p14="http://schemas.microsoft.com/office/powerpoint/2010/main" val="8501212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75507-0521-98DC-27CD-78F41BFECB36}"/>
              </a:ext>
            </a:extLst>
          </p:cNvPr>
          <p:cNvSpPr>
            <a:spLocks noGrp="1"/>
          </p:cNvSpPr>
          <p:nvPr/>
        </p:nvSpPr>
        <p:spPr>
          <a:xfrm>
            <a:off x="112435" y="161807"/>
            <a:ext cx="6559432" cy="556461"/>
          </a:xfrm>
          <a:prstGeom prst="rect">
            <a:avLst/>
          </a:prstGeom>
        </p:spPr>
        <p:txBody>
          <a:bodyPr vert="horz" lIns="0" tIns="0" rIns="0" bIns="0" rtlCol="0" anchor="ctr">
            <a:normAutofit fontScale="97500"/>
          </a:bodyPr>
          <a:lstStyle>
            <a:lvl1pPr algn="l" defTabSz="609585" rtl="0" eaLnBrk="1" latinLnBrk="0" hangingPunct="1">
              <a:spcBef>
                <a:spcPct val="0"/>
              </a:spcBef>
              <a:buNone/>
              <a:defRPr sz="5333" b="1" kern="1200">
                <a:solidFill>
                  <a:srgbClr val="003087"/>
                </a:solidFill>
                <a:latin typeface="+mj-lt"/>
                <a:ea typeface="+mj-ea"/>
                <a:cs typeface="+mj-cs"/>
              </a:defRPr>
            </a:lvl1pPr>
          </a:lstStyle>
          <a:p>
            <a:r>
              <a:rPr lang="en-GB" sz="2400" b="0" dirty="0">
                <a:solidFill>
                  <a:srgbClr val="02C5B0"/>
                </a:solidFill>
              </a:rPr>
              <a:t>Croydon Voluntary Action + LBC Homelessness Forum </a:t>
            </a:r>
            <a:endParaRPr lang="en-GB" b="0" dirty="0">
              <a:solidFill>
                <a:srgbClr val="02C5B0"/>
              </a:solidFill>
            </a:endParaRPr>
          </a:p>
        </p:txBody>
      </p:sp>
      <p:sp>
        <p:nvSpPr>
          <p:cNvPr id="3" name="Content Placeholder 2">
            <a:extLst>
              <a:ext uri="{FF2B5EF4-FFF2-40B4-BE49-F238E27FC236}">
                <a16:creationId xmlns:a16="http://schemas.microsoft.com/office/drawing/2014/main" id="{C125D1DB-D4BF-3CD1-4114-64C5957678F5}"/>
              </a:ext>
            </a:extLst>
          </p:cNvPr>
          <p:cNvSpPr>
            <a:spLocks noGrp="1"/>
          </p:cNvSpPr>
          <p:nvPr/>
        </p:nvSpPr>
        <p:spPr>
          <a:xfrm>
            <a:off x="115770" y="1224553"/>
            <a:ext cx="8474537" cy="978669"/>
          </a:xfrm>
          <a:prstGeom prst="rect">
            <a:avLst/>
          </a:prstGeom>
        </p:spPr>
        <p:txBody>
          <a:bodyPr vert="horz" lIns="91440" tIns="45720" rIns="91440" bIns="45720" rtlCol="0" anchor="t">
            <a:noAutofit/>
          </a:bodyPr>
          <a:lstStyle>
            <a:lvl1pPr marL="457189" indent="-457189" algn="l" defTabSz="609585" rtl="0" eaLnBrk="1" latinLnBrk="0" hangingPunct="1">
              <a:lnSpc>
                <a:spcPct val="110000"/>
              </a:lnSpc>
              <a:spcBef>
                <a:spcPct val="20000"/>
              </a:spcBef>
              <a:spcAft>
                <a:spcPts val="800"/>
              </a:spcAft>
              <a:buClr>
                <a:schemeClr val="tx2"/>
              </a:buClr>
              <a:buFont typeface="Arial"/>
              <a:buChar char="•"/>
              <a:defRPr sz="4267" kern="1200">
                <a:solidFill>
                  <a:schemeClr val="tx1"/>
                </a:solidFill>
                <a:latin typeface="+mn-lt"/>
                <a:ea typeface="+mn-ea"/>
                <a:cs typeface="+mn-cs"/>
              </a:defRPr>
            </a:lvl1pPr>
            <a:lvl2pPr marL="990575" indent="-380990" algn="l" defTabSz="609585" rtl="0" eaLnBrk="1" latinLnBrk="0" hangingPunct="1">
              <a:lnSpc>
                <a:spcPct val="110000"/>
              </a:lnSpc>
              <a:spcBef>
                <a:spcPct val="20000"/>
              </a:spcBef>
              <a:spcAft>
                <a:spcPts val="800"/>
              </a:spcAft>
              <a:buClr>
                <a:schemeClr val="tx2"/>
              </a:buClr>
              <a:buFont typeface="Arial"/>
              <a:buChar char="–"/>
              <a:defRPr sz="3733" kern="1200">
                <a:solidFill>
                  <a:schemeClr val="tx1"/>
                </a:solidFill>
                <a:latin typeface="+mn-lt"/>
                <a:ea typeface="+mn-ea"/>
                <a:cs typeface="+mn-cs"/>
              </a:defRPr>
            </a:lvl2pPr>
            <a:lvl3pPr marL="1523962" indent="-304792" algn="l" defTabSz="609585" rtl="0" eaLnBrk="1" latinLnBrk="0" hangingPunct="1">
              <a:lnSpc>
                <a:spcPct val="110000"/>
              </a:lnSpc>
              <a:spcBef>
                <a:spcPct val="20000"/>
              </a:spcBef>
              <a:spcAft>
                <a:spcPts val="800"/>
              </a:spcAft>
              <a:buClr>
                <a:schemeClr val="tx2"/>
              </a:buClr>
              <a:buFont typeface="Arial"/>
              <a:buChar char="•"/>
              <a:defRPr sz="3200" kern="1200">
                <a:solidFill>
                  <a:schemeClr val="tx1"/>
                </a:solidFill>
                <a:latin typeface="+mn-lt"/>
                <a:ea typeface="+mn-ea"/>
                <a:cs typeface="+mn-cs"/>
              </a:defRPr>
            </a:lvl3pPr>
            <a:lvl4pPr marL="2133547"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4pPr>
            <a:lvl5pPr marL="2743131"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spcAft>
                <a:spcPts val="0"/>
              </a:spcAft>
              <a:buNone/>
            </a:pPr>
            <a:r>
              <a:rPr lang="en-GB" sz="1400" dirty="0">
                <a:solidFill>
                  <a:srgbClr val="ED8B00"/>
                </a:solidFill>
              </a:rPr>
              <a:t>Service Offer</a:t>
            </a:r>
          </a:p>
          <a:p>
            <a:pPr marL="0" indent="0">
              <a:spcBef>
                <a:spcPts val="0"/>
              </a:spcBef>
              <a:spcAft>
                <a:spcPts val="0"/>
              </a:spcAft>
              <a:buNone/>
            </a:pPr>
            <a:r>
              <a:rPr lang="en-GB" sz="1400" dirty="0"/>
              <a:t>A forum for likeminded voluntary sector organisations working with rough sleepers and the homeless in Croydon. Information provided about local development and services and initiate collaborations.</a:t>
            </a:r>
            <a:endParaRPr lang="en-GB" sz="1400" dirty="0">
              <a:cs typeface="Calibri"/>
            </a:endParaRPr>
          </a:p>
        </p:txBody>
      </p:sp>
      <p:sp>
        <p:nvSpPr>
          <p:cNvPr id="4" name="TextBox 3">
            <a:extLst>
              <a:ext uri="{FF2B5EF4-FFF2-40B4-BE49-F238E27FC236}">
                <a16:creationId xmlns:a16="http://schemas.microsoft.com/office/drawing/2014/main" id="{842E7B18-A662-B839-39FB-73F6EEB110E4}"/>
              </a:ext>
            </a:extLst>
          </p:cNvPr>
          <p:cNvSpPr txBox="1"/>
          <p:nvPr/>
        </p:nvSpPr>
        <p:spPr>
          <a:xfrm>
            <a:off x="112435" y="2117442"/>
            <a:ext cx="3493008" cy="103874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ED8B00"/>
                </a:solidFill>
              </a:rPr>
              <a:t>Operational Hours</a:t>
            </a:r>
            <a:endParaRPr lang="en-GB" sz="1400" dirty="0">
              <a:solidFill>
                <a:srgbClr val="ED8B00"/>
              </a:solidFill>
              <a:cs typeface="Calibri"/>
            </a:endParaRPr>
          </a:p>
          <a:p>
            <a:r>
              <a:rPr lang="en-GB" sz="1400" dirty="0"/>
              <a:t>Monthly, online forums. </a:t>
            </a:r>
            <a:endParaRPr lang="en-GB" sz="1400">
              <a:cs typeface="Calibri"/>
            </a:endParaRPr>
          </a:p>
          <a:p>
            <a:r>
              <a:rPr lang="en-GB" sz="1400" dirty="0"/>
              <a:t>Booking via CVA’s website</a:t>
            </a:r>
            <a:endParaRPr lang="en-GB" sz="1400">
              <a:cs typeface="Calibri"/>
            </a:endParaRPr>
          </a:p>
          <a:p>
            <a:endParaRPr lang="en-GB" sz="1400" dirty="0">
              <a:cs typeface="Calibri"/>
            </a:endParaRPr>
          </a:p>
          <a:p>
            <a:r>
              <a:rPr lang="en-GB" sz="1400" dirty="0">
                <a:solidFill>
                  <a:srgbClr val="202124"/>
                </a:solidFill>
                <a:latin typeface="Calibri"/>
                <a:cs typeface="arial"/>
              </a:rPr>
              <a:t>82 London Rd, Croydon CR0 2TB</a:t>
            </a:r>
          </a:p>
          <a:p>
            <a:r>
              <a:rPr lang="en-GB" sz="1400" dirty="0"/>
              <a:t>020 8253 7060</a:t>
            </a:r>
            <a:endParaRPr lang="en-GB" sz="1400" dirty="0">
              <a:cs typeface="Calibri"/>
            </a:endParaRPr>
          </a:p>
        </p:txBody>
      </p:sp>
      <p:sp>
        <p:nvSpPr>
          <p:cNvPr id="5" name="TextBox 4">
            <a:extLst>
              <a:ext uri="{FF2B5EF4-FFF2-40B4-BE49-F238E27FC236}">
                <a16:creationId xmlns:a16="http://schemas.microsoft.com/office/drawing/2014/main" id="{E5424E9D-4EDE-8123-71A9-1905557B8E12}"/>
              </a:ext>
            </a:extLst>
          </p:cNvPr>
          <p:cNvSpPr txBox="1"/>
          <p:nvPr/>
        </p:nvSpPr>
        <p:spPr>
          <a:xfrm>
            <a:off x="110796" y="3586025"/>
            <a:ext cx="9732760" cy="71558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ED8B00"/>
                </a:solidFill>
              </a:rPr>
              <a:t>Service Benefits</a:t>
            </a:r>
          </a:p>
          <a:p>
            <a:pPr marL="285750" indent="-285750">
              <a:buFont typeface="Arial" panose="020B0604020202020204" pitchFamily="34" charset="0"/>
              <a:buChar char="•"/>
            </a:pPr>
            <a:r>
              <a:rPr lang="en-GB" sz="1400" dirty="0"/>
              <a:t>Ensuring the Forum’s work is led by people with lived experience of seeking sanctuary in Croydon. </a:t>
            </a:r>
            <a:endParaRPr lang="en-GB" sz="1400" dirty="0">
              <a:cs typeface="Calibri"/>
            </a:endParaRPr>
          </a:p>
          <a:p>
            <a:pPr marL="285750" indent="-285750">
              <a:buFont typeface="Arial" panose="020B0604020202020204" pitchFamily="34" charset="0"/>
              <a:buChar char="•"/>
            </a:pPr>
            <a:r>
              <a:rPr lang="en-GB" sz="1400" dirty="0"/>
              <a:t>Themed forums based on need and request. </a:t>
            </a:r>
            <a:endParaRPr lang="en-GB" sz="1400" dirty="0">
              <a:cs typeface="Calibri"/>
            </a:endParaRPr>
          </a:p>
          <a:p>
            <a:pPr marL="285750" indent="-285750">
              <a:buFont typeface="Arial" panose="020B0604020202020204" pitchFamily="34" charset="0"/>
              <a:buChar char="•"/>
            </a:pPr>
            <a:r>
              <a:rPr lang="en-GB" sz="1400" dirty="0"/>
              <a:t>Population to be surveyed on what it is that </a:t>
            </a:r>
            <a:r>
              <a:rPr lang="en-GB" sz="1400" b="1" dirty="0"/>
              <a:t>they </a:t>
            </a:r>
            <a:r>
              <a:rPr lang="en-GB" sz="1400" dirty="0"/>
              <a:t>would like to cover </a:t>
            </a:r>
            <a:endParaRPr lang="en-GB" sz="1400" dirty="0">
              <a:cs typeface="Calibri"/>
            </a:endParaRPr>
          </a:p>
        </p:txBody>
      </p:sp>
    </p:spTree>
    <p:extLst>
      <p:ext uri="{BB962C8B-B14F-4D97-AF65-F5344CB8AC3E}">
        <p14:creationId xmlns:p14="http://schemas.microsoft.com/office/powerpoint/2010/main" val="4223713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86377-7888-7132-362E-232B6564816B}"/>
              </a:ext>
            </a:extLst>
          </p:cNvPr>
          <p:cNvSpPr>
            <a:spLocks noGrp="1"/>
          </p:cNvSpPr>
          <p:nvPr/>
        </p:nvSpPr>
        <p:spPr>
          <a:xfrm>
            <a:off x="79053" y="101424"/>
            <a:ext cx="4727624" cy="533760"/>
          </a:xfrm>
          <a:prstGeom prst="rect">
            <a:avLst/>
          </a:prstGeom>
        </p:spPr>
        <p:txBody>
          <a:bodyPr vert="horz" lIns="0" tIns="0" rIns="0" bIns="0" rtlCol="0" anchor="ctr">
            <a:normAutofit/>
          </a:bodyPr>
          <a:lstStyle>
            <a:lvl1pPr algn="l" defTabSz="609585" rtl="0" eaLnBrk="1" latinLnBrk="0" hangingPunct="1">
              <a:spcBef>
                <a:spcPct val="0"/>
              </a:spcBef>
              <a:buNone/>
              <a:defRPr sz="5333" b="1" kern="1200">
                <a:solidFill>
                  <a:srgbClr val="003087"/>
                </a:solidFill>
                <a:latin typeface="+mj-lt"/>
                <a:ea typeface="+mj-ea"/>
                <a:cs typeface="+mj-cs"/>
              </a:defRPr>
            </a:lvl1pPr>
          </a:lstStyle>
          <a:p>
            <a:r>
              <a:rPr lang="en-GB" sz="2400" b="0" dirty="0">
                <a:solidFill>
                  <a:srgbClr val="02C5B0"/>
                </a:solidFill>
                <a:latin typeface="Calibri Light"/>
                <a:cs typeface="Calibri Light"/>
              </a:rPr>
              <a:t>LBC – Rough Sleepers Team</a:t>
            </a:r>
          </a:p>
        </p:txBody>
      </p:sp>
      <p:sp>
        <p:nvSpPr>
          <p:cNvPr id="3" name="TextBox 2">
            <a:extLst>
              <a:ext uri="{FF2B5EF4-FFF2-40B4-BE49-F238E27FC236}">
                <a16:creationId xmlns:a16="http://schemas.microsoft.com/office/drawing/2014/main" id="{DCCC3EB8-99D2-032F-700A-126CC6753734}"/>
              </a:ext>
            </a:extLst>
          </p:cNvPr>
          <p:cNvSpPr txBox="1"/>
          <p:nvPr/>
        </p:nvSpPr>
        <p:spPr>
          <a:xfrm>
            <a:off x="76940" y="2172517"/>
            <a:ext cx="8929359" cy="136191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ED8B00"/>
                </a:solidFill>
              </a:rPr>
              <a:t>Service Benefits</a:t>
            </a:r>
            <a:r>
              <a:rPr lang="en-GB" sz="1400" dirty="0">
                <a:solidFill>
                  <a:schemeClr val="accent6">
                    <a:lumMod val="75000"/>
                  </a:schemeClr>
                </a:solidFill>
              </a:rPr>
              <a:t> </a:t>
            </a:r>
          </a:p>
          <a:p>
            <a:pPr marL="285750" indent="-285750">
              <a:buFont typeface="Arial" panose="020B0604020202020204" pitchFamily="34" charset="0"/>
              <a:buChar char="•"/>
            </a:pPr>
            <a:r>
              <a:rPr lang="en-GB" sz="1400" dirty="0"/>
              <a:t>LA lead for rough sleeping</a:t>
            </a:r>
            <a:endParaRPr lang="en-GB" sz="1400" dirty="0">
              <a:cs typeface="Calibri"/>
            </a:endParaRPr>
          </a:p>
          <a:p>
            <a:pPr marL="285750" indent="-285750">
              <a:buFont typeface="Arial" panose="020B0604020202020204" pitchFamily="34" charset="0"/>
              <a:buChar char="•"/>
            </a:pPr>
            <a:r>
              <a:rPr lang="en-GB" sz="1400" dirty="0">
                <a:ea typeface="ヒラギノ角ゴ Pro W3"/>
              </a:rPr>
              <a:t>The team manages the MHCLG (Ministry of Housing, Communities &amp; Local Government) rough sleeping grant, commissions, mobilises and manages services.</a:t>
            </a:r>
            <a:endParaRPr lang="en-GB" sz="1400" dirty="0">
              <a:ea typeface="ヒラギノ角ゴ Pro W3"/>
              <a:cs typeface="Calibri"/>
            </a:endParaRPr>
          </a:p>
          <a:p>
            <a:pPr marL="285750" indent="-285750">
              <a:buFont typeface="Arial" panose="020B0604020202020204" pitchFamily="34" charset="0"/>
              <a:buChar char="•"/>
            </a:pPr>
            <a:r>
              <a:rPr lang="en-GB" sz="1400" dirty="0"/>
              <a:t>The Team work within several partnerships, between the statutory, commissioned, voluntary and faith sector, within Croydon and pan-London.</a:t>
            </a:r>
            <a:endParaRPr lang="en-GB" sz="1400" dirty="0">
              <a:cs typeface="Calibri"/>
            </a:endParaRPr>
          </a:p>
          <a:p>
            <a:pPr marL="285750" indent="-285750">
              <a:buFont typeface="Arial" panose="020B0604020202020204" pitchFamily="34" charset="0"/>
              <a:buChar char="•"/>
            </a:pPr>
            <a:r>
              <a:rPr lang="en-GB" sz="1400" dirty="0"/>
              <a:t>Oversight and coordination of rough sleeping pathway – includes statutory, commissioned and voluntary/faith sector services</a:t>
            </a:r>
            <a:endParaRPr lang="en-GB" sz="1400" dirty="0">
              <a:cs typeface="Calibri"/>
            </a:endParaRPr>
          </a:p>
          <a:p>
            <a:pPr marL="285750" indent="-285750">
              <a:buFont typeface="Arial" panose="020B0604020202020204" pitchFamily="34" charset="0"/>
              <a:buChar char="•"/>
            </a:pPr>
            <a:r>
              <a:rPr lang="en-GB" sz="1400" dirty="0"/>
              <a:t>The Rough Sleeping Coordinator chairs the </a:t>
            </a:r>
            <a:r>
              <a:rPr lang="en-GB" sz="1400" dirty="0">
                <a:solidFill>
                  <a:srgbClr val="ED8B00"/>
                </a:solidFill>
              </a:rPr>
              <a:t>Task and Targeting Meeting</a:t>
            </a:r>
            <a:r>
              <a:rPr lang="en-GB" sz="1400" dirty="0"/>
              <a:t>, a multi-agency tasking forum, focussing on rough sleepers who are living on the streets or who have multiple periods of rough sleeping</a:t>
            </a:r>
            <a:endParaRPr lang="en-GB" sz="1400" dirty="0">
              <a:cs typeface="Calibri"/>
            </a:endParaRPr>
          </a:p>
          <a:p>
            <a:pPr marL="285750" indent="-285750">
              <a:buFont typeface="Arial" panose="020B0604020202020204" pitchFamily="34" charset="0"/>
              <a:buChar char="•"/>
            </a:pPr>
            <a:r>
              <a:rPr lang="en-GB" sz="1400" dirty="0"/>
              <a:t>Delivery of Severe Weather Emergency Accommodation and coordination of pandemic response for rough sleepers</a:t>
            </a:r>
            <a:endParaRPr lang="en-GB" sz="1400" dirty="0">
              <a:cs typeface="Calibri"/>
            </a:endParaRPr>
          </a:p>
        </p:txBody>
      </p:sp>
      <p:sp>
        <p:nvSpPr>
          <p:cNvPr id="5" name="TextBox 4">
            <a:extLst>
              <a:ext uri="{FF2B5EF4-FFF2-40B4-BE49-F238E27FC236}">
                <a16:creationId xmlns:a16="http://schemas.microsoft.com/office/drawing/2014/main" id="{1219A817-DD0D-6916-B657-A6315F4A3853}"/>
              </a:ext>
            </a:extLst>
          </p:cNvPr>
          <p:cNvSpPr txBox="1"/>
          <p:nvPr/>
        </p:nvSpPr>
        <p:spPr>
          <a:xfrm>
            <a:off x="76940" y="902368"/>
            <a:ext cx="8568412" cy="71558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ED8B00"/>
                </a:solidFill>
              </a:rPr>
              <a:t>Outline of Service Function </a:t>
            </a:r>
            <a:endParaRPr lang="en-GB" sz="1400" b="1">
              <a:solidFill>
                <a:schemeClr val="accent6">
                  <a:lumMod val="75000"/>
                </a:schemeClr>
              </a:solidFill>
              <a:cs typeface="Calibri" panose="020F0502020204030204"/>
            </a:endParaRPr>
          </a:p>
          <a:p>
            <a:r>
              <a:rPr lang="en-GB" sz="1400" dirty="0">
                <a:ea typeface="ヒラギノ角ゴ Pro W3" charset="-128"/>
              </a:rPr>
              <a:t>The Team is responsible for co-ordination and delivery of a range of interventions with the aim of reducing rough sleeping in Croydon.  The Rough Sleeping Co-ordinator takes the overall lead for rough sleeping across the Council.</a:t>
            </a:r>
          </a:p>
          <a:p>
            <a:endParaRPr lang="en-GB" sz="1400" b="1"/>
          </a:p>
        </p:txBody>
      </p:sp>
      <p:sp>
        <p:nvSpPr>
          <p:cNvPr id="6" name="TextBox 5">
            <a:extLst>
              <a:ext uri="{FF2B5EF4-FFF2-40B4-BE49-F238E27FC236}">
                <a16:creationId xmlns:a16="http://schemas.microsoft.com/office/drawing/2014/main" id="{23FB859D-DD28-4234-E1AD-4BCBC8417D02}"/>
              </a:ext>
            </a:extLst>
          </p:cNvPr>
          <p:cNvSpPr txBox="1"/>
          <p:nvPr/>
        </p:nvSpPr>
        <p:spPr>
          <a:xfrm>
            <a:off x="80483" y="1649352"/>
            <a:ext cx="1869204" cy="392415"/>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ED8B00"/>
                </a:solidFill>
              </a:rPr>
              <a:t>Operational Hours</a:t>
            </a:r>
          </a:p>
          <a:p>
            <a:r>
              <a:rPr lang="en-GB" sz="1400" dirty="0"/>
              <a:t>09:00-17:00 Mon-Fri</a:t>
            </a:r>
          </a:p>
        </p:txBody>
      </p:sp>
    </p:spTree>
    <p:extLst>
      <p:ext uri="{BB962C8B-B14F-4D97-AF65-F5344CB8AC3E}">
        <p14:creationId xmlns:p14="http://schemas.microsoft.com/office/powerpoint/2010/main" val="4145686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10B4-6DC2-EBCC-1B5E-1615E0B3587A}"/>
              </a:ext>
            </a:extLst>
          </p:cNvPr>
          <p:cNvSpPr>
            <a:spLocks noGrp="1"/>
          </p:cNvSpPr>
          <p:nvPr/>
        </p:nvSpPr>
        <p:spPr>
          <a:xfrm>
            <a:off x="126031" y="-37599"/>
            <a:ext cx="6313371" cy="1143000"/>
          </a:xfrm>
          <a:prstGeom prst="rect">
            <a:avLst/>
          </a:prstGeom>
        </p:spPr>
        <p:txBody>
          <a:bodyPr vert="horz" lIns="0" tIns="0" rIns="0" bIns="0" rtlCol="0" anchor="ctr">
            <a:noAutofit/>
          </a:bodyPr>
          <a:lstStyle>
            <a:lvl1pPr algn="l" defTabSz="609585" rtl="0" eaLnBrk="1" latinLnBrk="0" hangingPunct="1">
              <a:spcBef>
                <a:spcPct val="0"/>
              </a:spcBef>
              <a:buNone/>
              <a:defRPr sz="5333" b="1" kern="1200">
                <a:solidFill>
                  <a:srgbClr val="003087"/>
                </a:solidFill>
                <a:latin typeface="+mj-lt"/>
                <a:ea typeface="+mj-ea"/>
                <a:cs typeface="+mj-cs"/>
              </a:defRPr>
            </a:lvl1pPr>
          </a:lstStyle>
          <a:p>
            <a:r>
              <a:rPr lang="en-GB" sz="2400" b="0" dirty="0">
                <a:solidFill>
                  <a:srgbClr val="02C5B0"/>
                </a:solidFill>
              </a:rPr>
              <a:t>Croydon Voluntary Action</a:t>
            </a:r>
            <a:br>
              <a:rPr lang="en-GB" sz="2400" b="0" dirty="0">
                <a:solidFill>
                  <a:srgbClr val="02C5B0"/>
                </a:solidFill>
              </a:rPr>
            </a:br>
            <a:r>
              <a:rPr lang="en-GB" sz="2400" b="0" dirty="0">
                <a:solidFill>
                  <a:srgbClr val="02C5B0"/>
                </a:solidFill>
              </a:rPr>
              <a:t>Croydon Refugees and New Communities Forum</a:t>
            </a:r>
          </a:p>
        </p:txBody>
      </p:sp>
      <p:sp>
        <p:nvSpPr>
          <p:cNvPr id="3" name="Content Placeholder 2">
            <a:extLst>
              <a:ext uri="{FF2B5EF4-FFF2-40B4-BE49-F238E27FC236}">
                <a16:creationId xmlns:a16="http://schemas.microsoft.com/office/drawing/2014/main" id="{CBFE5FAD-EE1A-96A9-160E-CCC6824CF320}"/>
              </a:ext>
            </a:extLst>
          </p:cNvPr>
          <p:cNvSpPr>
            <a:spLocks noGrp="1"/>
          </p:cNvSpPr>
          <p:nvPr/>
        </p:nvSpPr>
        <p:spPr>
          <a:xfrm>
            <a:off x="123317" y="923044"/>
            <a:ext cx="8221292" cy="3833047"/>
          </a:xfrm>
          <a:prstGeom prst="rect">
            <a:avLst/>
          </a:prstGeom>
        </p:spPr>
        <p:txBody>
          <a:bodyPr vert="horz" lIns="91440" tIns="45720" rIns="91440" bIns="45720" rtlCol="0" anchor="t">
            <a:noAutofit/>
          </a:bodyPr>
          <a:lstStyle>
            <a:lvl1pPr marL="457189" indent="-457189" algn="l" defTabSz="609585" rtl="0" eaLnBrk="1" latinLnBrk="0" hangingPunct="1">
              <a:lnSpc>
                <a:spcPct val="110000"/>
              </a:lnSpc>
              <a:spcBef>
                <a:spcPct val="20000"/>
              </a:spcBef>
              <a:spcAft>
                <a:spcPts val="800"/>
              </a:spcAft>
              <a:buClr>
                <a:schemeClr val="tx2"/>
              </a:buClr>
              <a:buFont typeface="Arial"/>
              <a:buChar char="•"/>
              <a:defRPr sz="4267" kern="1200">
                <a:solidFill>
                  <a:schemeClr val="tx1"/>
                </a:solidFill>
                <a:latin typeface="+mn-lt"/>
                <a:ea typeface="+mn-ea"/>
                <a:cs typeface="+mn-cs"/>
              </a:defRPr>
            </a:lvl1pPr>
            <a:lvl2pPr marL="990575" indent="-380990" algn="l" defTabSz="609585" rtl="0" eaLnBrk="1" latinLnBrk="0" hangingPunct="1">
              <a:lnSpc>
                <a:spcPct val="110000"/>
              </a:lnSpc>
              <a:spcBef>
                <a:spcPct val="20000"/>
              </a:spcBef>
              <a:spcAft>
                <a:spcPts val="800"/>
              </a:spcAft>
              <a:buClr>
                <a:schemeClr val="tx2"/>
              </a:buClr>
              <a:buFont typeface="Arial"/>
              <a:buChar char="–"/>
              <a:defRPr sz="3733" kern="1200">
                <a:solidFill>
                  <a:schemeClr val="tx1"/>
                </a:solidFill>
                <a:latin typeface="+mn-lt"/>
                <a:ea typeface="+mn-ea"/>
                <a:cs typeface="+mn-cs"/>
              </a:defRPr>
            </a:lvl2pPr>
            <a:lvl3pPr marL="1523962" indent="-304792" algn="l" defTabSz="609585" rtl="0" eaLnBrk="1" latinLnBrk="0" hangingPunct="1">
              <a:lnSpc>
                <a:spcPct val="110000"/>
              </a:lnSpc>
              <a:spcBef>
                <a:spcPct val="20000"/>
              </a:spcBef>
              <a:spcAft>
                <a:spcPts val="800"/>
              </a:spcAft>
              <a:buClr>
                <a:schemeClr val="tx2"/>
              </a:buClr>
              <a:buFont typeface="Arial"/>
              <a:buChar char="•"/>
              <a:defRPr sz="3200" kern="1200">
                <a:solidFill>
                  <a:schemeClr val="tx1"/>
                </a:solidFill>
                <a:latin typeface="+mn-lt"/>
                <a:ea typeface="+mn-ea"/>
                <a:cs typeface="+mn-cs"/>
              </a:defRPr>
            </a:lvl3pPr>
            <a:lvl4pPr marL="2133547"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4pPr>
            <a:lvl5pPr marL="2743131"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spcAft>
                <a:spcPts val="0"/>
              </a:spcAft>
              <a:buNone/>
            </a:pPr>
            <a:r>
              <a:rPr lang="en-GB" sz="1400" dirty="0">
                <a:solidFill>
                  <a:srgbClr val="ED8B00"/>
                </a:solidFill>
              </a:rPr>
              <a:t>Outline of Service Function:</a:t>
            </a:r>
          </a:p>
          <a:p>
            <a:pPr marL="0" indent="0">
              <a:buNone/>
            </a:pPr>
            <a:r>
              <a:rPr lang="en-GB" sz="1400" dirty="0"/>
              <a:t>A forum for voluntary sector organisations working with asylum seekers and refugees in Croydon. The Forum is an umbrella organisation acting as a voice for migrant based charities and voices in Croydon.</a:t>
            </a:r>
            <a:endParaRPr lang="en-GB" sz="1400" dirty="0">
              <a:cs typeface="Arial"/>
            </a:endParaRPr>
          </a:p>
          <a:p>
            <a:pPr marL="0" indent="0">
              <a:spcBef>
                <a:spcPts val="0"/>
              </a:spcBef>
              <a:spcAft>
                <a:spcPts val="0"/>
              </a:spcAft>
              <a:buNone/>
            </a:pPr>
            <a:r>
              <a:rPr lang="en-GB" sz="1400" dirty="0">
                <a:solidFill>
                  <a:srgbClr val="ED8B00"/>
                </a:solidFill>
              </a:rPr>
              <a:t>Service Benefits:</a:t>
            </a:r>
            <a:endParaRPr lang="en-GB" sz="1400" dirty="0">
              <a:solidFill>
                <a:srgbClr val="ED8B00"/>
              </a:solidFill>
              <a:cs typeface="Arial"/>
            </a:endParaRPr>
          </a:p>
          <a:p>
            <a:pPr marL="456565" indent="-456565">
              <a:spcBef>
                <a:spcPts val="0"/>
              </a:spcBef>
              <a:spcAft>
                <a:spcPts val="0"/>
              </a:spcAft>
            </a:pPr>
            <a:r>
              <a:rPr lang="en-GB" sz="1400" dirty="0"/>
              <a:t>Increased engagement and participation with migrant communities in Croydon, ensuring the Forum’s work reflects the needs of the communities it serves. </a:t>
            </a:r>
          </a:p>
          <a:p>
            <a:pPr marL="456565" indent="-456565">
              <a:spcBef>
                <a:spcPts val="0"/>
              </a:spcBef>
              <a:spcAft>
                <a:spcPts val="0"/>
              </a:spcAft>
            </a:pPr>
            <a:r>
              <a:rPr lang="en-GB" sz="1400" dirty="0"/>
              <a:t>Hoping to achieve Organisation of Sanctuary status, and raised awareness of this status and the implications for Croydon, and fellow member organisations.</a:t>
            </a:r>
            <a:endParaRPr lang="en-GB" sz="1400" dirty="0">
              <a:cs typeface="Arial"/>
            </a:endParaRPr>
          </a:p>
          <a:p>
            <a:pPr marL="456565" indent="-456565">
              <a:spcBef>
                <a:spcPts val="0"/>
              </a:spcBef>
              <a:spcAft>
                <a:spcPts val="0"/>
              </a:spcAft>
            </a:pPr>
            <a:r>
              <a:rPr lang="en-GB" sz="1400" dirty="0"/>
              <a:t>Engaging with health link workers and the Homeless &amp; Asylum Health Steering Group</a:t>
            </a:r>
            <a:endParaRPr lang="en-GB" sz="1400" dirty="0">
              <a:cs typeface="Arial"/>
            </a:endParaRPr>
          </a:p>
          <a:p>
            <a:pPr marL="456565" indent="-456565">
              <a:spcBef>
                <a:spcPts val="0"/>
              </a:spcBef>
              <a:spcAft>
                <a:spcPts val="0"/>
              </a:spcAft>
            </a:pPr>
            <a:r>
              <a:rPr lang="en-GB" sz="1400" dirty="0"/>
              <a:t>Encourage training of healthcare workers with organisations such as Doctors of the World. </a:t>
            </a:r>
            <a:endParaRPr lang="en-GB" sz="1400" dirty="0">
              <a:cs typeface="Arial"/>
            </a:endParaRPr>
          </a:p>
          <a:p>
            <a:pPr marL="456565" indent="-456565">
              <a:spcBef>
                <a:spcPts val="0"/>
              </a:spcBef>
              <a:spcAft>
                <a:spcPts val="0"/>
              </a:spcAft>
            </a:pPr>
            <a:r>
              <a:rPr lang="en-GB" sz="1400" dirty="0"/>
              <a:t>Encourage GP surgeries to becomes ‘Safe Surgeries’ and sign up to the City of Sanctuary pledge. </a:t>
            </a:r>
            <a:endParaRPr lang="en-GB" sz="1400" dirty="0">
              <a:cs typeface="Arial"/>
            </a:endParaRPr>
          </a:p>
          <a:p>
            <a:pPr marL="456565" indent="-456565">
              <a:spcBef>
                <a:spcPts val="0"/>
              </a:spcBef>
              <a:spcAft>
                <a:spcPts val="0"/>
              </a:spcAft>
            </a:pPr>
            <a:r>
              <a:rPr lang="en-GB" sz="1400" dirty="0"/>
              <a:t>Hoping to achieve a feeling of welcome among migrant communities available to them in Croydon &amp; the UK</a:t>
            </a:r>
            <a:endParaRPr lang="en-GB" sz="1400" dirty="0">
              <a:cs typeface="Arial"/>
            </a:endParaRPr>
          </a:p>
          <a:p>
            <a:pPr marL="0" indent="0">
              <a:spcBef>
                <a:spcPts val="0"/>
              </a:spcBef>
              <a:spcAft>
                <a:spcPts val="0"/>
              </a:spcAft>
              <a:buNone/>
            </a:pPr>
            <a:r>
              <a:rPr lang="en-GB" sz="1400" dirty="0">
                <a:solidFill>
                  <a:srgbClr val="ED8B00"/>
                </a:solidFill>
              </a:rPr>
              <a:t>Contact:</a:t>
            </a:r>
            <a:endParaRPr lang="en-GB" sz="1400" dirty="0">
              <a:solidFill>
                <a:srgbClr val="ED8B00"/>
              </a:solidFill>
              <a:cs typeface="Arial"/>
            </a:endParaRPr>
          </a:p>
          <a:p>
            <a:pPr marL="0" indent="0">
              <a:spcBef>
                <a:spcPts val="0"/>
              </a:spcBef>
              <a:spcAft>
                <a:spcPts val="0"/>
              </a:spcAft>
              <a:buNone/>
            </a:pPr>
            <a:r>
              <a:rPr lang="en-GB" sz="1400" dirty="0">
                <a:hlinkClick r:id="rId2"/>
              </a:rPr>
              <a:t>refugeeforum@cvalive.org.uk</a:t>
            </a:r>
            <a:r>
              <a:rPr lang="en-GB" sz="1400" dirty="0"/>
              <a:t> </a:t>
            </a:r>
            <a:endParaRPr lang="en-GB" sz="1400" dirty="0">
              <a:cs typeface="Arial"/>
            </a:endParaRPr>
          </a:p>
          <a:p>
            <a:pPr marL="0" indent="0">
              <a:spcBef>
                <a:spcPts val="0"/>
              </a:spcBef>
              <a:spcAft>
                <a:spcPts val="0"/>
              </a:spcAft>
              <a:buNone/>
            </a:pPr>
            <a:endParaRPr lang="en-GB" sz="1400"/>
          </a:p>
        </p:txBody>
      </p:sp>
    </p:spTree>
    <p:extLst>
      <p:ext uri="{BB962C8B-B14F-4D97-AF65-F5344CB8AC3E}">
        <p14:creationId xmlns:p14="http://schemas.microsoft.com/office/powerpoint/2010/main" val="3416907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498B612-694D-4FE8-CD8C-F1646B9E020F}"/>
              </a:ext>
            </a:extLst>
          </p:cNvPr>
          <p:cNvSpPr>
            <a:spLocks noGrp="1"/>
          </p:cNvSpPr>
          <p:nvPr/>
        </p:nvSpPr>
        <p:spPr>
          <a:xfrm>
            <a:off x="143298" y="-88755"/>
            <a:ext cx="2528853" cy="1143000"/>
          </a:xfrm>
          <a:prstGeom prst="rect">
            <a:avLst/>
          </a:prstGeom>
        </p:spPr>
        <p:txBody>
          <a:bodyPr vert="horz" lIns="0" tIns="0" rIns="0" bIns="0" rtlCol="0" anchor="ctr">
            <a:normAutofit/>
          </a:bodyPr>
          <a:lstStyle>
            <a:lvl1pPr algn="l" defTabSz="609585" rtl="0" eaLnBrk="1" latinLnBrk="0" hangingPunct="1">
              <a:spcBef>
                <a:spcPct val="0"/>
              </a:spcBef>
              <a:buNone/>
              <a:defRPr sz="5333" b="1" kern="1200">
                <a:solidFill>
                  <a:srgbClr val="003087"/>
                </a:solidFill>
                <a:latin typeface="+mj-lt"/>
                <a:ea typeface="+mj-ea"/>
                <a:cs typeface="+mj-cs"/>
              </a:defRPr>
            </a:lvl1pPr>
          </a:lstStyle>
          <a:p>
            <a:r>
              <a:rPr lang="en-GB" sz="2400" b="0" dirty="0">
                <a:solidFill>
                  <a:srgbClr val="02C5B0"/>
                </a:solidFill>
              </a:rPr>
              <a:t>MIND in Croydon</a:t>
            </a:r>
          </a:p>
        </p:txBody>
      </p:sp>
      <p:sp>
        <p:nvSpPr>
          <p:cNvPr id="5" name="TextBox 2">
            <a:extLst>
              <a:ext uri="{FF2B5EF4-FFF2-40B4-BE49-F238E27FC236}">
                <a16:creationId xmlns:a16="http://schemas.microsoft.com/office/drawing/2014/main" id="{91CE7F9D-B3E8-FE17-019E-437BCE9636A2}"/>
              </a:ext>
            </a:extLst>
          </p:cNvPr>
          <p:cNvSpPr txBox="1"/>
          <p:nvPr/>
        </p:nvSpPr>
        <p:spPr>
          <a:xfrm>
            <a:off x="179030" y="1052703"/>
            <a:ext cx="8532616" cy="5078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ED8B00"/>
                </a:solidFill>
              </a:rPr>
              <a:t>Outline of Service Function:</a:t>
            </a:r>
            <a:endParaRPr lang="en-GB" sz="1200" b="1">
              <a:solidFill>
                <a:srgbClr val="ED8B00"/>
              </a:solidFill>
              <a:cs typeface="Calibri"/>
            </a:endParaRPr>
          </a:p>
          <a:p>
            <a:r>
              <a:rPr lang="en-GB" sz="1200" dirty="0"/>
              <a:t>A charity that leads developing ways of working with people with mental health problems and their families in Croydon. It aims to increase understanding of the difficulties faced by those with mental health problems and to express the views of its members on mental health issues and services</a:t>
            </a:r>
            <a:r>
              <a:rPr lang="en-GB" sz="1400" dirty="0"/>
              <a:t>.</a:t>
            </a:r>
            <a:endParaRPr lang="en-GB" sz="1400" dirty="0">
              <a:cs typeface="Calibri"/>
            </a:endParaRPr>
          </a:p>
        </p:txBody>
      </p:sp>
      <p:sp>
        <p:nvSpPr>
          <p:cNvPr id="6" name="TextBox 5">
            <a:extLst>
              <a:ext uri="{FF2B5EF4-FFF2-40B4-BE49-F238E27FC236}">
                <a16:creationId xmlns:a16="http://schemas.microsoft.com/office/drawing/2014/main" id="{D9BC23BE-C9D9-9F7A-E3D5-FF6E65E25C91}"/>
              </a:ext>
            </a:extLst>
          </p:cNvPr>
          <p:cNvSpPr txBox="1"/>
          <p:nvPr/>
        </p:nvSpPr>
        <p:spPr>
          <a:xfrm>
            <a:off x="141371" y="1952122"/>
            <a:ext cx="5939088" cy="17312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solidFill>
                  <a:srgbClr val="ED8B00"/>
                </a:solidFill>
                <a:cs typeface="Segoe UI"/>
              </a:rPr>
              <a:t>Service Benefits:​</a:t>
            </a:r>
          </a:p>
          <a:p>
            <a:pPr marL="285750" indent="-285750">
              <a:buFont typeface="Arial"/>
              <a:buChar char="•"/>
            </a:pPr>
            <a:r>
              <a:rPr lang="en-GB" sz="1200" dirty="0">
                <a:ea typeface="+mn-lt"/>
                <a:cs typeface="+mn-lt"/>
              </a:rPr>
              <a:t>Projects help to relieve social isolation, enable people to acquire skills for independent life and promote positive mental health. </a:t>
            </a:r>
            <a:r>
              <a:rPr lang="en-US" sz="1200" dirty="0">
                <a:ea typeface="+mn-lt"/>
                <a:cs typeface="+mn-lt"/>
              </a:rPr>
              <a:t> </a:t>
            </a:r>
            <a:r>
              <a:rPr lang="en-GB" sz="1200" dirty="0">
                <a:ea typeface="+mn-lt"/>
                <a:cs typeface="+mn-lt"/>
              </a:rPr>
              <a:t> </a:t>
            </a:r>
            <a:endParaRPr lang="en-GB" sz="1200">
              <a:cs typeface="Calibri" panose="020F0502020204030204"/>
            </a:endParaRPr>
          </a:p>
          <a:p>
            <a:pPr marL="285750" indent="-285750">
              <a:buFont typeface="Arial"/>
              <a:buChar char="•"/>
            </a:pPr>
            <a:r>
              <a:rPr lang="en-GB" sz="1200" dirty="0">
                <a:ea typeface="+mn-lt"/>
                <a:cs typeface="+mn-lt"/>
              </a:rPr>
              <a:t>Empowering people to lead a full life as part of their local community </a:t>
            </a:r>
            <a:r>
              <a:rPr lang="en-US" sz="1200" dirty="0">
                <a:ea typeface="+mn-lt"/>
                <a:cs typeface="+mn-lt"/>
              </a:rPr>
              <a:t> </a:t>
            </a:r>
            <a:r>
              <a:rPr lang="en-GB" sz="1200" dirty="0">
                <a:ea typeface="+mn-lt"/>
                <a:cs typeface="+mn-lt"/>
              </a:rPr>
              <a:t> </a:t>
            </a:r>
            <a:endParaRPr lang="en-GB" sz="1200">
              <a:cs typeface="Calibri" panose="020F0502020204030204"/>
            </a:endParaRPr>
          </a:p>
          <a:p>
            <a:pPr marL="285750" indent="-285750">
              <a:buFont typeface="Arial"/>
              <a:buChar char="•"/>
            </a:pPr>
            <a:r>
              <a:rPr lang="en-GB" sz="1200" dirty="0">
                <a:ea typeface="+mn-lt"/>
                <a:cs typeface="+mn-lt"/>
              </a:rPr>
              <a:t>Active Minds </a:t>
            </a:r>
            <a:r>
              <a:rPr lang="en-US" sz="1200" dirty="0">
                <a:ea typeface="+mn-lt"/>
                <a:cs typeface="+mn-lt"/>
              </a:rPr>
              <a:t> </a:t>
            </a:r>
            <a:r>
              <a:rPr lang="en-GB" sz="1200" dirty="0">
                <a:ea typeface="+mn-lt"/>
                <a:cs typeface="+mn-lt"/>
              </a:rPr>
              <a:t> </a:t>
            </a:r>
            <a:endParaRPr lang="en-GB" sz="1200" dirty="0">
              <a:cs typeface="Calibri" panose="020F0502020204030204"/>
            </a:endParaRPr>
          </a:p>
          <a:p>
            <a:pPr marL="285750" indent="-285750">
              <a:buFont typeface="Arial"/>
              <a:buChar char="•"/>
            </a:pPr>
            <a:r>
              <a:rPr lang="en-GB" sz="1200" dirty="0">
                <a:ea typeface="+mn-lt"/>
                <a:cs typeface="+mn-lt"/>
              </a:rPr>
              <a:t>The Hub/ Social Networking</a:t>
            </a:r>
            <a:r>
              <a:rPr lang="en-US" sz="1200" dirty="0">
                <a:ea typeface="+mn-lt"/>
                <a:cs typeface="+mn-lt"/>
              </a:rPr>
              <a:t> </a:t>
            </a:r>
            <a:r>
              <a:rPr lang="en-GB" sz="1200" dirty="0">
                <a:ea typeface="+mn-lt"/>
                <a:cs typeface="+mn-lt"/>
              </a:rPr>
              <a:t> </a:t>
            </a:r>
            <a:endParaRPr lang="en-GB" sz="1200">
              <a:cs typeface="Calibri" panose="020F0502020204030204"/>
            </a:endParaRPr>
          </a:p>
          <a:p>
            <a:pPr marL="285750" indent="-285750">
              <a:buFont typeface="Arial"/>
              <a:buChar char="•"/>
            </a:pPr>
            <a:r>
              <a:rPr lang="en-GB" sz="1200" dirty="0">
                <a:ea typeface="+mn-lt"/>
                <a:cs typeface="+mn-lt"/>
              </a:rPr>
              <a:t>Benefits, </a:t>
            </a:r>
            <a:r>
              <a:rPr lang="en-GB" sz="1200" b="1" dirty="0">
                <a:ea typeface="+mn-lt"/>
                <a:cs typeface="+mn-lt"/>
              </a:rPr>
              <a:t>housing</a:t>
            </a:r>
            <a:r>
              <a:rPr lang="en-GB" sz="1200" dirty="0">
                <a:ea typeface="+mn-lt"/>
                <a:cs typeface="+mn-lt"/>
              </a:rPr>
              <a:t> (we don't specifically operate housing advice, but we can provide low level signposting on this) and </a:t>
            </a:r>
            <a:r>
              <a:rPr lang="en-GB" sz="1200" b="1" dirty="0">
                <a:ea typeface="+mn-lt"/>
                <a:cs typeface="+mn-lt"/>
              </a:rPr>
              <a:t>employment support</a:t>
            </a:r>
            <a:r>
              <a:rPr lang="en-GB" sz="1200" dirty="0">
                <a:ea typeface="+mn-lt"/>
                <a:cs typeface="+mn-lt"/>
              </a:rPr>
              <a:t> </a:t>
            </a:r>
            <a:r>
              <a:rPr lang="en-US" sz="1200" dirty="0">
                <a:ea typeface="+mn-lt"/>
                <a:cs typeface="+mn-lt"/>
              </a:rPr>
              <a:t> :: our employment support service was decommissioned by our Council commissioners in September this year. So unfortunately, this needs to be deleted from this list :: </a:t>
            </a:r>
            <a:r>
              <a:rPr lang="en-GB" sz="1200" dirty="0">
                <a:ea typeface="+mn-lt"/>
                <a:cs typeface="+mn-lt"/>
              </a:rPr>
              <a:t> </a:t>
            </a:r>
            <a:endParaRPr lang="en-GB" sz="1200">
              <a:cs typeface="Calibri" panose="020F0502020204030204"/>
            </a:endParaRPr>
          </a:p>
          <a:p>
            <a:pPr marL="285750" indent="-285750">
              <a:buFont typeface="Arial"/>
              <a:buChar char="•"/>
            </a:pPr>
            <a:r>
              <a:rPr lang="en-GB" sz="1200" dirty="0">
                <a:ea typeface="+mn-lt"/>
                <a:cs typeface="+mn-lt"/>
              </a:rPr>
              <a:t>Counselling Services </a:t>
            </a:r>
            <a:r>
              <a:rPr lang="en-US" sz="1200" dirty="0">
                <a:ea typeface="+mn-lt"/>
                <a:cs typeface="+mn-lt"/>
              </a:rPr>
              <a:t> </a:t>
            </a:r>
            <a:r>
              <a:rPr lang="en-GB" sz="1200" dirty="0">
                <a:ea typeface="+mn-lt"/>
                <a:cs typeface="+mn-lt"/>
              </a:rPr>
              <a:t> </a:t>
            </a:r>
            <a:endParaRPr lang="en-GB" sz="1200" dirty="0">
              <a:cs typeface="Calibri" panose="020F0502020204030204"/>
            </a:endParaRPr>
          </a:p>
          <a:p>
            <a:pPr marL="285750" indent="-285750">
              <a:buFont typeface="Arial"/>
              <a:buChar char="•"/>
            </a:pPr>
            <a:r>
              <a:rPr lang="en-GB" sz="1200" dirty="0">
                <a:ea typeface="+mn-lt"/>
                <a:cs typeface="+mn-lt"/>
              </a:rPr>
              <a:t>Advocacy </a:t>
            </a:r>
            <a:endParaRPr lang="en-GB" sz="1200" dirty="0">
              <a:cs typeface="Calibri" panose="020F0502020204030204"/>
            </a:endParaRPr>
          </a:p>
          <a:p>
            <a:pPr marL="285750" indent="-285750">
              <a:buFont typeface="Arial"/>
              <a:buChar char="•"/>
            </a:pPr>
            <a:r>
              <a:rPr lang="en-GB" sz="1200" dirty="0">
                <a:ea typeface="+mn-lt"/>
                <a:cs typeface="+mn-lt"/>
              </a:rPr>
              <a:t>Mental Health Personal Independence Coordinator Service  </a:t>
            </a:r>
            <a:endParaRPr lang="en-GB" sz="1200" dirty="0">
              <a:cs typeface="Calibri" panose="020F0502020204030204"/>
            </a:endParaRPr>
          </a:p>
        </p:txBody>
      </p:sp>
      <p:sp>
        <p:nvSpPr>
          <p:cNvPr id="2" name="TextBox 1">
            <a:extLst>
              <a:ext uri="{FF2B5EF4-FFF2-40B4-BE49-F238E27FC236}">
                <a16:creationId xmlns:a16="http://schemas.microsoft.com/office/drawing/2014/main" id="{9EE8D557-6FF2-439E-CBF1-16D222B51F86}"/>
              </a:ext>
            </a:extLst>
          </p:cNvPr>
          <p:cNvSpPr txBox="1"/>
          <p:nvPr/>
        </p:nvSpPr>
        <p:spPr>
          <a:xfrm>
            <a:off x="6222206" y="1914525"/>
            <a:ext cx="2743200" cy="11772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solidFill>
                  <a:srgbClr val="ED8B00"/>
                </a:solidFill>
                <a:cs typeface="Segoe UI"/>
              </a:rPr>
              <a:t>Address</a:t>
            </a:r>
            <a:r>
              <a:rPr lang="en-US" sz="1200">
                <a:cs typeface="Segoe UI"/>
              </a:rPr>
              <a:t>​</a:t>
            </a:r>
          </a:p>
          <a:p>
            <a:r>
              <a:rPr lang="en-GB" sz="1200">
                <a:cs typeface="Segoe UI"/>
              </a:rPr>
              <a:t>26 Pampisford Road ​</a:t>
            </a:r>
          </a:p>
          <a:p>
            <a:r>
              <a:rPr lang="en-GB" sz="1200">
                <a:cs typeface="Segoe UI"/>
              </a:rPr>
              <a:t>Purley ​</a:t>
            </a:r>
          </a:p>
          <a:p>
            <a:r>
              <a:rPr lang="en-GB" sz="1200">
                <a:cs typeface="Segoe UI"/>
              </a:rPr>
              <a:t>Surrey ​</a:t>
            </a:r>
          </a:p>
          <a:p>
            <a:r>
              <a:rPr lang="en-GB" sz="1200">
                <a:cs typeface="Segoe UI"/>
              </a:rPr>
              <a:t>CR8 2NE​</a:t>
            </a:r>
          </a:p>
          <a:p>
            <a:r>
              <a:rPr lang="en-GB" sz="1200">
                <a:cs typeface="Segoe UI"/>
              </a:rPr>
              <a:t>020 8668 2210​</a:t>
            </a:r>
          </a:p>
          <a:p>
            <a:r>
              <a:rPr lang="en-GB" sz="1200">
                <a:cs typeface="Segoe UI"/>
              </a:rPr>
              <a:t>admin@mindincroydon.org.uk​</a:t>
            </a:r>
          </a:p>
          <a:p>
            <a:r>
              <a:rPr lang="en-GB" sz="1200">
                <a:cs typeface="Segoe UI"/>
              </a:rPr>
              <a:t>​</a:t>
            </a:r>
          </a:p>
        </p:txBody>
      </p:sp>
    </p:spTree>
    <p:extLst>
      <p:ext uri="{BB962C8B-B14F-4D97-AF65-F5344CB8AC3E}">
        <p14:creationId xmlns:p14="http://schemas.microsoft.com/office/powerpoint/2010/main" val="1180391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523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360045"/>
            <a:ext cx="2581915" cy="2091055"/>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01998" y="365317"/>
            <a:ext cx="2691131" cy="2085783"/>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10" descr="Graphical user interface, text, application, chat or text message&#10;&#10;Description automatically generated">
            <a:extLst>
              <a:ext uri="{FF2B5EF4-FFF2-40B4-BE49-F238E27FC236}">
                <a16:creationId xmlns:a16="http://schemas.microsoft.com/office/drawing/2014/main" id="{9749292E-9797-468E-7313-C6FB64FFF130}"/>
              </a:ext>
            </a:extLst>
          </p:cNvPr>
          <p:cNvPicPr>
            <a:picLocks noChangeAspect="1"/>
          </p:cNvPicPr>
          <p:nvPr/>
        </p:nvPicPr>
        <p:blipFill>
          <a:blip r:embed="rId2"/>
          <a:stretch>
            <a:fillRect/>
          </a:stretch>
        </p:blipFill>
        <p:spPr>
          <a:xfrm>
            <a:off x="6235138" y="818935"/>
            <a:ext cx="2439677" cy="1189342"/>
          </a:xfrm>
          <a:prstGeom prst="rect">
            <a:avLst/>
          </a:prstGeom>
        </p:spPr>
      </p:pic>
      <p:sp>
        <p:nvSpPr>
          <p:cNvPr id="29" name="Rectangle 28">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998" y="2702752"/>
            <a:ext cx="2581915" cy="209105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7" descr="Graphical user interface, text, application, chat or text message&#10;&#10;Description automatically generated">
            <a:extLst>
              <a:ext uri="{FF2B5EF4-FFF2-40B4-BE49-F238E27FC236}">
                <a16:creationId xmlns:a16="http://schemas.microsoft.com/office/drawing/2014/main" id="{79A7ED20-BC30-964B-3771-3A283D432877}"/>
              </a:ext>
            </a:extLst>
          </p:cNvPr>
          <p:cNvPicPr>
            <a:picLocks noChangeAspect="1"/>
          </p:cNvPicPr>
          <p:nvPr/>
        </p:nvPicPr>
        <p:blipFill>
          <a:blip r:embed="rId3"/>
          <a:stretch>
            <a:fillRect/>
          </a:stretch>
        </p:blipFill>
        <p:spPr>
          <a:xfrm>
            <a:off x="466911" y="2911434"/>
            <a:ext cx="2328708" cy="1653144"/>
          </a:xfrm>
          <a:prstGeom prst="rect">
            <a:avLst/>
          </a:prstGeom>
        </p:spPr>
      </p:pic>
      <p:sp>
        <p:nvSpPr>
          <p:cNvPr id="31" name="Rectangle 30">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69213" y="365317"/>
            <a:ext cx="2691128" cy="442341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descr="Graphical user interface&#10;&#10;Description automatically generated">
            <a:extLst>
              <a:ext uri="{FF2B5EF4-FFF2-40B4-BE49-F238E27FC236}">
                <a16:creationId xmlns:a16="http://schemas.microsoft.com/office/drawing/2014/main" id="{F8FD1B7C-80CC-EA44-141E-7711AE64A8DF}"/>
              </a:ext>
            </a:extLst>
          </p:cNvPr>
          <p:cNvPicPr>
            <a:picLocks noChangeAspect="1"/>
          </p:cNvPicPr>
          <p:nvPr/>
        </p:nvPicPr>
        <p:blipFill>
          <a:blip r:embed="rId4"/>
          <a:stretch>
            <a:fillRect/>
          </a:stretch>
        </p:blipFill>
        <p:spPr>
          <a:xfrm>
            <a:off x="3170413" y="835383"/>
            <a:ext cx="2655919" cy="3483276"/>
          </a:xfrm>
          <a:prstGeom prst="rect">
            <a:avLst/>
          </a:prstGeom>
        </p:spPr>
      </p:pic>
      <p:sp>
        <p:nvSpPr>
          <p:cNvPr id="33" name="Rectangle 32">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126" y="2702752"/>
            <a:ext cx="2700875" cy="2091056"/>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descr="Logo, company name&#10;&#10;Description automatically generated">
            <a:extLst>
              <a:ext uri="{FF2B5EF4-FFF2-40B4-BE49-F238E27FC236}">
                <a16:creationId xmlns:a16="http://schemas.microsoft.com/office/drawing/2014/main" id="{AC229678-19EA-74ED-E6BE-1CECA9662674}"/>
              </a:ext>
            </a:extLst>
          </p:cNvPr>
          <p:cNvPicPr>
            <a:picLocks noChangeAspect="1"/>
          </p:cNvPicPr>
          <p:nvPr/>
        </p:nvPicPr>
        <p:blipFill>
          <a:blip r:embed="rId5"/>
          <a:stretch>
            <a:fillRect/>
          </a:stretch>
        </p:blipFill>
        <p:spPr>
          <a:xfrm>
            <a:off x="342510" y="834981"/>
            <a:ext cx="2439677" cy="1146648"/>
          </a:xfrm>
          <a:prstGeom prst="rect">
            <a:avLst/>
          </a:prstGeom>
        </p:spPr>
      </p:pic>
      <p:pic>
        <p:nvPicPr>
          <p:cNvPr id="18" name="Picture 19" descr="Text&#10;&#10;Description automatically generated">
            <a:extLst>
              <a:ext uri="{FF2B5EF4-FFF2-40B4-BE49-F238E27FC236}">
                <a16:creationId xmlns:a16="http://schemas.microsoft.com/office/drawing/2014/main" id="{2EE5E14A-44F9-0368-0934-1D921F202030}"/>
              </a:ext>
            </a:extLst>
          </p:cNvPr>
          <p:cNvPicPr>
            <a:picLocks noChangeAspect="1"/>
          </p:cNvPicPr>
          <p:nvPr/>
        </p:nvPicPr>
        <p:blipFill>
          <a:blip r:embed="rId6"/>
          <a:stretch>
            <a:fillRect/>
          </a:stretch>
        </p:blipFill>
        <p:spPr>
          <a:xfrm>
            <a:off x="6282310" y="2934859"/>
            <a:ext cx="2341608" cy="1555113"/>
          </a:xfrm>
          <a:prstGeom prst="rect">
            <a:avLst/>
          </a:prstGeom>
        </p:spPr>
      </p:pic>
    </p:spTree>
    <p:extLst>
      <p:ext uri="{BB962C8B-B14F-4D97-AF65-F5344CB8AC3E}">
        <p14:creationId xmlns:p14="http://schemas.microsoft.com/office/powerpoint/2010/main" val="1704363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3" descr="A picture containing table&#10;&#10;Description automatically generated">
            <a:extLst>
              <a:ext uri="{FF2B5EF4-FFF2-40B4-BE49-F238E27FC236}">
                <a16:creationId xmlns:a16="http://schemas.microsoft.com/office/drawing/2014/main" id="{226F6605-158E-A66C-2A9B-3AC1424018FE}"/>
              </a:ext>
            </a:extLst>
          </p:cNvPr>
          <p:cNvPicPr>
            <a:picLocks noChangeAspect="1"/>
          </p:cNvPicPr>
          <p:nvPr/>
        </p:nvPicPr>
        <p:blipFill>
          <a:blip r:embed="rId2"/>
          <a:stretch>
            <a:fillRect/>
          </a:stretch>
        </p:blipFill>
        <p:spPr>
          <a:xfrm>
            <a:off x="4574517" y="3776"/>
            <a:ext cx="4565935" cy="5089609"/>
          </a:xfrm>
          <a:prstGeom prst="rect">
            <a:avLst/>
          </a:prstGeom>
        </p:spPr>
      </p:pic>
      <p:pic>
        <p:nvPicPr>
          <p:cNvPr id="2" name="Picture 2" descr="Table&#10;&#10;Description automatically generated">
            <a:extLst>
              <a:ext uri="{FF2B5EF4-FFF2-40B4-BE49-F238E27FC236}">
                <a16:creationId xmlns:a16="http://schemas.microsoft.com/office/drawing/2014/main" id="{3F69684E-8D8F-82D4-D5C9-1BAE59BB4BF5}"/>
              </a:ext>
            </a:extLst>
          </p:cNvPr>
          <p:cNvPicPr>
            <a:picLocks noChangeAspect="1"/>
          </p:cNvPicPr>
          <p:nvPr/>
        </p:nvPicPr>
        <p:blipFill>
          <a:blip r:embed="rId3"/>
          <a:stretch>
            <a:fillRect/>
          </a:stretch>
        </p:blipFill>
        <p:spPr>
          <a:xfrm>
            <a:off x="-2920" y="408057"/>
            <a:ext cx="4621148" cy="4677428"/>
          </a:xfrm>
          <a:prstGeom prst="rect">
            <a:avLst/>
          </a:prstGeom>
        </p:spPr>
      </p:pic>
    </p:spTree>
    <p:extLst>
      <p:ext uri="{BB962C8B-B14F-4D97-AF65-F5344CB8AC3E}">
        <p14:creationId xmlns:p14="http://schemas.microsoft.com/office/powerpoint/2010/main" val="2576700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35A36AA4-3968-F605-488C-D0092F46F0E6}"/>
              </a:ext>
            </a:extLst>
          </p:cNvPr>
          <p:cNvPicPr>
            <a:picLocks noChangeAspect="1"/>
          </p:cNvPicPr>
          <p:nvPr/>
        </p:nvPicPr>
        <p:blipFill>
          <a:blip r:embed="rId2"/>
          <a:stretch>
            <a:fillRect/>
          </a:stretch>
        </p:blipFill>
        <p:spPr>
          <a:xfrm>
            <a:off x="396960" y="672063"/>
            <a:ext cx="4843848" cy="4471270"/>
          </a:xfrm>
          <a:prstGeom prst="rect">
            <a:avLst/>
          </a:prstGeom>
        </p:spPr>
      </p:pic>
      <p:sp>
        <p:nvSpPr>
          <p:cNvPr id="3" name="TextBox 2">
            <a:extLst>
              <a:ext uri="{FF2B5EF4-FFF2-40B4-BE49-F238E27FC236}">
                <a16:creationId xmlns:a16="http://schemas.microsoft.com/office/drawing/2014/main" id="{3A8E20F6-5335-9391-5AC8-6EB8457A4C91}"/>
              </a:ext>
            </a:extLst>
          </p:cNvPr>
          <p:cNvSpPr txBox="1"/>
          <p:nvPr/>
        </p:nvSpPr>
        <p:spPr>
          <a:xfrm>
            <a:off x="320504" y="114299"/>
            <a:ext cx="62200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solidFill>
                  <a:srgbClr val="02C5B0"/>
                </a:solidFill>
                <a:cs typeface="Calibri"/>
              </a:rPr>
              <a:t>Mind in Croydon – Recovery Space</a:t>
            </a:r>
          </a:p>
        </p:txBody>
      </p:sp>
      <p:pic>
        <p:nvPicPr>
          <p:cNvPr id="4" name="Picture 4" descr="Graphical user interface&#10;&#10;Description automatically generated">
            <a:extLst>
              <a:ext uri="{FF2B5EF4-FFF2-40B4-BE49-F238E27FC236}">
                <a16:creationId xmlns:a16="http://schemas.microsoft.com/office/drawing/2014/main" id="{3966C1CC-B9F5-6592-1598-7B26DA8C16CE}"/>
              </a:ext>
            </a:extLst>
          </p:cNvPr>
          <p:cNvPicPr>
            <a:picLocks noChangeAspect="1"/>
          </p:cNvPicPr>
          <p:nvPr/>
        </p:nvPicPr>
        <p:blipFill>
          <a:blip r:embed="rId3"/>
          <a:stretch>
            <a:fillRect/>
          </a:stretch>
        </p:blipFill>
        <p:spPr>
          <a:xfrm>
            <a:off x="5243513" y="2217783"/>
            <a:ext cx="3900487" cy="2922498"/>
          </a:xfrm>
          <a:prstGeom prst="rect">
            <a:avLst/>
          </a:prstGeom>
        </p:spPr>
      </p:pic>
    </p:spTree>
    <p:extLst>
      <p:ext uri="{BB962C8B-B14F-4D97-AF65-F5344CB8AC3E}">
        <p14:creationId xmlns:p14="http://schemas.microsoft.com/office/powerpoint/2010/main" val="8550957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Graphical user interface, text&#10;&#10;Description automatically generated">
            <a:extLst>
              <a:ext uri="{FF2B5EF4-FFF2-40B4-BE49-F238E27FC236}">
                <a16:creationId xmlns:a16="http://schemas.microsoft.com/office/drawing/2014/main" id="{EE835166-AA25-D5B8-46DB-81905D01B6A8}"/>
              </a:ext>
            </a:extLst>
          </p:cNvPr>
          <p:cNvPicPr>
            <a:picLocks noChangeAspect="1"/>
          </p:cNvPicPr>
          <p:nvPr/>
        </p:nvPicPr>
        <p:blipFill>
          <a:blip r:embed="rId2"/>
          <a:stretch>
            <a:fillRect/>
          </a:stretch>
        </p:blipFill>
        <p:spPr>
          <a:xfrm>
            <a:off x="595420" y="-3174"/>
            <a:ext cx="7910296" cy="5149847"/>
          </a:xfrm>
          <a:prstGeom prst="rect">
            <a:avLst/>
          </a:prstGeom>
          <a:ln>
            <a:noFill/>
          </a:ln>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14891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2">
            <a:extLst>
              <a:ext uri="{FF2B5EF4-FFF2-40B4-BE49-F238E27FC236}">
                <a16:creationId xmlns:a16="http://schemas.microsoft.com/office/drawing/2014/main" id="{05B24070-3768-1E7D-992B-32E99F8DEF32}"/>
              </a:ext>
            </a:extLst>
          </p:cNvPr>
          <p:cNvPicPr>
            <a:picLocks noChangeAspect="1"/>
          </p:cNvPicPr>
          <p:nvPr/>
        </p:nvPicPr>
        <p:blipFill rotWithShape="1">
          <a:blip r:embed="rId2"/>
          <a:srcRect b="15110"/>
          <a:stretch/>
        </p:blipFill>
        <p:spPr>
          <a:xfrm>
            <a:off x="20" y="961"/>
            <a:ext cx="9143980" cy="5142539"/>
          </a:xfrm>
          <a:prstGeom prst="rect">
            <a:avLst/>
          </a:prstGeom>
        </p:spPr>
      </p:pic>
    </p:spTree>
    <p:extLst>
      <p:ext uri="{BB962C8B-B14F-4D97-AF65-F5344CB8AC3E}">
        <p14:creationId xmlns:p14="http://schemas.microsoft.com/office/powerpoint/2010/main" val="28459314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32C7D-CEB1-FAC4-FAB6-FAC9DA05E2F3}"/>
              </a:ext>
            </a:extLst>
          </p:cNvPr>
          <p:cNvSpPr>
            <a:spLocks noGrp="1"/>
          </p:cNvSpPr>
          <p:nvPr/>
        </p:nvSpPr>
        <p:spPr>
          <a:xfrm>
            <a:off x="268647" y="0"/>
            <a:ext cx="9732760" cy="690113"/>
          </a:xfrm>
          <a:prstGeom prst="rect">
            <a:avLst/>
          </a:prstGeom>
        </p:spPr>
        <p:txBody>
          <a:bodyPr vert="horz" lIns="0" tIns="0" rIns="0" bIns="0" rtlCol="0" anchor="ctr">
            <a:normAutofit fontScale="97500"/>
          </a:bodyPr>
          <a:lstStyle>
            <a:lvl1pPr algn="l" defTabSz="609585" rtl="0" eaLnBrk="1" latinLnBrk="0" hangingPunct="1">
              <a:spcBef>
                <a:spcPct val="0"/>
              </a:spcBef>
              <a:buNone/>
              <a:defRPr sz="5333" b="1" kern="1200">
                <a:solidFill>
                  <a:srgbClr val="003087"/>
                </a:solidFill>
                <a:latin typeface="+mj-lt"/>
                <a:ea typeface="+mj-ea"/>
                <a:cs typeface="+mj-cs"/>
              </a:defRPr>
            </a:lvl1pPr>
          </a:lstStyle>
          <a:p>
            <a:r>
              <a:rPr lang="en-GB" sz="2400" b="0" dirty="0">
                <a:solidFill>
                  <a:srgbClr val="02C5B0"/>
                </a:solidFill>
              </a:rPr>
              <a:t>Croydon Reach (</a:t>
            </a:r>
            <a:r>
              <a:rPr lang="en-GB" sz="2400" b="0" dirty="0" err="1">
                <a:solidFill>
                  <a:srgbClr val="02C5B0"/>
                </a:solidFill>
              </a:rPr>
              <a:t>Thamesreach</a:t>
            </a:r>
            <a:r>
              <a:rPr lang="en-GB" sz="2400" b="0" dirty="0">
                <a:solidFill>
                  <a:srgbClr val="02C5B0"/>
                </a:solidFill>
              </a:rPr>
              <a:t>) </a:t>
            </a:r>
            <a:endParaRPr lang="en-GB" sz="2400" dirty="0">
              <a:solidFill>
                <a:srgbClr val="02C5B0"/>
              </a:solidFill>
              <a:cs typeface="Calibri Light"/>
            </a:endParaRPr>
          </a:p>
        </p:txBody>
      </p:sp>
      <p:sp>
        <p:nvSpPr>
          <p:cNvPr id="3" name="Content Placeholder 2">
            <a:extLst>
              <a:ext uri="{FF2B5EF4-FFF2-40B4-BE49-F238E27FC236}">
                <a16:creationId xmlns:a16="http://schemas.microsoft.com/office/drawing/2014/main" id="{9A108E51-1E33-8E60-527C-8C38F0A33F31}"/>
              </a:ext>
            </a:extLst>
          </p:cNvPr>
          <p:cNvSpPr>
            <a:spLocks noGrp="1"/>
          </p:cNvSpPr>
          <p:nvPr/>
        </p:nvSpPr>
        <p:spPr>
          <a:xfrm>
            <a:off x="311779" y="860576"/>
            <a:ext cx="8629141" cy="4525963"/>
          </a:xfrm>
          <a:prstGeom prst="rect">
            <a:avLst/>
          </a:prstGeom>
        </p:spPr>
        <p:txBody>
          <a:bodyPr vert="horz" lIns="91440" tIns="45720" rIns="91440" bIns="45720" rtlCol="0" anchor="t">
            <a:noAutofit/>
          </a:bodyPr>
          <a:lstStyle>
            <a:lvl1pPr marL="457189" indent="-457189" algn="l" defTabSz="609585" rtl="0" eaLnBrk="1" latinLnBrk="0" hangingPunct="1">
              <a:lnSpc>
                <a:spcPct val="110000"/>
              </a:lnSpc>
              <a:spcBef>
                <a:spcPct val="20000"/>
              </a:spcBef>
              <a:spcAft>
                <a:spcPts val="800"/>
              </a:spcAft>
              <a:buClr>
                <a:schemeClr val="tx2"/>
              </a:buClr>
              <a:buFont typeface="Arial"/>
              <a:buChar char="•"/>
              <a:defRPr sz="4267" kern="1200">
                <a:solidFill>
                  <a:schemeClr val="tx1"/>
                </a:solidFill>
                <a:latin typeface="+mn-lt"/>
                <a:ea typeface="+mn-ea"/>
                <a:cs typeface="+mn-cs"/>
              </a:defRPr>
            </a:lvl1pPr>
            <a:lvl2pPr marL="990575" indent="-380990" algn="l" defTabSz="609585" rtl="0" eaLnBrk="1" latinLnBrk="0" hangingPunct="1">
              <a:lnSpc>
                <a:spcPct val="110000"/>
              </a:lnSpc>
              <a:spcBef>
                <a:spcPct val="20000"/>
              </a:spcBef>
              <a:spcAft>
                <a:spcPts val="800"/>
              </a:spcAft>
              <a:buClr>
                <a:schemeClr val="tx2"/>
              </a:buClr>
              <a:buFont typeface="Arial"/>
              <a:buChar char="–"/>
              <a:defRPr sz="3733" kern="1200">
                <a:solidFill>
                  <a:schemeClr val="tx1"/>
                </a:solidFill>
                <a:latin typeface="+mn-lt"/>
                <a:ea typeface="+mn-ea"/>
                <a:cs typeface="+mn-cs"/>
              </a:defRPr>
            </a:lvl2pPr>
            <a:lvl3pPr marL="1523962" indent="-304792" algn="l" defTabSz="609585" rtl="0" eaLnBrk="1" latinLnBrk="0" hangingPunct="1">
              <a:lnSpc>
                <a:spcPct val="110000"/>
              </a:lnSpc>
              <a:spcBef>
                <a:spcPct val="20000"/>
              </a:spcBef>
              <a:spcAft>
                <a:spcPts val="800"/>
              </a:spcAft>
              <a:buClr>
                <a:schemeClr val="tx2"/>
              </a:buClr>
              <a:buFont typeface="Arial"/>
              <a:buChar char="•"/>
              <a:defRPr sz="3200" kern="1200">
                <a:solidFill>
                  <a:schemeClr val="tx1"/>
                </a:solidFill>
                <a:latin typeface="+mn-lt"/>
                <a:ea typeface="+mn-ea"/>
                <a:cs typeface="+mn-cs"/>
              </a:defRPr>
            </a:lvl3pPr>
            <a:lvl4pPr marL="2133547"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4pPr>
            <a:lvl5pPr marL="2743131"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GB" sz="1200" b="1" dirty="0">
                <a:solidFill>
                  <a:srgbClr val="FFC000"/>
                </a:solidFill>
              </a:rPr>
              <a:t>Outline of Service Function: </a:t>
            </a:r>
            <a:endParaRPr lang="en-GB" sz="1200" b="1" dirty="0">
              <a:solidFill>
                <a:srgbClr val="FFC000"/>
              </a:solidFill>
              <a:cs typeface="Calibri"/>
            </a:endParaRPr>
          </a:p>
          <a:p>
            <a:pPr marL="456565" indent="-456565">
              <a:spcBef>
                <a:spcPts val="0"/>
              </a:spcBef>
              <a:spcAft>
                <a:spcPts val="0"/>
              </a:spcAft>
            </a:pPr>
            <a:r>
              <a:rPr lang="en-GB" sz="1200" dirty="0"/>
              <a:t>Croydon Reach helps people sleeping rough across the borough to escape homelessness and then move on into permanent accommodation. </a:t>
            </a:r>
            <a:endParaRPr lang="en-GB" sz="1200" dirty="0">
              <a:cs typeface="Calibri"/>
            </a:endParaRPr>
          </a:p>
          <a:p>
            <a:pPr marL="456565" indent="-456565">
              <a:spcBef>
                <a:spcPts val="0"/>
              </a:spcBef>
              <a:spcAft>
                <a:spcPts val="0"/>
              </a:spcAft>
            </a:pPr>
            <a:r>
              <a:rPr lang="en-GB" sz="1200" dirty="0"/>
              <a:t>The staff help people sleeping rough into No Second Night Out assessment hubs, hostels, private rented sector properties, and bed and breakfast accommodation. </a:t>
            </a:r>
            <a:endParaRPr lang="en-GB" sz="1200" dirty="0">
              <a:cs typeface="Calibri"/>
            </a:endParaRPr>
          </a:p>
          <a:p>
            <a:pPr marL="456565" indent="-456565">
              <a:spcBef>
                <a:spcPts val="0"/>
              </a:spcBef>
              <a:spcAft>
                <a:spcPts val="0"/>
              </a:spcAft>
            </a:pPr>
            <a:r>
              <a:rPr lang="en-GB" sz="1200" dirty="0"/>
              <a:t>When people are placed into temporary accommodation, staff then help resettle them into a permanent home and provide support to make sure they maintain it. </a:t>
            </a:r>
            <a:endParaRPr lang="en-GB" sz="1200" dirty="0">
              <a:cs typeface="Calibri"/>
            </a:endParaRPr>
          </a:p>
          <a:p>
            <a:pPr marL="456565" indent="-456565">
              <a:spcBef>
                <a:spcPts val="0"/>
              </a:spcBef>
              <a:spcAft>
                <a:spcPts val="0"/>
              </a:spcAft>
            </a:pPr>
            <a:r>
              <a:rPr lang="en-GB" sz="1200" dirty="0"/>
              <a:t>A Department for Communities and Local Government Prevention Rough Sleeper Service (DCLG-PRS) staff member also provides support to those rough sleepers with lower support needs, by helping them into accommodation in the private rented sector, and to find volunteering opportunities and work.</a:t>
            </a:r>
            <a:endParaRPr lang="en-GB" sz="1200" dirty="0">
              <a:cs typeface="Calibri"/>
            </a:endParaRPr>
          </a:p>
          <a:p>
            <a:pPr marL="456565" indent="-456565">
              <a:spcBef>
                <a:spcPts val="0"/>
              </a:spcBef>
              <a:spcAft>
                <a:spcPts val="0"/>
              </a:spcAft>
            </a:pPr>
            <a:endParaRPr lang="en-GB" sz="1200" dirty="0">
              <a:cs typeface="Calibri"/>
            </a:endParaRPr>
          </a:p>
          <a:p>
            <a:pPr marL="0" indent="0">
              <a:spcBef>
                <a:spcPts val="0"/>
              </a:spcBef>
              <a:spcAft>
                <a:spcPts val="0"/>
              </a:spcAft>
              <a:buNone/>
            </a:pPr>
            <a:r>
              <a:rPr lang="en-GB" sz="1200" dirty="0"/>
              <a:t>	</a:t>
            </a:r>
            <a:endParaRPr lang="en-GB" sz="1200" b="1" dirty="0">
              <a:solidFill>
                <a:schemeClr val="accent6">
                  <a:lumMod val="75000"/>
                </a:schemeClr>
              </a:solidFill>
              <a:cs typeface="Calibri"/>
            </a:endParaRPr>
          </a:p>
        </p:txBody>
      </p:sp>
      <p:sp>
        <p:nvSpPr>
          <p:cNvPr id="4" name="TextBox 3">
            <a:extLst>
              <a:ext uri="{FF2B5EF4-FFF2-40B4-BE49-F238E27FC236}">
                <a16:creationId xmlns:a16="http://schemas.microsoft.com/office/drawing/2014/main" id="{EDB43916-448E-3EEA-8DFC-8B42778C17CA}"/>
              </a:ext>
            </a:extLst>
          </p:cNvPr>
          <p:cNvSpPr txBox="1"/>
          <p:nvPr/>
        </p:nvSpPr>
        <p:spPr>
          <a:xfrm>
            <a:off x="5594230" y="2887692"/>
            <a:ext cx="4409176"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1" dirty="0">
                <a:solidFill>
                  <a:srgbClr val="ED8B00"/>
                </a:solidFill>
                <a:cs typeface="Segoe UI"/>
              </a:rPr>
              <a:t>Operational Hours:</a:t>
            </a:r>
            <a:r>
              <a:rPr lang="en-GB" sz="1200" dirty="0">
                <a:solidFill>
                  <a:srgbClr val="ED8B00"/>
                </a:solidFill>
                <a:cs typeface="Segoe UI"/>
              </a:rPr>
              <a:t>​</a:t>
            </a:r>
          </a:p>
          <a:p>
            <a:r>
              <a:rPr lang="en-GB" sz="1200" dirty="0">
                <a:cs typeface="Segoe UI"/>
              </a:rPr>
              <a:t>Central office and general enquiries​</a:t>
            </a:r>
          </a:p>
          <a:p>
            <a:r>
              <a:rPr lang="en-GB" sz="1200" dirty="0">
                <a:cs typeface="Segoe UI"/>
              </a:rPr>
              <a:t>Tel: 020 7702 4260​</a:t>
            </a:r>
          </a:p>
          <a:p>
            <a:r>
              <a:rPr lang="en-GB" sz="1200" dirty="0">
                <a:cs typeface="Segoe UI"/>
              </a:rPr>
              <a:t>Email: enquiries@thamesreach.org.uk​</a:t>
            </a:r>
          </a:p>
          <a:p>
            <a:r>
              <a:rPr lang="en-GB" sz="1200" dirty="0">
                <a:cs typeface="Segoe UI"/>
              </a:rPr>
              <a:t>Registered address:​</a:t>
            </a:r>
          </a:p>
          <a:p>
            <a:r>
              <a:rPr lang="en-GB" sz="1200" dirty="0">
                <a:cs typeface="Segoe UI"/>
              </a:rPr>
              <a:t>Employment Academy​</a:t>
            </a:r>
          </a:p>
          <a:p>
            <a:r>
              <a:rPr lang="en-GB" sz="1200" dirty="0">
                <a:cs typeface="Segoe UI"/>
              </a:rPr>
              <a:t>29 Peckham Road​</a:t>
            </a:r>
          </a:p>
          <a:p>
            <a:r>
              <a:rPr lang="en-GB" sz="1200" dirty="0">
                <a:cs typeface="Segoe UI"/>
              </a:rPr>
              <a:t>Camberwell​</a:t>
            </a:r>
          </a:p>
          <a:p>
            <a:r>
              <a:rPr lang="en-GB" sz="1200" dirty="0">
                <a:cs typeface="Segoe UI"/>
              </a:rPr>
              <a:t>London SE5 8UA </a:t>
            </a:r>
          </a:p>
        </p:txBody>
      </p:sp>
    </p:spTree>
    <p:extLst>
      <p:ext uri="{BB962C8B-B14F-4D97-AF65-F5344CB8AC3E}">
        <p14:creationId xmlns:p14="http://schemas.microsoft.com/office/powerpoint/2010/main" val="2621276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CC9CE-F5AA-4F5F-491E-CD88FCDB2E12}"/>
              </a:ext>
            </a:extLst>
          </p:cNvPr>
          <p:cNvSpPr>
            <a:spLocks noGrp="1"/>
          </p:cNvSpPr>
          <p:nvPr/>
        </p:nvSpPr>
        <p:spPr>
          <a:xfrm>
            <a:off x="157198" y="172954"/>
            <a:ext cx="5093083" cy="586540"/>
          </a:xfrm>
          <a:prstGeom prst="rect">
            <a:avLst/>
          </a:prstGeom>
        </p:spPr>
        <p:txBody>
          <a:bodyPr vert="horz" lIns="0" tIns="0" rIns="0" bIns="0" rtlCol="0" anchor="ctr">
            <a:normAutofit fontScale="97500"/>
          </a:bodyPr>
          <a:lstStyle>
            <a:lvl1pPr algn="l" defTabSz="609585" rtl="0" eaLnBrk="1" latinLnBrk="0" hangingPunct="1">
              <a:spcBef>
                <a:spcPct val="0"/>
              </a:spcBef>
              <a:buNone/>
              <a:defRPr sz="5333" b="1" kern="1200">
                <a:solidFill>
                  <a:srgbClr val="003087"/>
                </a:solidFill>
                <a:latin typeface="+mj-lt"/>
                <a:ea typeface="+mj-ea"/>
                <a:cs typeface="+mj-cs"/>
              </a:defRPr>
            </a:lvl1pPr>
          </a:lstStyle>
          <a:p>
            <a:r>
              <a:rPr lang="en-GB" sz="2400" b="0" dirty="0">
                <a:solidFill>
                  <a:srgbClr val="02C5B0"/>
                </a:solidFill>
              </a:rPr>
              <a:t>Croydon Service – Look Ahead</a:t>
            </a:r>
            <a:r>
              <a:rPr lang="en-GB" sz="2400" dirty="0"/>
              <a:t> </a:t>
            </a:r>
            <a:endParaRPr lang="en-GB" sz="2400"/>
          </a:p>
        </p:txBody>
      </p:sp>
      <p:sp>
        <p:nvSpPr>
          <p:cNvPr id="3" name="Content Placeholder 2">
            <a:extLst>
              <a:ext uri="{FF2B5EF4-FFF2-40B4-BE49-F238E27FC236}">
                <a16:creationId xmlns:a16="http://schemas.microsoft.com/office/drawing/2014/main" id="{7940D0EE-8BBF-6261-1F8D-75DA8701C224}"/>
              </a:ext>
            </a:extLst>
          </p:cNvPr>
          <p:cNvSpPr>
            <a:spLocks noGrp="1"/>
          </p:cNvSpPr>
          <p:nvPr/>
        </p:nvSpPr>
        <p:spPr>
          <a:xfrm>
            <a:off x="36597" y="755902"/>
            <a:ext cx="8608094" cy="2307641"/>
          </a:xfrm>
          <a:prstGeom prst="rect">
            <a:avLst/>
          </a:prstGeom>
        </p:spPr>
        <p:txBody>
          <a:bodyPr vert="horz" lIns="91440" tIns="45720" rIns="91440" bIns="45720" rtlCol="0" anchor="t">
            <a:noAutofit/>
          </a:bodyPr>
          <a:lstStyle>
            <a:lvl1pPr marL="457189" indent="-457189" algn="l" defTabSz="609585" rtl="0" eaLnBrk="1" latinLnBrk="0" hangingPunct="1">
              <a:lnSpc>
                <a:spcPct val="110000"/>
              </a:lnSpc>
              <a:spcBef>
                <a:spcPct val="20000"/>
              </a:spcBef>
              <a:spcAft>
                <a:spcPts val="800"/>
              </a:spcAft>
              <a:buClr>
                <a:schemeClr val="tx2"/>
              </a:buClr>
              <a:buFont typeface="Arial"/>
              <a:buChar char="•"/>
              <a:defRPr sz="4267" kern="1200">
                <a:solidFill>
                  <a:schemeClr val="tx1"/>
                </a:solidFill>
                <a:latin typeface="+mn-lt"/>
                <a:ea typeface="+mn-ea"/>
                <a:cs typeface="+mn-cs"/>
              </a:defRPr>
            </a:lvl1pPr>
            <a:lvl2pPr marL="990575" indent="-380990" algn="l" defTabSz="609585" rtl="0" eaLnBrk="1" latinLnBrk="0" hangingPunct="1">
              <a:lnSpc>
                <a:spcPct val="110000"/>
              </a:lnSpc>
              <a:spcBef>
                <a:spcPct val="20000"/>
              </a:spcBef>
              <a:spcAft>
                <a:spcPts val="800"/>
              </a:spcAft>
              <a:buClr>
                <a:schemeClr val="tx2"/>
              </a:buClr>
              <a:buFont typeface="Arial"/>
              <a:buChar char="–"/>
              <a:defRPr sz="3733" kern="1200">
                <a:solidFill>
                  <a:schemeClr val="tx1"/>
                </a:solidFill>
                <a:latin typeface="+mn-lt"/>
                <a:ea typeface="+mn-ea"/>
                <a:cs typeface="+mn-cs"/>
              </a:defRPr>
            </a:lvl2pPr>
            <a:lvl3pPr marL="1523962" indent="-304792" algn="l" defTabSz="609585" rtl="0" eaLnBrk="1" latinLnBrk="0" hangingPunct="1">
              <a:lnSpc>
                <a:spcPct val="110000"/>
              </a:lnSpc>
              <a:spcBef>
                <a:spcPct val="20000"/>
              </a:spcBef>
              <a:spcAft>
                <a:spcPts val="800"/>
              </a:spcAft>
              <a:buClr>
                <a:schemeClr val="tx2"/>
              </a:buClr>
              <a:buFont typeface="Arial"/>
              <a:buChar char="•"/>
              <a:defRPr sz="3200" kern="1200">
                <a:solidFill>
                  <a:schemeClr val="tx1"/>
                </a:solidFill>
                <a:latin typeface="+mn-lt"/>
                <a:ea typeface="+mn-ea"/>
                <a:cs typeface="+mn-cs"/>
              </a:defRPr>
            </a:lvl3pPr>
            <a:lvl4pPr marL="2133547"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4pPr>
            <a:lvl5pPr marL="2743131"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00000"/>
              </a:lnSpc>
              <a:spcBef>
                <a:spcPts val="100"/>
              </a:spcBef>
              <a:spcAft>
                <a:spcPts val="100"/>
              </a:spcAft>
              <a:buNone/>
            </a:pPr>
            <a:r>
              <a:rPr lang="en-GB" sz="1400" dirty="0">
                <a:solidFill>
                  <a:srgbClr val="FFC000"/>
                </a:solidFill>
              </a:rPr>
              <a:t>Outline of Service Function:</a:t>
            </a:r>
            <a:endParaRPr lang="en-GB" sz="1400">
              <a:solidFill>
                <a:srgbClr val="FFC000"/>
              </a:solidFill>
              <a:cs typeface="Arial"/>
            </a:endParaRPr>
          </a:p>
          <a:p>
            <a:pPr marL="0" indent="0">
              <a:lnSpc>
                <a:spcPct val="100000"/>
              </a:lnSpc>
              <a:spcBef>
                <a:spcPts val="100"/>
              </a:spcBef>
              <a:spcAft>
                <a:spcPts val="100"/>
              </a:spcAft>
              <a:buNone/>
            </a:pPr>
            <a:r>
              <a:rPr lang="en-GB" sz="1400" dirty="0"/>
              <a:t>A specialist semi-independent living service of 6 bedrooms, offering a medium level of support to Unaccompanied Asylum Seeking Children (UASC) who are either in or leaving care. Appropriate for unaccompanied Asylum Seeking Children (UASC); usually aged 16-17; young people with no recourse to public funds aged 18-21 although individuals aged up to 25 will also be considered.</a:t>
            </a:r>
            <a:endParaRPr lang="en-GB" sz="1400" dirty="0">
              <a:cs typeface="Arial"/>
            </a:endParaRPr>
          </a:p>
          <a:p>
            <a:pPr marL="0" indent="0">
              <a:lnSpc>
                <a:spcPct val="100000"/>
              </a:lnSpc>
              <a:spcBef>
                <a:spcPts val="100"/>
              </a:spcBef>
              <a:spcAft>
                <a:spcPts val="100"/>
              </a:spcAft>
              <a:buNone/>
            </a:pPr>
            <a:endParaRPr lang="en-GB" sz="1400" dirty="0">
              <a:solidFill>
                <a:srgbClr val="000000"/>
              </a:solidFill>
            </a:endParaRPr>
          </a:p>
          <a:p>
            <a:pPr marL="0" indent="0">
              <a:spcBef>
                <a:spcPts val="0"/>
              </a:spcBef>
              <a:spcAft>
                <a:spcPts val="0"/>
              </a:spcAft>
              <a:buNone/>
            </a:pPr>
            <a:r>
              <a:rPr lang="en-GB" sz="1400" dirty="0">
                <a:solidFill>
                  <a:srgbClr val="FFC000"/>
                </a:solidFill>
              </a:rPr>
              <a:t>Operational Hours</a:t>
            </a:r>
            <a:r>
              <a:rPr lang="en-GB" sz="1400" dirty="0">
                <a:solidFill>
                  <a:schemeClr val="accent6">
                    <a:lumMod val="75000"/>
                  </a:schemeClr>
                </a:solidFill>
              </a:rPr>
              <a:t> </a:t>
            </a:r>
            <a:endParaRPr lang="en-GB" sz="1400" dirty="0">
              <a:solidFill>
                <a:schemeClr val="accent6">
                  <a:lumMod val="75000"/>
                </a:schemeClr>
              </a:solidFill>
              <a:cs typeface="Calibri"/>
            </a:endParaRPr>
          </a:p>
          <a:p>
            <a:pPr marL="0" indent="0">
              <a:spcBef>
                <a:spcPts val="0"/>
              </a:spcBef>
              <a:spcAft>
                <a:spcPts val="0"/>
              </a:spcAft>
              <a:buNone/>
            </a:pPr>
            <a:r>
              <a:rPr lang="en-GB" sz="1400" dirty="0"/>
              <a:t>24/7 </a:t>
            </a:r>
            <a:endParaRPr lang="en-GB" sz="1400" dirty="0">
              <a:cs typeface="Arial"/>
            </a:endParaRPr>
          </a:p>
          <a:p>
            <a:pPr marL="0" indent="0">
              <a:spcBef>
                <a:spcPts val="0"/>
              </a:spcBef>
              <a:spcAft>
                <a:spcPts val="0"/>
              </a:spcAft>
              <a:buNone/>
            </a:pPr>
            <a:r>
              <a:rPr lang="en-GB" sz="1400" dirty="0">
                <a:hlinkClick r:id="rId2"/>
              </a:rPr>
              <a:t>https://www.lookahead.org.uk/properties/croydon-service/</a:t>
            </a:r>
            <a:r>
              <a:rPr lang="en-GB" sz="1400" dirty="0"/>
              <a:t>	</a:t>
            </a:r>
            <a:endParaRPr lang="en-GB" sz="1400" dirty="0">
              <a:cs typeface="Arial"/>
            </a:endParaRPr>
          </a:p>
          <a:p>
            <a:pPr marL="0" indent="0">
              <a:spcBef>
                <a:spcPts val="100"/>
              </a:spcBef>
              <a:spcAft>
                <a:spcPts val="100"/>
              </a:spcAft>
              <a:buNone/>
            </a:pPr>
            <a:endParaRPr lang="en-GB" sz="1400" dirty="0">
              <a:cs typeface="Arial"/>
            </a:endParaRPr>
          </a:p>
          <a:p>
            <a:pPr marL="0" indent="0">
              <a:spcBef>
                <a:spcPts val="100"/>
              </a:spcBef>
              <a:spcAft>
                <a:spcPts val="100"/>
              </a:spcAft>
              <a:buNone/>
            </a:pPr>
            <a:endParaRPr lang="en-GB" sz="1400" dirty="0">
              <a:solidFill>
                <a:schemeClr val="accent6">
                  <a:lumMod val="75000"/>
                </a:schemeClr>
              </a:solidFill>
              <a:cs typeface="Calibri"/>
            </a:endParaRPr>
          </a:p>
          <a:p>
            <a:pPr marL="0" indent="0">
              <a:buNone/>
            </a:pPr>
            <a:endParaRPr lang="en-GB" sz="1400" dirty="0">
              <a:cs typeface="Calibri"/>
            </a:endParaRPr>
          </a:p>
          <a:p>
            <a:pPr marL="0" indent="0">
              <a:buNone/>
            </a:pPr>
            <a:endParaRPr lang="en-GB" sz="1400" dirty="0">
              <a:cs typeface="Calibri"/>
            </a:endParaRPr>
          </a:p>
          <a:p>
            <a:pPr marL="0" indent="0">
              <a:buNone/>
            </a:pPr>
            <a:endParaRPr lang="en-GB" sz="1400" dirty="0">
              <a:cs typeface="Calibri"/>
            </a:endParaRPr>
          </a:p>
        </p:txBody>
      </p:sp>
      <p:sp>
        <p:nvSpPr>
          <p:cNvPr id="4" name="TextBox 3">
            <a:extLst>
              <a:ext uri="{FF2B5EF4-FFF2-40B4-BE49-F238E27FC236}">
                <a16:creationId xmlns:a16="http://schemas.microsoft.com/office/drawing/2014/main" id="{0931BF46-C5B2-1671-961F-FD991D40E9B2}"/>
              </a:ext>
            </a:extLst>
          </p:cNvPr>
          <p:cNvSpPr txBox="1"/>
          <p:nvPr/>
        </p:nvSpPr>
        <p:spPr>
          <a:xfrm>
            <a:off x="154907" y="2869533"/>
            <a:ext cx="8563476" cy="136191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solidFill>
                  <a:srgbClr val="FFC000"/>
                </a:solidFill>
                <a:cs typeface="Segoe UI"/>
              </a:rPr>
              <a:t>Service Benefits:​</a:t>
            </a:r>
          </a:p>
          <a:p>
            <a:pPr marL="171450" indent="-171450">
              <a:buFont typeface="Arial"/>
              <a:buChar char="•"/>
            </a:pPr>
            <a:r>
              <a:rPr lang="en-GB" sz="1400" dirty="0">
                <a:cs typeface="Arial"/>
              </a:rPr>
              <a:t>Safe and strong community environment, encouraging cultural exchange​</a:t>
            </a:r>
          </a:p>
          <a:p>
            <a:pPr marL="171450" indent="-171450">
              <a:buFont typeface="Arial"/>
              <a:buChar char="•"/>
            </a:pPr>
            <a:r>
              <a:rPr lang="en-GB" sz="1400" dirty="0">
                <a:cs typeface="Arial"/>
              </a:rPr>
              <a:t>Staff work closely in partnership with local organisations, including solicitors around immigration issues ​</a:t>
            </a:r>
          </a:p>
          <a:p>
            <a:pPr marL="171450" indent="-171450">
              <a:buFont typeface="Arial"/>
              <a:buChar char="•"/>
            </a:pPr>
            <a:r>
              <a:rPr lang="en-GB" sz="1400" dirty="0">
                <a:solidFill>
                  <a:srgbClr val="548235"/>
                </a:solidFill>
                <a:cs typeface="Arial"/>
              </a:rPr>
              <a:t>Dedicated Specialist Support Worker </a:t>
            </a:r>
            <a:r>
              <a:rPr lang="en-GB" sz="1400" dirty="0">
                <a:cs typeface="Arial"/>
              </a:rPr>
              <a:t>who is trained to support asylum seekers. ​</a:t>
            </a:r>
          </a:p>
          <a:p>
            <a:pPr marL="171450" indent="-171450">
              <a:buFont typeface="Arial"/>
              <a:buChar char="•"/>
            </a:pPr>
            <a:r>
              <a:rPr lang="en-GB" sz="1400" dirty="0">
                <a:cs typeface="Arial"/>
              </a:rPr>
              <a:t>Young people have access to 24/7 phone support, including translation services, CCTV in communal areas and a security presence overnight to ensure safety for all.​</a:t>
            </a:r>
          </a:p>
          <a:p>
            <a:pPr marL="171450" indent="-171450">
              <a:buFont typeface="Arial"/>
              <a:buChar char="•"/>
            </a:pPr>
            <a:r>
              <a:rPr lang="en-GB" sz="1400" dirty="0">
                <a:cs typeface="Arial"/>
              </a:rPr>
              <a:t>We work closely with commissioners, agencies and families to develop and deliver bespoke support and accommodation offers tailored to individual needs.</a:t>
            </a:r>
          </a:p>
        </p:txBody>
      </p:sp>
    </p:spTree>
    <p:extLst>
      <p:ext uri="{BB962C8B-B14F-4D97-AF65-F5344CB8AC3E}">
        <p14:creationId xmlns:p14="http://schemas.microsoft.com/office/powerpoint/2010/main" val="37789774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F7FE-6C88-42F0-E374-1FD21F7399EE}"/>
              </a:ext>
            </a:extLst>
          </p:cNvPr>
          <p:cNvSpPr>
            <a:spLocks noGrp="1"/>
          </p:cNvSpPr>
          <p:nvPr/>
        </p:nvSpPr>
        <p:spPr>
          <a:xfrm>
            <a:off x="215734" y="-321867"/>
            <a:ext cx="9732760" cy="1143000"/>
          </a:xfrm>
          <a:prstGeom prst="rect">
            <a:avLst/>
          </a:prstGeom>
        </p:spPr>
        <p:txBody>
          <a:bodyPr vert="horz" lIns="0" tIns="0" rIns="0" bIns="0" rtlCol="0" anchor="ctr">
            <a:normAutofit/>
          </a:bodyPr>
          <a:lstStyle>
            <a:lvl1pPr algn="l" defTabSz="609585" rtl="0" eaLnBrk="1" latinLnBrk="0" hangingPunct="1">
              <a:spcBef>
                <a:spcPct val="0"/>
              </a:spcBef>
              <a:buNone/>
              <a:defRPr sz="5333" b="1" kern="1200">
                <a:solidFill>
                  <a:srgbClr val="003087"/>
                </a:solidFill>
                <a:latin typeface="+mj-lt"/>
                <a:ea typeface="+mj-ea"/>
                <a:cs typeface="+mj-cs"/>
              </a:defRPr>
            </a:lvl1pPr>
          </a:lstStyle>
          <a:p>
            <a:r>
              <a:rPr lang="en-GB" sz="2400" b="0" dirty="0">
                <a:solidFill>
                  <a:srgbClr val="02C5B0"/>
                </a:solidFill>
              </a:rPr>
              <a:t>Croydon Healthwatch</a:t>
            </a:r>
            <a:r>
              <a:rPr lang="en-GB" sz="5300" b="0" dirty="0"/>
              <a:t> </a:t>
            </a:r>
            <a:endParaRPr lang="en-GB" b="0"/>
          </a:p>
        </p:txBody>
      </p:sp>
      <p:sp>
        <p:nvSpPr>
          <p:cNvPr id="3" name="Content Placeholder 2">
            <a:extLst>
              <a:ext uri="{FF2B5EF4-FFF2-40B4-BE49-F238E27FC236}">
                <a16:creationId xmlns:a16="http://schemas.microsoft.com/office/drawing/2014/main" id="{E617D1C4-5D37-6E6E-7F54-529C9F8DEEB0}"/>
              </a:ext>
            </a:extLst>
          </p:cNvPr>
          <p:cNvSpPr>
            <a:spLocks noGrp="1"/>
          </p:cNvSpPr>
          <p:nvPr/>
        </p:nvSpPr>
        <p:spPr>
          <a:xfrm>
            <a:off x="215734" y="1001006"/>
            <a:ext cx="7684201" cy="4525963"/>
          </a:xfrm>
          <a:prstGeom prst="rect">
            <a:avLst/>
          </a:prstGeom>
        </p:spPr>
        <p:txBody>
          <a:bodyPr vert="horz" lIns="91440" tIns="45720" rIns="91440" bIns="45720" rtlCol="0" anchor="t">
            <a:noAutofit/>
          </a:bodyPr>
          <a:lstStyle>
            <a:lvl1pPr marL="457189" indent="-457189" algn="l" defTabSz="609585" rtl="0" eaLnBrk="1" latinLnBrk="0" hangingPunct="1">
              <a:lnSpc>
                <a:spcPct val="110000"/>
              </a:lnSpc>
              <a:spcBef>
                <a:spcPct val="20000"/>
              </a:spcBef>
              <a:spcAft>
                <a:spcPts val="800"/>
              </a:spcAft>
              <a:buClr>
                <a:schemeClr val="tx2"/>
              </a:buClr>
              <a:buFont typeface="Arial"/>
              <a:buChar char="•"/>
              <a:defRPr sz="4267" kern="1200">
                <a:solidFill>
                  <a:schemeClr val="tx1"/>
                </a:solidFill>
                <a:latin typeface="+mn-lt"/>
                <a:ea typeface="+mn-ea"/>
                <a:cs typeface="+mn-cs"/>
              </a:defRPr>
            </a:lvl1pPr>
            <a:lvl2pPr marL="990575" indent="-380990" algn="l" defTabSz="609585" rtl="0" eaLnBrk="1" latinLnBrk="0" hangingPunct="1">
              <a:lnSpc>
                <a:spcPct val="110000"/>
              </a:lnSpc>
              <a:spcBef>
                <a:spcPct val="20000"/>
              </a:spcBef>
              <a:spcAft>
                <a:spcPts val="800"/>
              </a:spcAft>
              <a:buClr>
                <a:schemeClr val="tx2"/>
              </a:buClr>
              <a:buFont typeface="Arial"/>
              <a:buChar char="–"/>
              <a:defRPr sz="3733" kern="1200">
                <a:solidFill>
                  <a:schemeClr val="tx1"/>
                </a:solidFill>
                <a:latin typeface="+mn-lt"/>
                <a:ea typeface="+mn-ea"/>
                <a:cs typeface="+mn-cs"/>
              </a:defRPr>
            </a:lvl2pPr>
            <a:lvl3pPr marL="1523962" indent="-304792" algn="l" defTabSz="609585" rtl="0" eaLnBrk="1" latinLnBrk="0" hangingPunct="1">
              <a:lnSpc>
                <a:spcPct val="110000"/>
              </a:lnSpc>
              <a:spcBef>
                <a:spcPct val="20000"/>
              </a:spcBef>
              <a:spcAft>
                <a:spcPts val="800"/>
              </a:spcAft>
              <a:buClr>
                <a:schemeClr val="tx2"/>
              </a:buClr>
              <a:buFont typeface="Arial"/>
              <a:buChar char="•"/>
              <a:defRPr sz="3200" kern="1200">
                <a:solidFill>
                  <a:schemeClr val="tx1"/>
                </a:solidFill>
                <a:latin typeface="+mn-lt"/>
                <a:ea typeface="+mn-ea"/>
                <a:cs typeface="+mn-cs"/>
              </a:defRPr>
            </a:lvl3pPr>
            <a:lvl4pPr marL="2133547"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4pPr>
            <a:lvl5pPr marL="2743131"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spcAft>
                <a:spcPts val="0"/>
              </a:spcAft>
              <a:buNone/>
            </a:pPr>
            <a:r>
              <a:rPr lang="en-GB" sz="1400" dirty="0">
                <a:solidFill>
                  <a:srgbClr val="ED8B00"/>
                </a:solidFill>
              </a:rPr>
              <a:t>Outline of Service Function</a:t>
            </a:r>
          </a:p>
          <a:p>
            <a:pPr marL="0" indent="0">
              <a:spcBef>
                <a:spcPts val="0"/>
              </a:spcBef>
              <a:spcAft>
                <a:spcPts val="0"/>
              </a:spcAft>
              <a:buNone/>
            </a:pPr>
            <a:r>
              <a:rPr lang="en-GB" sz="1400" dirty="0"/>
              <a:t>Healthwatch Croydon works to get the best out of local health and social care services responding to the voice of the service user. From improving services today to helping shape better ones for tomorrow, we listen to your views and experiences and then influence decision-making.</a:t>
            </a:r>
            <a:endParaRPr lang="en-GB" sz="1400" dirty="0">
              <a:cs typeface="Calibri"/>
            </a:endParaRPr>
          </a:p>
          <a:p>
            <a:pPr marL="0" indent="0">
              <a:spcBef>
                <a:spcPts val="0"/>
              </a:spcBef>
              <a:spcAft>
                <a:spcPts val="0"/>
              </a:spcAft>
              <a:buNone/>
            </a:pPr>
            <a:endParaRPr lang="en-GB" sz="1400" dirty="0">
              <a:solidFill>
                <a:srgbClr val="ED8B00"/>
              </a:solidFill>
              <a:cs typeface="Calibri"/>
            </a:endParaRPr>
          </a:p>
          <a:p>
            <a:pPr marL="0" indent="0">
              <a:spcBef>
                <a:spcPts val="0"/>
              </a:spcBef>
              <a:spcAft>
                <a:spcPts val="0"/>
              </a:spcAft>
              <a:buNone/>
            </a:pPr>
            <a:r>
              <a:rPr lang="en-GB" sz="1400" dirty="0">
                <a:solidFill>
                  <a:srgbClr val="ED8B00"/>
                </a:solidFill>
              </a:rPr>
              <a:t>Operational Hours </a:t>
            </a:r>
            <a:endParaRPr lang="en-GB" sz="1400" dirty="0">
              <a:solidFill>
                <a:srgbClr val="ED8B00"/>
              </a:solidFill>
              <a:cs typeface="Calibri"/>
            </a:endParaRPr>
          </a:p>
          <a:p>
            <a:pPr marL="0" indent="0">
              <a:spcBef>
                <a:spcPts val="0"/>
              </a:spcBef>
              <a:spcAft>
                <a:spcPts val="0"/>
              </a:spcAft>
              <a:buNone/>
            </a:pPr>
            <a:r>
              <a:rPr lang="en-GB" sz="1400" dirty="0"/>
              <a:t>24 Hours </a:t>
            </a:r>
            <a:endParaRPr lang="en-GB" sz="1400" dirty="0">
              <a:cs typeface="Calibri"/>
            </a:endParaRPr>
          </a:p>
          <a:p>
            <a:pPr marL="0" indent="0">
              <a:spcBef>
                <a:spcPts val="0"/>
              </a:spcBef>
              <a:spcAft>
                <a:spcPts val="0"/>
              </a:spcAft>
              <a:buNone/>
            </a:pPr>
            <a:r>
              <a:rPr lang="en-GB" sz="1400" dirty="0"/>
              <a:t>24 George St</a:t>
            </a:r>
            <a:endParaRPr lang="en-GB" sz="1400" dirty="0">
              <a:cs typeface="Calibri"/>
            </a:endParaRPr>
          </a:p>
          <a:p>
            <a:pPr marL="0" indent="0">
              <a:spcBef>
                <a:spcPts val="0"/>
              </a:spcBef>
              <a:spcAft>
                <a:spcPts val="0"/>
              </a:spcAft>
              <a:buNone/>
            </a:pPr>
            <a:r>
              <a:rPr lang="en-GB" sz="1400" dirty="0"/>
              <a:t>Croydon </a:t>
            </a:r>
            <a:endParaRPr lang="en-GB" dirty="0"/>
          </a:p>
          <a:p>
            <a:pPr marL="0" indent="0">
              <a:spcBef>
                <a:spcPts val="0"/>
              </a:spcBef>
              <a:spcAft>
                <a:spcPts val="0"/>
              </a:spcAft>
              <a:buNone/>
            </a:pPr>
            <a:r>
              <a:rPr lang="en-GB" sz="1400" dirty="0"/>
              <a:t>CR0 1PB</a:t>
            </a:r>
            <a:endParaRPr lang="en-GB" sz="4250" dirty="0">
              <a:cs typeface="Calibri"/>
            </a:endParaRPr>
          </a:p>
          <a:p>
            <a:pPr marL="0" indent="0">
              <a:spcBef>
                <a:spcPts val="0"/>
              </a:spcBef>
              <a:spcAft>
                <a:spcPts val="0"/>
              </a:spcAft>
              <a:buNone/>
            </a:pPr>
            <a:r>
              <a:rPr lang="en-GB" sz="1400" dirty="0"/>
              <a:t>0300 012 0235</a:t>
            </a:r>
            <a:endParaRPr lang="en-GB" sz="1400" dirty="0">
              <a:cs typeface="Calibri"/>
            </a:endParaRPr>
          </a:p>
          <a:p>
            <a:pPr marL="0" indent="0">
              <a:spcBef>
                <a:spcPts val="0"/>
              </a:spcBef>
              <a:spcAft>
                <a:spcPts val="0"/>
              </a:spcAft>
              <a:buNone/>
            </a:pPr>
            <a:endParaRPr lang="en-GB" sz="1400"/>
          </a:p>
        </p:txBody>
      </p:sp>
      <p:sp>
        <p:nvSpPr>
          <p:cNvPr id="4" name="TextBox 3">
            <a:extLst>
              <a:ext uri="{FF2B5EF4-FFF2-40B4-BE49-F238E27FC236}">
                <a16:creationId xmlns:a16="http://schemas.microsoft.com/office/drawing/2014/main" id="{C53F11B9-D678-F01D-B60F-0D18F3F0A018}"/>
              </a:ext>
            </a:extLst>
          </p:cNvPr>
          <p:cNvSpPr txBox="1"/>
          <p:nvPr/>
        </p:nvSpPr>
        <p:spPr>
          <a:xfrm>
            <a:off x="3072564" y="2215314"/>
            <a:ext cx="5435265" cy="7155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solidFill>
                  <a:srgbClr val="ED8B00"/>
                </a:solidFill>
                <a:cs typeface="Segoe UI"/>
              </a:rPr>
              <a:t>Service Benefits </a:t>
            </a:r>
            <a:r>
              <a:rPr lang="en-US" sz="1400" dirty="0">
                <a:solidFill>
                  <a:srgbClr val="ED8B00"/>
                </a:solidFill>
                <a:cs typeface="Segoe UI"/>
              </a:rPr>
              <a:t>​</a:t>
            </a:r>
          </a:p>
          <a:p>
            <a:pPr marL="285750" indent="-285750">
              <a:buFont typeface="Arial"/>
              <a:buChar char="•"/>
            </a:pPr>
            <a:r>
              <a:rPr lang="en-GB" sz="1400" dirty="0">
                <a:cs typeface="Arial"/>
              </a:rPr>
              <a:t>Local people shape health and social care delivery</a:t>
            </a:r>
            <a:r>
              <a:rPr lang="en-US" sz="1400" dirty="0">
                <a:cs typeface="Arial"/>
              </a:rPr>
              <a:t>​</a:t>
            </a:r>
          </a:p>
          <a:p>
            <a:pPr marL="285750" indent="-285750">
              <a:buFont typeface="Arial"/>
              <a:buChar char="•"/>
            </a:pPr>
            <a:r>
              <a:rPr lang="en-GB" sz="1400" dirty="0">
                <a:cs typeface="Arial"/>
              </a:rPr>
              <a:t>Local people influence the services they receive personally</a:t>
            </a:r>
            <a:r>
              <a:rPr lang="en-US" sz="1400" dirty="0">
                <a:cs typeface="Arial"/>
              </a:rPr>
              <a:t>​</a:t>
            </a:r>
          </a:p>
          <a:p>
            <a:pPr marL="285750" indent="-285750">
              <a:buFont typeface="Arial"/>
              <a:buChar char="•"/>
            </a:pPr>
            <a:r>
              <a:rPr lang="en-GB" sz="1400" dirty="0">
                <a:cs typeface="Arial"/>
              </a:rPr>
              <a:t>Local people hold services to account</a:t>
            </a:r>
          </a:p>
        </p:txBody>
      </p:sp>
    </p:spTree>
    <p:extLst>
      <p:ext uri="{BB962C8B-B14F-4D97-AF65-F5344CB8AC3E}">
        <p14:creationId xmlns:p14="http://schemas.microsoft.com/office/powerpoint/2010/main" val="3311491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50CFD-1441-B098-273A-4911B8B64BE4}"/>
              </a:ext>
            </a:extLst>
          </p:cNvPr>
          <p:cNvSpPr>
            <a:spLocks noGrp="1"/>
          </p:cNvSpPr>
          <p:nvPr/>
        </p:nvSpPr>
        <p:spPr>
          <a:xfrm>
            <a:off x="113834" y="1924"/>
            <a:ext cx="11079870" cy="584948"/>
          </a:xfrm>
          <a:prstGeom prst="rect">
            <a:avLst/>
          </a:prstGeom>
        </p:spPr>
        <p:txBody>
          <a:bodyPr vert="horz" lIns="0" tIns="0" rIns="0" bIns="0" rtlCol="0" anchor="ctr">
            <a:noAutofit/>
          </a:bodyPr>
          <a:lstStyle>
            <a:lvl1pPr algn="l" defTabSz="609585" rtl="0" eaLnBrk="1" latinLnBrk="0" hangingPunct="1">
              <a:spcBef>
                <a:spcPct val="0"/>
              </a:spcBef>
              <a:buNone/>
              <a:defRPr sz="5333" b="1" kern="1200">
                <a:solidFill>
                  <a:srgbClr val="003087"/>
                </a:solidFill>
                <a:latin typeface="+mj-lt"/>
                <a:ea typeface="+mj-ea"/>
                <a:cs typeface="+mj-cs"/>
              </a:defRPr>
            </a:lvl1pPr>
          </a:lstStyle>
          <a:p>
            <a:r>
              <a:rPr lang="en-GB" sz="2400" b="0" dirty="0">
                <a:solidFill>
                  <a:srgbClr val="02C5B0"/>
                </a:solidFill>
              </a:rPr>
              <a:t>LBC - Croydon Association for Young Single Homeless (CAYSH)</a:t>
            </a:r>
            <a:endParaRPr lang="en-GB" sz="2400" b="0">
              <a:solidFill>
                <a:srgbClr val="02C5B0"/>
              </a:solidFill>
              <a:cs typeface="Calibri Light"/>
            </a:endParaRPr>
          </a:p>
        </p:txBody>
      </p:sp>
      <p:sp>
        <p:nvSpPr>
          <p:cNvPr id="3" name="Content Placeholder 2">
            <a:extLst>
              <a:ext uri="{FF2B5EF4-FFF2-40B4-BE49-F238E27FC236}">
                <a16:creationId xmlns:a16="http://schemas.microsoft.com/office/drawing/2014/main" id="{119EF718-1396-CB96-4C04-E3BBE7B16B90}"/>
              </a:ext>
            </a:extLst>
          </p:cNvPr>
          <p:cNvSpPr>
            <a:spLocks noGrp="1"/>
          </p:cNvSpPr>
          <p:nvPr/>
        </p:nvSpPr>
        <p:spPr>
          <a:xfrm>
            <a:off x="47927" y="877068"/>
            <a:ext cx="9042418" cy="808027"/>
          </a:xfrm>
          <a:prstGeom prst="rect">
            <a:avLst/>
          </a:prstGeom>
        </p:spPr>
        <p:txBody>
          <a:bodyPr vert="horz" lIns="91440" tIns="45720" rIns="91440" bIns="45720" rtlCol="0" anchor="t">
            <a:normAutofit fontScale="92500"/>
          </a:bodyPr>
          <a:lstStyle>
            <a:lvl1pPr marL="457189" indent="-457189" algn="l" defTabSz="609585" rtl="0" eaLnBrk="1" latinLnBrk="0" hangingPunct="1">
              <a:lnSpc>
                <a:spcPct val="110000"/>
              </a:lnSpc>
              <a:spcBef>
                <a:spcPct val="20000"/>
              </a:spcBef>
              <a:spcAft>
                <a:spcPts val="800"/>
              </a:spcAft>
              <a:buClr>
                <a:schemeClr val="tx2"/>
              </a:buClr>
              <a:buFont typeface="Arial"/>
              <a:buChar char="•"/>
              <a:defRPr sz="4267" kern="1200">
                <a:solidFill>
                  <a:schemeClr val="tx1"/>
                </a:solidFill>
                <a:latin typeface="+mn-lt"/>
                <a:ea typeface="+mn-ea"/>
                <a:cs typeface="+mn-cs"/>
              </a:defRPr>
            </a:lvl1pPr>
            <a:lvl2pPr marL="990575" indent="-380990" algn="l" defTabSz="609585" rtl="0" eaLnBrk="1" latinLnBrk="0" hangingPunct="1">
              <a:lnSpc>
                <a:spcPct val="110000"/>
              </a:lnSpc>
              <a:spcBef>
                <a:spcPct val="20000"/>
              </a:spcBef>
              <a:spcAft>
                <a:spcPts val="800"/>
              </a:spcAft>
              <a:buClr>
                <a:schemeClr val="tx2"/>
              </a:buClr>
              <a:buFont typeface="Arial"/>
              <a:buChar char="–"/>
              <a:defRPr sz="3733" kern="1200">
                <a:solidFill>
                  <a:schemeClr val="tx1"/>
                </a:solidFill>
                <a:latin typeface="+mn-lt"/>
                <a:ea typeface="+mn-ea"/>
                <a:cs typeface="+mn-cs"/>
              </a:defRPr>
            </a:lvl2pPr>
            <a:lvl3pPr marL="1523962" indent="-304792" algn="l" defTabSz="609585" rtl="0" eaLnBrk="1" latinLnBrk="0" hangingPunct="1">
              <a:lnSpc>
                <a:spcPct val="110000"/>
              </a:lnSpc>
              <a:spcBef>
                <a:spcPct val="20000"/>
              </a:spcBef>
              <a:spcAft>
                <a:spcPts val="800"/>
              </a:spcAft>
              <a:buClr>
                <a:schemeClr val="tx2"/>
              </a:buClr>
              <a:buFont typeface="Arial"/>
              <a:buChar char="•"/>
              <a:defRPr sz="3200" kern="1200">
                <a:solidFill>
                  <a:schemeClr val="tx1"/>
                </a:solidFill>
                <a:latin typeface="+mn-lt"/>
                <a:ea typeface="+mn-ea"/>
                <a:cs typeface="+mn-cs"/>
              </a:defRPr>
            </a:lvl3pPr>
            <a:lvl4pPr marL="2133547"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4pPr>
            <a:lvl5pPr marL="2743131"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spcAft>
                <a:spcPts val="0"/>
              </a:spcAft>
              <a:buNone/>
            </a:pPr>
            <a:r>
              <a:rPr lang="en-GB" sz="1400" dirty="0">
                <a:solidFill>
                  <a:srgbClr val="ED8B00"/>
                </a:solidFill>
              </a:rPr>
              <a:t>Outline of Service Function</a:t>
            </a:r>
          </a:p>
          <a:p>
            <a:pPr marL="0" indent="0">
              <a:spcBef>
                <a:spcPts val="0"/>
              </a:spcBef>
              <a:spcAft>
                <a:spcPts val="0"/>
              </a:spcAft>
              <a:buNone/>
            </a:pPr>
            <a:r>
              <a:rPr lang="en-GB" sz="1400" dirty="0"/>
              <a:t>Service for Young single homeless people aged 16-21, including those with low to medium support needs around independent living skills. Must have a Croydon connection (e.g. born, lived or been at school in the borough, family or relatives living there).</a:t>
            </a:r>
            <a:endParaRPr lang="en-GB" sz="1400" dirty="0">
              <a:cs typeface="Calibri"/>
            </a:endParaRPr>
          </a:p>
        </p:txBody>
      </p:sp>
      <p:sp>
        <p:nvSpPr>
          <p:cNvPr id="4" name="Content Placeholder 2">
            <a:extLst>
              <a:ext uri="{FF2B5EF4-FFF2-40B4-BE49-F238E27FC236}">
                <a16:creationId xmlns:a16="http://schemas.microsoft.com/office/drawing/2014/main" id="{94FBE338-A776-D2BA-F738-E80357FC585F}"/>
              </a:ext>
            </a:extLst>
          </p:cNvPr>
          <p:cNvSpPr txBox="1">
            <a:spLocks/>
          </p:cNvSpPr>
          <p:nvPr/>
        </p:nvSpPr>
        <p:spPr>
          <a:xfrm>
            <a:off x="46599" y="1593550"/>
            <a:ext cx="4628281" cy="808027"/>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00" dirty="0">
                <a:solidFill>
                  <a:srgbClr val="ED8B00"/>
                </a:solidFill>
              </a:rPr>
              <a:t>Operational Hours </a:t>
            </a:r>
            <a:endParaRPr lang="en-GB" sz="1300" dirty="0">
              <a:solidFill>
                <a:srgbClr val="ED8B00"/>
              </a:solidFill>
              <a:cs typeface="Calibri"/>
            </a:endParaRPr>
          </a:p>
          <a:p>
            <a:pPr marL="0" indent="0">
              <a:spcBef>
                <a:spcPts val="0"/>
              </a:spcBef>
              <a:spcAft>
                <a:spcPts val="0"/>
              </a:spcAft>
              <a:buFont typeface="Arial"/>
              <a:buNone/>
            </a:pPr>
            <a:r>
              <a:rPr lang="en-GB" sz="1300" dirty="0"/>
              <a:t>09:00-17:00 Mon- Fri</a:t>
            </a:r>
            <a:endParaRPr lang="en-GB" sz="1300" dirty="0">
              <a:cs typeface="Calibri"/>
            </a:endParaRPr>
          </a:p>
          <a:p>
            <a:pPr marL="0" indent="0">
              <a:spcBef>
                <a:spcPts val="0"/>
              </a:spcBef>
              <a:spcAft>
                <a:spcPts val="0"/>
              </a:spcAft>
              <a:buFont typeface="Arial"/>
              <a:buNone/>
            </a:pPr>
            <a:endParaRPr lang="en-GB" sz="1300" dirty="0">
              <a:cs typeface="Calibri"/>
            </a:endParaRPr>
          </a:p>
          <a:p>
            <a:pPr marL="0" indent="0">
              <a:spcBef>
                <a:spcPts val="0"/>
              </a:spcBef>
              <a:spcAft>
                <a:spcPts val="0"/>
              </a:spcAft>
              <a:buFont typeface="Arial"/>
              <a:buNone/>
            </a:pPr>
            <a:r>
              <a:rPr lang="en-GB" sz="1300" dirty="0">
                <a:solidFill>
                  <a:srgbClr val="ED8B00"/>
                </a:solidFill>
              </a:rPr>
              <a:t>Drop in Zone</a:t>
            </a:r>
            <a:endParaRPr lang="en-GB" sz="1300" dirty="0">
              <a:solidFill>
                <a:srgbClr val="ED8B00"/>
              </a:solidFill>
              <a:cs typeface="Calibri"/>
            </a:endParaRPr>
          </a:p>
          <a:p>
            <a:pPr marL="0" indent="0">
              <a:spcBef>
                <a:spcPts val="0"/>
              </a:spcBef>
              <a:spcAft>
                <a:spcPts val="0"/>
              </a:spcAft>
              <a:buFont typeface="Arial"/>
              <a:buNone/>
            </a:pPr>
            <a:r>
              <a:rPr lang="en-GB" sz="1300" dirty="0"/>
              <a:t>Croydon Turnaround Centre</a:t>
            </a:r>
            <a:endParaRPr lang="en-GB" sz="1300" dirty="0">
              <a:cs typeface="Calibri"/>
            </a:endParaRPr>
          </a:p>
          <a:p>
            <a:pPr marL="0" indent="0">
              <a:spcBef>
                <a:spcPts val="0"/>
              </a:spcBef>
              <a:spcAft>
                <a:spcPts val="0"/>
              </a:spcAft>
              <a:buFont typeface="Arial"/>
              <a:buNone/>
            </a:pPr>
            <a:r>
              <a:rPr lang="en-GB" sz="1300" dirty="0"/>
              <a:t>51/55 South End</a:t>
            </a:r>
            <a:endParaRPr lang="en-GB" sz="1300">
              <a:cs typeface="Calibri"/>
            </a:endParaRPr>
          </a:p>
          <a:p>
            <a:pPr marL="0" indent="0">
              <a:spcBef>
                <a:spcPts val="0"/>
              </a:spcBef>
              <a:spcAft>
                <a:spcPts val="0"/>
              </a:spcAft>
              <a:buFont typeface="Arial"/>
              <a:buNone/>
            </a:pPr>
            <a:r>
              <a:rPr lang="en-GB" sz="1300" dirty="0"/>
              <a:t>London</a:t>
            </a:r>
            <a:endParaRPr lang="en-GB" sz="1300" dirty="0">
              <a:cs typeface="Calibri"/>
            </a:endParaRPr>
          </a:p>
          <a:p>
            <a:pPr marL="0" indent="0">
              <a:spcBef>
                <a:spcPts val="0"/>
              </a:spcBef>
              <a:spcAft>
                <a:spcPts val="0"/>
              </a:spcAft>
              <a:buFont typeface="Arial"/>
              <a:buNone/>
            </a:pPr>
            <a:r>
              <a:rPr lang="en-GB" sz="1300" dirty="0"/>
              <a:t>Greater London</a:t>
            </a:r>
            <a:endParaRPr lang="en-GB" sz="1300" dirty="0">
              <a:cs typeface="Calibri"/>
            </a:endParaRPr>
          </a:p>
          <a:p>
            <a:pPr marL="0" indent="0">
              <a:spcBef>
                <a:spcPts val="0"/>
              </a:spcBef>
              <a:spcAft>
                <a:spcPts val="0"/>
              </a:spcAft>
              <a:buFont typeface="Arial"/>
              <a:buNone/>
            </a:pPr>
            <a:r>
              <a:rPr lang="en-GB" sz="1300" dirty="0"/>
              <a:t>CR0 1BF</a:t>
            </a:r>
            <a:endParaRPr lang="en-GB" sz="1300" dirty="0">
              <a:cs typeface="Calibri"/>
            </a:endParaRPr>
          </a:p>
          <a:p>
            <a:pPr marL="0" indent="0">
              <a:spcBef>
                <a:spcPts val="0"/>
              </a:spcBef>
              <a:spcAft>
                <a:spcPts val="0"/>
              </a:spcAft>
              <a:buFont typeface="Arial"/>
              <a:buNone/>
            </a:pPr>
            <a:endParaRPr lang="en-GB" sz="1400"/>
          </a:p>
          <a:p>
            <a:pPr marL="0" indent="0">
              <a:buFont typeface="Arial"/>
              <a:buNone/>
            </a:pPr>
            <a:endParaRPr lang="en-GB" sz="1400"/>
          </a:p>
        </p:txBody>
      </p:sp>
      <p:sp>
        <p:nvSpPr>
          <p:cNvPr id="5" name="TextBox 4">
            <a:extLst>
              <a:ext uri="{FF2B5EF4-FFF2-40B4-BE49-F238E27FC236}">
                <a16:creationId xmlns:a16="http://schemas.microsoft.com/office/drawing/2014/main" id="{5BD03C69-6EB5-4720-EB1A-305D8A2CB7FD}"/>
              </a:ext>
            </a:extLst>
          </p:cNvPr>
          <p:cNvSpPr txBox="1"/>
          <p:nvPr/>
        </p:nvSpPr>
        <p:spPr>
          <a:xfrm>
            <a:off x="2284793" y="1780165"/>
            <a:ext cx="6586245" cy="2019784"/>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300" dirty="0">
                <a:solidFill>
                  <a:srgbClr val="ED8B00"/>
                </a:solidFill>
              </a:rPr>
              <a:t>Service Benefits</a:t>
            </a:r>
            <a:endParaRPr lang="en-GB" sz="1300" dirty="0">
              <a:solidFill>
                <a:srgbClr val="ED8B00"/>
              </a:solidFill>
              <a:cs typeface="Calibri"/>
            </a:endParaRPr>
          </a:p>
          <a:p>
            <a:pPr marL="285750" indent="-285750">
              <a:buFont typeface="Arial" panose="020B0604020202020204" pitchFamily="34" charset="0"/>
              <a:buChar char="•"/>
              <a:defRPr/>
            </a:pPr>
            <a:r>
              <a:rPr lang="en-GB" sz="1300" dirty="0">
                <a:latin typeface="Calibri"/>
                <a:cs typeface="Calibri"/>
              </a:rPr>
              <a:t>Preventing clients from reaching point of homeless from application/ escalation. </a:t>
            </a:r>
            <a:endParaRPr lang="en-GB" sz="1300">
              <a:latin typeface="Calibri"/>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latin typeface="Calibri"/>
                <a:cs typeface="Calibri"/>
              </a:rPr>
              <a:t>Work with parents/ prison navigation team</a:t>
            </a:r>
            <a:endParaRPr lang="en-GB" sz="1300">
              <a:latin typeface="Calibri"/>
              <a:cs typeface="Calibri"/>
            </a:endParaRPr>
          </a:p>
          <a:p>
            <a:pPr marL="285750" indent="-285750">
              <a:buFont typeface="Arial" panose="020B0604020202020204" pitchFamily="34" charset="0"/>
              <a:buChar char="•"/>
              <a:defRPr/>
            </a:pPr>
            <a:r>
              <a:rPr lang="en-GB" sz="1300" dirty="0">
                <a:latin typeface="Calibri"/>
                <a:cs typeface="Calibri"/>
              </a:rPr>
              <a:t>Working with Hospital Discharge team re; return to accommodation/ emergency accommodation. </a:t>
            </a:r>
            <a:endParaRPr lang="en-GB" sz="1300">
              <a:latin typeface="Calibri"/>
              <a:cs typeface="Calibri"/>
            </a:endParaRPr>
          </a:p>
          <a:p>
            <a:pPr marL="285750" indent="-285750">
              <a:buFont typeface="Arial" panose="020B0604020202020204" pitchFamily="34" charset="0"/>
              <a:buChar char="•"/>
              <a:defRPr/>
            </a:pPr>
            <a:r>
              <a:rPr lang="en-GB" sz="1300" dirty="0">
                <a:latin typeface="Calibri"/>
                <a:cs typeface="Calibri"/>
              </a:rPr>
              <a:t>Work with supporting housing providers (tenancy sustainment/ complaints) </a:t>
            </a:r>
            <a:endParaRPr lang="en-GB" sz="1300">
              <a:latin typeface="Calibri"/>
              <a:cs typeface="Calibri"/>
            </a:endParaRPr>
          </a:p>
          <a:p>
            <a:pPr marL="285750" indent="-285750">
              <a:buFont typeface="Arial" panose="020B0604020202020204" pitchFamily="34" charset="0"/>
              <a:buChar char="•"/>
            </a:pPr>
            <a:r>
              <a:rPr lang="en-GB" sz="1300" dirty="0"/>
              <a:t>Staff visit projects a minimum of 2-3 times a week. </a:t>
            </a:r>
            <a:endParaRPr lang="en-GB" sz="1300">
              <a:cs typeface="Calibri"/>
            </a:endParaRPr>
          </a:p>
          <a:p>
            <a:pPr marL="285750" indent="-285750">
              <a:buFont typeface="Arial" panose="020B0604020202020204" pitchFamily="34" charset="0"/>
              <a:buChar char="•"/>
            </a:pPr>
            <a:r>
              <a:rPr lang="en-GB" sz="1300" dirty="0"/>
              <a:t>Care plan, support plan, and key working sessions at least monthly. </a:t>
            </a:r>
            <a:endParaRPr lang="en-GB" sz="1300">
              <a:cs typeface="Calibri"/>
            </a:endParaRPr>
          </a:p>
          <a:p>
            <a:pPr marL="285750" indent="-285750">
              <a:buFont typeface="Arial" panose="020B0604020202020204" pitchFamily="34" charset="0"/>
              <a:buChar char="•"/>
            </a:pPr>
            <a:r>
              <a:rPr lang="en-GB" sz="1300" dirty="0"/>
              <a:t>Staff act as advocates, provide informal counselling and help residents access specialist services. </a:t>
            </a:r>
            <a:endParaRPr lang="en-GB" sz="1300">
              <a:cs typeface="Calibri"/>
            </a:endParaRPr>
          </a:p>
          <a:p>
            <a:pPr marL="285750" indent="-285750">
              <a:buFont typeface="Arial" panose="020B0604020202020204" pitchFamily="34" charset="0"/>
              <a:buChar char="•"/>
            </a:pPr>
            <a:r>
              <a:rPr lang="en-GB" sz="1300" dirty="0"/>
              <a:t>Residents expected to participate in planned programme of activities and may move from shared housing to the more independent bedsits and flats.</a:t>
            </a:r>
            <a:endParaRPr lang="en-GB" sz="1300">
              <a:cs typeface="Calibri"/>
            </a:endParaRPr>
          </a:p>
          <a:p>
            <a:pPr marL="285750" indent="-285750">
              <a:buFont typeface="Arial" panose="020B0604020202020204" pitchFamily="34" charset="0"/>
              <a:buChar char="•"/>
            </a:pPr>
            <a:r>
              <a:rPr lang="en-GB" sz="1300" dirty="0"/>
              <a:t>Work with </a:t>
            </a:r>
            <a:r>
              <a:rPr lang="en-GB" sz="1300" dirty="0" err="1"/>
              <a:t>SLaM</a:t>
            </a:r>
            <a:r>
              <a:rPr lang="en-GB" sz="1300" dirty="0"/>
              <a:t>, Hospital Discharge Team, Police, Probation Team &amp; Rough Sleepers Service</a:t>
            </a:r>
            <a:endParaRPr lang="en-GB" sz="1300">
              <a:cs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300">
              <a:solidFill>
                <a:prstClr val="black"/>
              </a:solidFill>
              <a:latin typeface="Arial"/>
            </a:endParaRPr>
          </a:p>
          <a:p>
            <a:endParaRPr lang="en-GB" sz="1300"/>
          </a:p>
        </p:txBody>
      </p:sp>
    </p:spTree>
    <p:extLst>
      <p:ext uri="{BB962C8B-B14F-4D97-AF65-F5344CB8AC3E}">
        <p14:creationId xmlns:p14="http://schemas.microsoft.com/office/powerpoint/2010/main" val="17007418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1E148-EC78-582A-1AC3-9E05C2CFA0C3}"/>
              </a:ext>
            </a:extLst>
          </p:cNvPr>
          <p:cNvSpPr>
            <a:spLocks noGrp="1"/>
          </p:cNvSpPr>
          <p:nvPr/>
        </p:nvSpPr>
        <p:spPr>
          <a:xfrm>
            <a:off x="144492" y="45118"/>
            <a:ext cx="3386103" cy="736935"/>
          </a:xfrm>
          <a:prstGeom prst="rect">
            <a:avLst/>
          </a:prstGeom>
        </p:spPr>
        <p:txBody>
          <a:bodyPr vert="horz" lIns="0" tIns="0" rIns="0" bIns="0" rtlCol="0" anchor="ctr">
            <a:normAutofit/>
          </a:bodyPr>
          <a:lstStyle>
            <a:lvl1pPr algn="l" defTabSz="609585" rtl="0" eaLnBrk="1" latinLnBrk="0" hangingPunct="1">
              <a:spcBef>
                <a:spcPct val="0"/>
              </a:spcBef>
              <a:buNone/>
              <a:defRPr sz="5333" b="1" kern="1200">
                <a:solidFill>
                  <a:srgbClr val="003087"/>
                </a:solidFill>
                <a:latin typeface="+mj-lt"/>
                <a:ea typeface="+mj-ea"/>
                <a:cs typeface="+mj-cs"/>
              </a:defRPr>
            </a:lvl1pPr>
          </a:lstStyle>
          <a:p>
            <a:r>
              <a:rPr lang="en-GB" sz="2400" b="0" dirty="0">
                <a:solidFill>
                  <a:srgbClr val="02C5B0"/>
                </a:solidFill>
              </a:rPr>
              <a:t>Croydon Nightwatch</a:t>
            </a:r>
          </a:p>
        </p:txBody>
      </p:sp>
      <p:sp>
        <p:nvSpPr>
          <p:cNvPr id="3" name="Content Placeholder 2">
            <a:extLst>
              <a:ext uri="{FF2B5EF4-FFF2-40B4-BE49-F238E27FC236}">
                <a16:creationId xmlns:a16="http://schemas.microsoft.com/office/drawing/2014/main" id="{E95C7D07-12DA-9FF5-6663-05D4E6B43A4A}"/>
              </a:ext>
            </a:extLst>
          </p:cNvPr>
          <p:cNvSpPr>
            <a:spLocks noGrp="1"/>
          </p:cNvSpPr>
          <p:nvPr/>
        </p:nvSpPr>
        <p:spPr>
          <a:xfrm>
            <a:off x="1617" y="698441"/>
            <a:ext cx="8517169" cy="2600911"/>
          </a:xfrm>
          <a:prstGeom prst="rect">
            <a:avLst/>
          </a:prstGeom>
        </p:spPr>
        <p:txBody>
          <a:bodyPr vert="horz" lIns="91440" tIns="45720" rIns="91440" bIns="45720" rtlCol="0" anchor="t">
            <a:normAutofit lnSpcReduction="10000"/>
          </a:bodyPr>
          <a:lstStyle>
            <a:lvl1pPr marL="457189" indent="-457189" algn="l" defTabSz="609585" rtl="0" eaLnBrk="1" latinLnBrk="0" hangingPunct="1">
              <a:lnSpc>
                <a:spcPct val="110000"/>
              </a:lnSpc>
              <a:spcBef>
                <a:spcPct val="20000"/>
              </a:spcBef>
              <a:spcAft>
                <a:spcPts val="800"/>
              </a:spcAft>
              <a:buClr>
                <a:schemeClr val="tx2"/>
              </a:buClr>
              <a:buFont typeface="Arial"/>
              <a:buChar char="•"/>
              <a:defRPr sz="4267" kern="1200">
                <a:solidFill>
                  <a:schemeClr val="tx1"/>
                </a:solidFill>
                <a:latin typeface="+mn-lt"/>
                <a:ea typeface="+mn-ea"/>
                <a:cs typeface="+mn-cs"/>
              </a:defRPr>
            </a:lvl1pPr>
            <a:lvl2pPr marL="990575" indent="-380990" algn="l" defTabSz="609585" rtl="0" eaLnBrk="1" latinLnBrk="0" hangingPunct="1">
              <a:lnSpc>
                <a:spcPct val="110000"/>
              </a:lnSpc>
              <a:spcBef>
                <a:spcPct val="20000"/>
              </a:spcBef>
              <a:spcAft>
                <a:spcPts val="800"/>
              </a:spcAft>
              <a:buClr>
                <a:schemeClr val="tx2"/>
              </a:buClr>
              <a:buFont typeface="Arial"/>
              <a:buChar char="–"/>
              <a:defRPr sz="3733" kern="1200">
                <a:solidFill>
                  <a:schemeClr val="tx1"/>
                </a:solidFill>
                <a:latin typeface="+mn-lt"/>
                <a:ea typeface="+mn-ea"/>
                <a:cs typeface="+mn-cs"/>
              </a:defRPr>
            </a:lvl2pPr>
            <a:lvl3pPr marL="1523962" indent="-304792" algn="l" defTabSz="609585" rtl="0" eaLnBrk="1" latinLnBrk="0" hangingPunct="1">
              <a:lnSpc>
                <a:spcPct val="110000"/>
              </a:lnSpc>
              <a:spcBef>
                <a:spcPct val="20000"/>
              </a:spcBef>
              <a:spcAft>
                <a:spcPts val="800"/>
              </a:spcAft>
              <a:buClr>
                <a:schemeClr val="tx2"/>
              </a:buClr>
              <a:buFont typeface="Arial"/>
              <a:buChar char="•"/>
              <a:defRPr sz="3200" kern="1200">
                <a:solidFill>
                  <a:schemeClr val="tx1"/>
                </a:solidFill>
                <a:latin typeface="+mn-lt"/>
                <a:ea typeface="+mn-ea"/>
                <a:cs typeface="+mn-cs"/>
              </a:defRPr>
            </a:lvl3pPr>
            <a:lvl4pPr marL="2133547"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4pPr>
            <a:lvl5pPr marL="2743131"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spcAft>
                <a:spcPts val="0"/>
              </a:spcAft>
              <a:buNone/>
            </a:pPr>
            <a:r>
              <a:rPr lang="en-GB" sz="1300" dirty="0">
                <a:solidFill>
                  <a:srgbClr val="ED8B00"/>
                </a:solidFill>
              </a:rPr>
              <a:t>Outline of Service Function:</a:t>
            </a:r>
          </a:p>
          <a:p>
            <a:pPr marL="0" indent="0">
              <a:spcBef>
                <a:spcPts val="0"/>
              </a:spcBef>
              <a:spcAft>
                <a:spcPts val="0"/>
              </a:spcAft>
              <a:buNone/>
            </a:pPr>
            <a:r>
              <a:rPr lang="en-GB" sz="1300" dirty="0"/>
              <a:t>Nightwatch volunteers are out every night in the centre of Croydon giving food and other help to homeless and other vulnerable people. We can be found every night at 9.30pm in the Queen’s Gardens, by Fell Road.</a:t>
            </a:r>
            <a:endParaRPr lang="en-GB" sz="1300" dirty="0">
              <a:cs typeface="Calibri"/>
            </a:endParaRPr>
          </a:p>
          <a:p>
            <a:pPr marL="0" indent="0">
              <a:spcBef>
                <a:spcPts val="0"/>
              </a:spcBef>
              <a:spcAft>
                <a:spcPts val="0"/>
              </a:spcAft>
              <a:buNone/>
            </a:pPr>
            <a:r>
              <a:rPr lang="en-GB" sz="1300" dirty="0"/>
              <a:t>Core activity is providing direct support for homeless people and others in need. Helping people at every level of homelessness, from the street homeless to those in hostels and bed and breakfast accommodation and vulnerable former homeless people who need continuing support if they are not to become homeless again.</a:t>
            </a:r>
            <a:endParaRPr lang="en-GB" sz="1300" dirty="0">
              <a:cs typeface="Calibri"/>
            </a:endParaRPr>
          </a:p>
          <a:p>
            <a:pPr marL="0" indent="0">
              <a:spcBef>
                <a:spcPts val="0"/>
              </a:spcBef>
              <a:spcAft>
                <a:spcPts val="0"/>
              </a:spcAft>
              <a:buNone/>
            </a:pPr>
            <a:endParaRPr lang="en-GB" sz="1300" dirty="0">
              <a:solidFill>
                <a:srgbClr val="ED8B00"/>
              </a:solidFill>
              <a:cs typeface="Calibri"/>
            </a:endParaRPr>
          </a:p>
          <a:p>
            <a:pPr marL="0" indent="0">
              <a:spcBef>
                <a:spcPts val="0"/>
              </a:spcBef>
              <a:spcAft>
                <a:spcPts val="0"/>
              </a:spcAft>
              <a:buNone/>
            </a:pPr>
            <a:endParaRPr lang="en-GB" sz="1300" dirty="0">
              <a:solidFill>
                <a:srgbClr val="ED8B00"/>
              </a:solidFill>
            </a:endParaRPr>
          </a:p>
          <a:p>
            <a:pPr marL="0" indent="0">
              <a:spcBef>
                <a:spcPts val="0"/>
              </a:spcBef>
              <a:spcAft>
                <a:spcPts val="0"/>
              </a:spcAft>
              <a:buNone/>
            </a:pPr>
            <a:endParaRPr lang="en-GB" sz="1300" dirty="0">
              <a:solidFill>
                <a:srgbClr val="ED8B00"/>
              </a:solidFill>
            </a:endParaRPr>
          </a:p>
          <a:p>
            <a:pPr marL="0" indent="0">
              <a:spcBef>
                <a:spcPts val="0"/>
              </a:spcBef>
              <a:spcAft>
                <a:spcPts val="0"/>
              </a:spcAft>
              <a:buNone/>
            </a:pPr>
            <a:r>
              <a:rPr lang="en-GB" sz="1300" dirty="0">
                <a:solidFill>
                  <a:srgbClr val="ED8B00"/>
                </a:solidFill>
              </a:rPr>
              <a:t>Operational Hours: </a:t>
            </a:r>
            <a:endParaRPr lang="en-GB" sz="1300" dirty="0">
              <a:solidFill>
                <a:srgbClr val="ED8B00"/>
              </a:solidFill>
              <a:cs typeface="Calibri"/>
            </a:endParaRPr>
          </a:p>
          <a:p>
            <a:pPr marL="0" indent="0">
              <a:spcBef>
                <a:spcPts val="0"/>
              </a:spcBef>
              <a:spcAft>
                <a:spcPts val="0"/>
              </a:spcAft>
              <a:buNone/>
            </a:pPr>
            <a:r>
              <a:rPr lang="en-GB" sz="1300" dirty="0"/>
              <a:t>There are no paid staff, and no office premises. </a:t>
            </a:r>
            <a:endParaRPr lang="en-GB" sz="1300" dirty="0">
              <a:cs typeface="Calibri"/>
            </a:endParaRPr>
          </a:p>
          <a:p>
            <a:pPr marL="0" indent="0">
              <a:spcBef>
                <a:spcPts val="0"/>
              </a:spcBef>
              <a:spcAft>
                <a:spcPts val="0"/>
              </a:spcAft>
              <a:buNone/>
            </a:pPr>
            <a:r>
              <a:rPr lang="en-GB" sz="1300" dirty="0">
                <a:hlinkClick r:id="rId2"/>
              </a:rPr>
              <a:t>croydonnightwatch@btinternet.com</a:t>
            </a:r>
            <a:r>
              <a:rPr lang="en-GB" sz="1300" dirty="0"/>
              <a:t>.</a:t>
            </a:r>
            <a:endParaRPr lang="en-GB" sz="1300" dirty="0">
              <a:cs typeface="Calibri"/>
            </a:endParaRPr>
          </a:p>
          <a:p>
            <a:pPr marL="0" indent="0">
              <a:spcBef>
                <a:spcPts val="0"/>
              </a:spcBef>
              <a:spcAft>
                <a:spcPts val="0"/>
              </a:spcAft>
              <a:buNone/>
            </a:pPr>
            <a:endParaRPr lang="en-GB" sz="1300"/>
          </a:p>
          <a:p>
            <a:pPr marL="0" indent="0">
              <a:spcBef>
                <a:spcPts val="0"/>
              </a:spcBef>
              <a:spcAft>
                <a:spcPts val="0"/>
              </a:spcAft>
              <a:buNone/>
            </a:pPr>
            <a:endParaRPr lang="en-GB" sz="1300" b="1" dirty="0">
              <a:solidFill>
                <a:schemeClr val="accent6">
                  <a:lumMod val="75000"/>
                </a:schemeClr>
              </a:solidFill>
              <a:cs typeface="Calibri"/>
            </a:endParaRPr>
          </a:p>
        </p:txBody>
      </p:sp>
      <p:sp>
        <p:nvSpPr>
          <p:cNvPr id="4" name="TextBox 3">
            <a:extLst>
              <a:ext uri="{FF2B5EF4-FFF2-40B4-BE49-F238E27FC236}">
                <a16:creationId xmlns:a16="http://schemas.microsoft.com/office/drawing/2014/main" id="{9998CF75-2646-485C-32F0-2D3F8F3FA465}"/>
              </a:ext>
            </a:extLst>
          </p:cNvPr>
          <p:cNvSpPr txBox="1"/>
          <p:nvPr/>
        </p:nvSpPr>
        <p:spPr>
          <a:xfrm>
            <a:off x="3222959" y="2094999"/>
            <a:ext cx="5660857" cy="140807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solidFill>
                  <a:srgbClr val="ED8B00"/>
                </a:solidFill>
                <a:cs typeface="Segoe UI"/>
              </a:rPr>
              <a:t>Service Benefits:</a:t>
            </a:r>
            <a:r>
              <a:rPr lang="en-US" sz="1200" dirty="0">
                <a:solidFill>
                  <a:srgbClr val="ED8B00"/>
                </a:solidFill>
                <a:cs typeface="Segoe UI"/>
              </a:rPr>
              <a:t>​</a:t>
            </a:r>
          </a:p>
          <a:p>
            <a:pPr marL="285750" indent="-285750">
              <a:buFont typeface="Arial"/>
              <a:buChar char="•"/>
            </a:pPr>
            <a:r>
              <a:rPr lang="en-GB" sz="1300" dirty="0">
                <a:cs typeface="Arial"/>
              </a:rPr>
              <a:t>To act as first line contact for homeless people, to signpost them to other agencies</a:t>
            </a:r>
            <a:r>
              <a:rPr lang="en-US" sz="1300" dirty="0">
                <a:cs typeface="Arial"/>
              </a:rPr>
              <a:t>​</a:t>
            </a:r>
          </a:p>
          <a:p>
            <a:pPr marL="285750" indent="-285750">
              <a:buFont typeface="Arial"/>
              <a:buChar char="•"/>
            </a:pPr>
            <a:r>
              <a:rPr lang="en-GB" sz="1300" dirty="0">
                <a:cs typeface="Arial"/>
              </a:rPr>
              <a:t>To provide urgent and necessary items of food, clothes, toiletries, pots, pans, household goods to people in need</a:t>
            </a:r>
            <a:r>
              <a:rPr lang="en-US" sz="1300" dirty="0">
                <a:cs typeface="Arial"/>
              </a:rPr>
              <a:t>​</a:t>
            </a:r>
          </a:p>
          <a:p>
            <a:pPr marL="285750" indent="-285750">
              <a:buFont typeface="Arial"/>
              <a:buChar char="•"/>
            </a:pPr>
            <a:r>
              <a:rPr lang="en-GB" sz="1300" dirty="0">
                <a:cs typeface="Arial"/>
              </a:rPr>
              <a:t>The stabilisation of former homeless people in new accommodation</a:t>
            </a:r>
            <a:r>
              <a:rPr lang="en-US" sz="1300" dirty="0">
                <a:cs typeface="Arial"/>
              </a:rPr>
              <a:t>​</a:t>
            </a:r>
          </a:p>
          <a:p>
            <a:pPr marL="285750" indent="-285750">
              <a:buFont typeface="Arial"/>
              <a:buChar char="•"/>
            </a:pPr>
            <a:r>
              <a:rPr lang="en-GB" sz="1300" dirty="0">
                <a:cs typeface="Arial"/>
              </a:rPr>
              <a:t>To assist in helping unemployed homeless people (both financially and emotionally) to take up vocational training and education</a:t>
            </a:r>
            <a:r>
              <a:rPr lang="en-US" sz="1300" dirty="0">
                <a:cs typeface="Arial"/>
              </a:rPr>
              <a:t>​</a:t>
            </a:r>
          </a:p>
          <a:p>
            <a:pPr marL="285750" indent="-285750">
              <a:buFont typeface="Arial"/>
              <a:buChar char="•"/>
            </a:pPr>
            <a:r>
              <a:rPr lang="en-GB" sz="1300" dirty="0">
                <a:cs typeface="Arial"/>
              </a:rPr>
              <a:t>To befriend homeless people to encourage empowerment and increase in confidence</a:t>
            </a:r>
            <a:r>
              <a:rPr lang="en-US" sz="1300" dirty="0">
                <a:cs typeface="Arial"/>
              </a:rPr>
              <a:t>​</a:t>
            </a:r>
          </a:p>
          <a:p>
            <a:pPr marL="285750" indent="-285750">
              <a:buFont typeface="Arial"/>
              <a:buChar char="•"/>
            </a:pPr>
            <a:r>
              <a:rPr lang="en-GB" sz="1300" dirty="0">
                <a:cs typeface="Arial"/>
              </a:rPr>
              <a:t>To educate the community at large in Croydon about the realities of homelessness</a:t>
            </a:r>
          </a:p>
        </p:txBody>
      </p:sp>
    </p:spTree>
    <p:extLst>
      <p:ext uri="{BB962C8B-B14F-4D97-AF65-F5344CB8AC3E}">
        <p14:creationId xmlns:p14="http://schemas.microsoft.com/office/powerpoint/2010/main" val="3991405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D0E59-B26F-243D-74C5-BB9448A93C59}"/>
              </a:ext>
            </a:extLst>
          </p:cNvPr>
          <p:cNvSpPr>
            <a:spLocks noGrp="1"/>
          </p:cNvSpPr>
          <p:nvPr/>
        </p:nvSpPr>
        <p:spPr>
          <a:xfrm>
            <a:off x="145294" y="219554"/>
            <a:ext cx="2273182" cy="533902"/>
          </a:xfrm>
          <a:prstGeom prst="rect">
            <a:avLst/>
          </a:prstGeom>
        </p:spPr>
        <p:txBody>
          <a:bodyPr vert="horz" lIns="0" tIns="0" rIns="0" bIns="0" rtlCol="0" anchor="ctr">
            <a:normAutofit/>
          </a:bodyPr>
          <a:lstStyle>
            <a:lvl1pPr algn="l" defTabSz="609585" rtl="0" eaLnBrk="1" latinLnBrk="0" hangingPunct="1">
              <a:spcBef>
                <a:spcPct val="0"/>
              </a:spcBef>
              <a:buNone/>
              <a:defRPr sz="5333" b="1" kern="1200">
                <a:solidFill>
                  <a:srgbClr val="003087"/>
                </a:solidFill>
                <a:latin typeface="+mj-lt"/>
                <a:ea typeface="+mj-ea"/>
                <a:cs typeface="+mj-cs"/>
              </a:defRPr>
            </a:lvl1pPr>
          </a:lstStyle>
          <a:p>
            <a:r>
              <a:rPr lang="en-GB" sz="2400" b="0" dirty="0" err="1">
                <a:solidFill>
                  <a:srgbClr val="02C5B0"/>
                </a:solidFill>
              </a:rPr>
              <a:t>StreetLink</a:t>
            </a:r>
            <a:r>
              <a:rPr lang="en-GB" sz="2400" b="0" dirty="0">
                <a:solidFill>
                  <a:srgbClr val="02C5B0"/>
                </a:solidFill>
              </a:rPr>
              <a:t> </a:t>
            </a:r>
            <a:endParaRPr lang="en-GB" sz="2400" b="0" dirty="0">
              <a:solidFill>
                <a:srgbClr val="02C5B0"/>
              </a:solidFill>
              <a:cs typeface="Calibri Light"/>
            </a:endParaRPr>
          </a:p>
        </p:txBody>
      </p:sp>
      <p:sp>
        <p:nvSpPr>
          <p:cNvPr id="3" name="Content Placeholder 2">
            <a:extLst>
              <a:ext uri="{FF2B5EF4-FFF2-40B4-BE49-F238E27FC236}">
                <a16:creationId xmlns:a16="http://schemas.microsoft.com/office/drawing/2014/main" id="{A2C5F656-0C07-513D-E5DB-3532CDC47664}"/>
              </a:ext>
            </a:extLst>
          </p:cNvPr>
          <p:cNvSpPr>
            <a:spLocks noGrp="1"/>
          </p:cNvSpPr>
          <p:nvPr/>
        </p:nvSpPr>
        <p:spPr>
          <a:xfrm>
            <a:off x="85602" y="880268"/>
            <a:ext cx="8687516" cy="4525963"/>
          </a:xfrm>
          <a:prstGeom prst="rect">
            <a:avLst/>
          </a:prstGeom>
        </p:spPr>
        <p:txBody>
          <a:bodyPr vert="horz" lIns="91440" tIns="45720" rIns="91440" bIns="45720" rtlCol="0" anchor="t">
            <a:normAutofit/>
          </a:bodyPr>
          <a:lstStyle>
            <a:lvl1pPr marL="457189" indent="-457189" algn="l" defTabSz="609585" rtl="0" eaLnBrk="1" latinLnBrk="0" hangingPunct="1">
              <a:lnSpc>
                <a:spcPct val="110000"/>
              </a:lnSpc>
              <a:spcBef>
                <a:spcPct val="20000"/>
              </a:spcBef>
              <a:spcAft>
                <a:spcPts val="800"/>
              </a:spcAft>
              <a:buClr>
                <a:schemeClr val="tx2"/>
              </a:buClr>
              <a:buFont typeface="Arial"/>
              <a:buChar char="•"/>
              <a:defRPr sz="4267" kern="1200">
                <a:solidFill>
                  <a:schemeClr val="tx1"/>
                </a:solidFill>
                <a:latin typeface="+mn-lt"/>
                <a:ea typeface="+mn-ea"/>
                <a:cs typeface="+mn-cs"/>
              </a:defRPr>
            </a:lvl1pPr>
            <a:lvl2pPr marL="990575" indent="-380990" algn="l" defTabSz="609585" rtl="0" eaLnBrk="1" latinLnBrk="0" hangingPunct="1">
              <a:lnSpc>
                <a:spcPct val="110000"/>
              </a:lnSpc>
              <a:spcBef>
                <a:spcPct val="20000"/>
              </a:spcBef>
              <a:spcAft>
                <a:spcPts val="800"/>
              </a:spcAft>
              <a:buClr>
                <a:schemeClr val="tx2"/>
              </a:buClr>
              <a:buFont typeface="Arial"/>
              <a:buChar char="–"/>
              <a:defRPr sz="3733" kern="1200">
                <a:solidFill>
                  <a:schemeClr val="tx1"/>
                </a:solidFill>
                <a:latin typeface="+mn-lt"/>
                <a:ea typeface="+mn-ea"/>
                <a:cs typeface="+mn-cs"/>
              </a:defRPr>
            </a:lvl2pPr>
            <a:lvl3pPr marL="1523962" indent="-304792" algn="l" defTabSz="609585" rtl="0" eaLnBrk="1" latinLnBrk="0" hangingPunct="1">
              <a:lnSpc>
                <a:spcPct val="110000"/>
              </a:lnSpc>
              <a:spcBef>
                <a:spcPct val="20000"/>
              </a:spcBef>
              <a:spcAft>
                <a:spcPts val="800"/>
              </a:spcAft>
              <a:buClr>
                <a:schemeClr val="tx2"/>
              </a:buClr>
              <a:buFont typeface="Arial"/>
              <a:buChar char="•"/>
              <a:defRPr sz="3200" kern="1200">
                <a:solidFill>
                  <a:schemeClr val="tx1"/>
                </a:solidFill>
                <a:latin typeface="+mn-lt"/>
                <a:ea typeface="+mn-ea"/>
                <a:cs typeface="+mn-cs"/>
              </a:defRPr>
            </a:lvl3pPr>
            <a:lvl4pPr marL="2133547"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4pPr>
            <a:lvl5pPr marL="2743131"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lnSpc>
                <a:spcPct val="100000"/>
              </a:lnSpc>
              <a:buNone/>
            </a:pPr>
            <a:r>
              <a:rPr lang="en-GB" sz="1400" dirty="0">
                <a:solidFill>
                  <a:srgbClr val="ED8B00"/>
                </a:solidFill>
              </a:rPr>
              <a:t>Outline of Service Function</a:t>
            </a:r>
            <a:endParaRPr lang="en-US" dirty="0">
              <a:solidFill>
                <a:srgbClr val="548235"/>
              </a:solidFill>
              <a:cs typeface="Calibri" panose="020F0502020204030204"/>
            </a:endParaRPr>
          </a:p>
          <a:p>
            <a:pPr marL="0" indent="0">
              <a:lnSpc>
                <a:spcPct val="100000"/>
              </a:lnSpc>
              <a:buNone/>
            </a:pPr>
            <a:r>
              <a:rPr lang="en-GB" sz="1400" dirty="0" err="1"/>
              <a:t>StreetLink</a:t>
            </a:r>
            <a:r>
              <a:rPr lang="en-GB" sz="1400" dirty="0"/>
              <a:t> exists to help end rough sleeping by enabling members of the public to connect people sleeping rough with the local services that can support them.</a:t>
            </a:r>
            <a:endParaRPr lang="en-GB" sz="1400" dirty="0">
              <a:cs typeface="Calibri" panose="020F0502020204030204"/>
            </a:endParaRPr>
          </a:p>
          <a:p>
            <a:pPr marL="0" indent="0">
              <a:lnSpc>
                <a:spcPct val="100000"/>
              </a:lnSpc>
              <a:buNone/>
            </a:pPr>
            <a:r>
              <a:rPr lang="en-GB" sz="1400" dirty="0">
                <a:solidFill>
                  <a:schemeClr val="accent6">
                    <a:lumMod val="75000"/>
                  </a:schemeClr>
                </a:solidFill>
              </a:rPr>
              <a:t>Operational Hours: </a:t>
            </a:r>
            <a:endParaRPr lang="en-GB" sz="1400">
              <a:solidFill>
                <a:schemeClr val="accent6">
                  <a:lumMod val="75000"/>
                </a:schemeClr>
              </a:solidFill>
              <a:cs typeface="Calibri" panose="020F0502020204030204"/>
            </a:endParaRPr>
          </a:p>
          <a:p>
            <a:pPr marL="0" indent="0">
              <a:lnSpc>
                <a:spcPct val="100000"/>
              </a:lnSpc>
              <a:spcBef>
                <a:spcPts val="0"/>
              </a:spcBef>
              <a:spcAft>
                <a:spcPts val="0"/>
              </a:spcAft>
              <a:buNone/>
            </a:pPr>
            <a:r>
              <a:rPr lang="en-GB" sz="1400" dirty="0"/>
              <a:t>0300 500 0914</a:t>
            </a:r>
            <a:endParaRPr lang="en-GB" sz="1400">
              <a:cs typeface="Calibri" panose="020F0502020204030204"/>
            </a:endParaRPr>
          </a:p>
          <a:p>
            <a:pPr marL="0" indent="0">
              <a:lnSpc>
                <a:spcPct val="100000"/>
              </a:lnSpc>
              <a:spcBef>
                <a:spcPts val="0"/>
              </a:spcBef>
              <a:spcAft>
                <a:spcPts val="0"/>
              </a:spcAft>
              <a:buNone/>
            </a:pPr>
            <a:r>
              <a:rPr lang="en-GB" sz="1400" dirty="0"/>
              <a:t>Download from the </a:t>
            </a:r>
            <a:r>
              <a:rPr lang="en-GB" sz="1400" u="sng" dirty="0">
                <a:hlinkClick r:id="rId2">
                  <a:extLst>
                    <a:ext uri="{A12FA001-AC4F-418D-AE19-62706E023703}">
                      <ahyp:hlinkClr xmlns:ahyp="http://schemas.microsoft.com/office/drawing/2018/hyperlinkcolor" val="tx"/>
                    </a:ext>
                  </a:extLst>
                </a:hlinkClick>
              </a:rPr>
              <a:t>Apple App store</a:t>
            </a:r>
            <a:r>
              <a:rPr lang="en-GB" sz="1400" dirty="0"/>
              <a:t> or the </a:t>
            </a:r>
            <a:r>
              <a:rPr lang="en-GB" sz="1400" u="sng" dirty="0">
                <a:hlinkClick r:id="rId3">
                  <a:extLst>
                    <a:ext uri="{A12FA001-AC4F-418D-AE19-62706E023703}">
                      <ahyp:hlinkClr xmlns:ahyp="http://schemas.microsoft.com/office/drawing/2018/hyperlinkcolor" val="tx"/>
                    </a:ext>
                  </a:extLst>
                </a:hlinkClick>
              </a:rPr>
              <a:t>Google Play store for Android</a:t>
            </a:r>
            <a:r>
              <a:rPr lang="en-GB" sz="1400" dirty="0"/>
              <a:t>.</a:t>
            </a:r>
            <a:endParaRPr lang="en-GB" sz="1400" dirty="0">
              <a:cs typeface="Calibri" panose="020F0502020204030204"/>
            </a:endParaRPr>
          </a:p>
          <a:p>
            <a:pPr marL="0" indent="0">
              <a:lnSpc>
                <a:spcPct val="100000"/>
              </a:lnSpc>
              <a:buNone/>
            </a:pPr>
            <a:endParaRPr lang="en-GB" sz="1400" b="1">
              <a:cs typeface="Calibri" panose="020F0502020204030204"/>
            </a:endParaRPr>
          </a:p>
          <a:p>
            <a:pPr marL="0" indent="0">
              <a:lnSpc>
                <a:spcPct val="100000"/>
              </a:lnSpc>
              <a:buNone/>
            </a:pPr>
            <a:r>
              <a:rPr lang="en-GB" sz="1400" dirty="0">
                <a:solidFill>
                  <a:srgbClr val="ED8B00"/>
                </a:solidFill>
              </a:rPr>
              <a:t>Service Benefits:</a:t>
            </a:r>
            <a:endParaRPr lang="en-GB" sz="1400" dirty="0">
              <a:solidFill>
                <a:srgbClr val="ED8B00"/>
              </a:solidFill>
              <a:cs typeface="Calibri" panose="020F0502020204030204"/>
            </a:endParaRPr>
          </a:p>
          <a:p>
            <a:pPr marL="456565" indent="-456565">
              <a:lnSpc>
                <a:spcPct val="100000"/>
              </a:lnSpc>
              <a:spcBef>
                <a:spcPts val="0"/>
              </a:spcBef>
              <a:spcAft>
                <a:spcPts val="0"/>
              </a:spcAft>
            </a:pPr>
            <a:r>
              <a:rPr lang="en-GB" sz="1400" dirty="0"/>
              <a:t>If you are concerned about someone over the age of 18 that you have seen sleeping rough in England or Wales, you can use this website to send an alert to </a:t>
            </a:r>
            <a:r>
              <a:rPr lang="en-GB" sz="1400" dirty="0" err="1"/>
              <a:t>StreetLink</a:t>
            </a:r>
            <a:r>
              <a:rPr lang="en-GB" sz="1400" dirty="0"/>
              <a:t>. </a:t>
            </a:r>
            <a:endParaRPr lang="en-GB" sz="1400"/>
          </a:p>
          <a:p>
            <a:pPr marL="456565" indent="-456565">
              <a:lnSpc>
                <a:spcPct val="100000"/>
              </a:lnSpc>
              <a:spcBef>
                <a:spcPts val="0"/>
              </a:spcBef>
              <a:spcAft>
                <a:spcPts val="0"/>
              </a:spcAft>
            </a:pPr>
            <a:r>
              <a:rPr lang="en-GB" sz="1400" dirty="0"/>
              <a:t>The details you provide are sent to the local authority or outreach service for the area in which you have seen the person, to help them find the individual and connect them to support. </a:t>
            </a:r>
            <a:endParaRPr lang="en-GB" sz="1400">
              <a:cs typeface="Calibri" panose="020F0502020204030204"/>
            </a:endParaRPr>
          </a:p>
          <a:p>
            <a:pPr marL="456565" indent="-456565">
              <a:lnSpc>
                <a:spcPct val="100000"/>
              </a:lnSpc>
              <a:spcBef>
                <a:spcPts val="0"/>
              </a:spcBef>
              <a:spcAft>
                <a:spcPts val="0"/>
              </a:spcAft>
            </a:pPr>
            <a:r>
              <a:rPr lang="en-GB" sz="1400" dirty="0"/>
              <a:t>It is important to note that if you think the person you are concerned about is under 18 please do not contact </a:t>
            </a:r>
            <a:r>
              <a:rPr lang="en-GB" sz="1400" dirty="0" err="1"/>
              <a:t>StreetLink</a:t>
            </a:r>
            <a:r>
              <a:rPr lang="en-GB" sz="1400" dirty="0"/>
              <a:t> but instead call the police.</a:t>
            </a:r>
            <a:endParaRPr lang="en-GB" sz="1400" dirty="0">
              <a:cs typeface="Calibri" panose="020F0502020204030204"/>
            </a:endParaRPr>
          </a:p>
        </p:txBody>
      </p:sp>
      <p:sp>
        <p:nvSpPr>
          <p:cNvPr id="4" name="TextBox 3">
            <a:extLst>
              <a:ext uri="{FF2B5EF4-FFF2-40B4-BE49-F238E27FC236}">
                <a16:creationId xmlns:a16="http://schemas.microsoft.com/office/drawing/2014/main" id="{21A31AC6-1B9D-B5EB-0928-A3323309A181}"/>
              </a:ext>
            </a:extLst>
          </p:cNvPr>
          <p:cNvSpPr txBox="1"/>
          <p:nvPr/>
        </p:nvSpPr>
        <p:spPr>
          <a:xfrm>
            <a:off x="5824788" y="2070936"/>
            <a:ext cx="4543425" cy="34624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a:solidFill>
                  <a:srgbClr val="0070C0"/>
                </a:solidFill>
                <a:cs typeface="Arial"/>
                <a:hlinkClick r:id="rId4"/>
              </a:rPr>
              <a:t>www.streetlink.org.uk</a:t>
            </a:r>
            <a:endParaRPr lang="en-US" sz="3600" b="1"/>
          </a:p>
        </p:txBody>
      </p:sp>
      <p:sp>
        <p:nvSpPr>
          <p:cNvPr id="5" name="TextBox 4">
            <a:extLst>
              <a:ext uri="{FF2B5EF4-FFF2-40B4-BE49-F238E27FC236}">
                <a16:creationId xmlns:a16="http://schemas.microsoft.com/office/drawing/2014/main" id="{0A24B08E-F108-5B77-BFD7-738D60246B32}"/>
              </a:ext>
            </a:extLst>
          </p:cNvPr>
          <p:cNvSpPr txBox="1"/>
          <p:nvPr/>
        </p:nvSpPr>
        <p:spPr>
          <a:xfrm>
            <a:off x="5139238" y="1641909"/>
            <a:ext cx="4044315" cy="43858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solidFill>
                  <a:srgbClr val="ED8B00"/>
                </a:solidFill>
                <a:cs typeface="Arial"/>
              </a:rPr>
              <a:t>Please report any cases of Rough Sleeping via the </a:t>
            </a:r>
            <a:r>
              <a:rPr lang="en-US" sz="1600" dirty="0" err="1">
                <a:solidFill>
                  <a:srgbClr val="ED8B00"/>
                </a:solidFill>
                <a:cs typeface="Arial"/>
              </a:rPr>
              <a:t>Streetlink</a:t>
            </a:r>
            <a:r>
              <a:rPr lang="en-US" sz="1600" dirty="0">
                <a:solidFill>
                  <a:srgbClr val="ED8B00"/>
                </a:solidFill>
                <a:cs typeface="Arial"/>
              </a:rPr>
              <a:t> website </a:t>
            </a:r>
            <a:endParaRPr lang="en-US" sz="1600" dirty="0">
              <a:solidFill>
                <a:srgbClr val="ED8B00"/>
              </a:solidFill>
            </a:endParaRPr>
          </a:p>
        </p:txBody>
      </p:sp>
    </p:spTree>
    <p:extLst>
      <p:ext uri="{BB962C8B-B14F-4D97-AF65-F5344CB8AC3E}">
        <p14:creationId xmlns:p14="http://schemas.microsoft.com/office/powerpoint/2010/main" val="3542017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4A0A1-795E-34D6-0DF3-1C8BEAE4A2F8}"/>
              </a:ext>
            </a:extLst>
          </p:cNvPr>
          <p:cNvSpPr>
            <a:spLocks noGrp="1"/>
          </p:cNvSpPr>
          <p:nvPr/>
        </p:nvSpPr>
        <p:spPr>
          <a:xfrm>
            <a:off x="167055" y="1924"/>
            <a:ext cx="7133159" cy="1143000"/>
          </a:xfrm>
          <a:prstGeom prst="rect">
            <a:avLst/>
          </a:prstGeom>
        </p:spPr>
        <p:txBody>
          <a:bodyPr vert="horz" lIns="0" tIns="0" rIns="0" bIns="0" rtlCol="0" anchor="ctr">
            <a:noAutofit/>
          </a:bodyPr>
          <a:lstStyle>
            <a:lvl1pPr algn="l" defTabSz="609585" rtl="0" eaLnBrk="1" latinLnBrk="0" hangingPunct="1">
              <a:spcBef>
                <a:spcPct val="0"/>
              </a:spcBef>
              <a:buNone/>
              <a:defRPr sz="5333" b="1" kern="1200">
                <a:solidFill>
                  <a:srgbClr val="003087"/>
                </a:solidFill>
                <a:latin typeface="+mj-lt"/>
                <a:ea typeface="+mj-ea"/>
                <a:cs typeface="+mj-cs"/>
              </a:defRPr>
            </a:lvl1pPr>
          </a:lstStyle>
          <a:p>
            <a:r>
              <a:rPr lang="en-GB" sz="2400" b="0" dirty="0">
                <a:solidFill>
                  <a:srgbClr val="02C5B0"/>
                </a:solidFill>
              </a:rPr>
              <a:t>Croydon Association for Young Single Homeless (CAYSH)</a:t>
            </a:r>
            <a:endParaRPr lang="en-GB" sz="2400" b="0">
              <a:solidFill>
                <a:srgbClr val="02C5B0"/>
              </a:solidFill>
              <a:cs typeface="Calibri Light"/>
            </a:endParaRPr>
          </a:p>
        </p:txBody>
      </p:sp>
      <p:sp>
        <p:nvSpPr>
          <p:cNvPr id="3" name="TextBox 2">
            <a:extLst>
              <a:ext uri="{FF2B5EF4-FFF2-40B4-BE49-F238E27FC236}">
                <a16:creationId xmlns:a16="http://schemas.microsoft.com/office/drawing/2014/main" id="{4E6563B4-3BE6-A829-14C2-AFF908E689DB}"/>
              </a:ext>
            </a:extLst>
          </p:cNvPr>
          <p:cNvSpPr txBox="1"/>
          <p:nvPr/>
        </p:nvSpPr>
        <p:spPr>
          <a:xfrm>
            <a:off x="167648" y="2571591"/>
            <a:ext cx="10431603" cy="1038746"/>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ED8B00"/>
                </a:solidFill>
              </a:rPr>
              <a:t>Making a Referral </a:t>
            </a:r>
            <a:endParaRPr lang="en-GB" sz="1400">
              <a:solidFill>
                <a:schemeClr val="accent6">
                  <a:lumMod val="75000"/>
                </a:schemeClr>
              </a:solidFill>
            </a:endParaRPr>
          </a:p>
          <a:p>
            <a:r>
              <a:rPr lang="en-GB" sz="1400" dirty="0"/>
              <a:t>Applicants should check website to ensure Drop In Zone is open before calling in to arrange an appointment. </a:t>
            </a:r>
            <a:endParaRPr lang="en-GB" sz="1400" dirty="0">
              <a:cs typeface="Calibri"/>
            </a:endParaRPr>
          </a:p>
          <a:p>
            <a:endParaRPr lang="en-GB" sz="1400"/>
          </a:p>
          <a:p>
            <a:r>
              <a:rPr lang="en-GB" sz="1400" dirty="0">
                <a:solidFill>
                  <a:srgbClr val="ED8B00"/>
                </a:solidFill>
              </a:rPr>
              <a:t>Length of stay</a:t>
            </a:r>
            <a:endParaRPr lang="en-GB" sz="1400" dirty="0">
              <a:solidFill>
                <a:srgbClr val="ED8B00"/>
              </a:solidFill>
              <a:cs typeface="Calibri"/>
            </a:endParaRPr>
          </a:p>
          <a:p>
            <a:r>
              <a:rPr lang="en-GB" sz="1400" dirty="0"/>
              <a:t>Minimum stay: 3-6 Months</a:t>
            </a:r>
            <a:endParaRPr lang="en-GB" sz="1400" dirty="0">
              <a:cs typeface="Calibri"/>
            </a:endParaRPr>
          </a:p>
          <a:p>
            <a:r>
              <a:rPr lang="en-GB" sz="1400" dirty="0"/>
              <a:t>Maximum stay: 2 Years</a:t>
            </a:r>
            <a:endParaRPr lang="en-GB" sz="1400" dirty="0">
              <a:cs typeface="Calibri"/>
            </a:endParaRPr>
          </a:p>
        </p:txBody>
      </p:sp>
      <p:sp>
        <p:nvSpPr>
          <p:cNvPr id="4" name="TextBox 3">
            <a:extLst>
              <a:ext uri="{FF2B5EF4-FFF2-40B4-BE49-F238E27FC236}">
                <a16:creationId xmlns:a16="http://schemas.microsoft.com/office/drawing/2014/main" id="{8F0F542D-54DE-809A-D601-0EF01E51F349}"/>
              </a:ext>
            </a:extLst>
          </p:cNvPr>
          <p:cNvSpPr txBox="1"/>
          <p:nvPr/>
        </p:nvSpPr>
        <p:spPr>
          <a:xfrm>
            <a:off x="167648" y="1143920"/>
            <a:ext cx="8604173" cy="877163"/>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ED8B00"/>
                </a:solidFill>
              </a:rPr>
              <a:t>Who we cannot help</a:t>
            </a:r>
          </a:p>
          <a:p>
            <a:pPr marL="285750" indent="-285750">
              <a:buFont typeface="Arial" panose="020B0604020202020204" pitchFamily="34" charset="0"/>
              <a:buChar char="•"/>
            </a:pPr>
            <a:r>
              <a:rPr lang="en-GB" sz="1400" dirty="0"/>
              <a:t>Young people with dependents. </a:t>
            </a:r>
            <a:endParaRPr lang="en-GB" sz="1400" dirty="0">
              <a:cs typeface="Calibri"/>
            </a:endParaRPr>
          </a:p>
          <a:p>
            <a:pPr marL="285750" indent="-285750">
              <a:buFont typeface="Arial" panose="020B0604020202020204" pitchFamily="34" charset="0"/>
              <a:buChar char="•"/>
            </a:pPr>
            <a:r>
              <a:rPr lang="en-GB" sz="1400" dirty="0"/>
              <a:t>Those with a conviction for serious violence, sexual offences or arson. </a:t>
            </a:r>
            <a:endParaRPr lang="en-GB" sz="1400" dirty="0">
              <a:cs typeface="Calibri"/>
            </a:endParaRPr>
          </a:p>
          <a:p>
            <a:pPr marL="285750" indent="-285750">
              <a:buFont typeface="Arial" panose="020B0604020202020204" pitchFamily="34" charset="0"/>
              <a:buChar char="•"/>
            </a:pPr>
            <a:r>
              <a:rPr lang="en-GB" sz="1400" dirty="0"/>
              <a:t>Those with "an active criminal lifestyle". </a:t>
            </a:r>
            <a:endParaRPr lang="en-GB" sz="1400" dirty="0">
              <a:cs typeface="Calibri"/>
            </a:endParaRPr>
          </a:p>
          <a:p>
            <a:pPr marL="285750" indent="-285750">
              <a:buFont typeface="Arial" panose="020B0604020202020204" pitchFamily="34" charset="0"/>
              <a:buChar char="•"/>
            </a:pPr>
            <a:r>
              <a:rPr lang="en-GB" sz="1400" dirty="0"/>
              <a:t>Those with drug or alcohol dependencies.</a:t>
            </a:r>
            <a:endParaRPr lang="en-GB" sz="1400" dirty="0">
              <a:cs typeface="Calibri"/>
            </a:endParaRPr>
          </a:p>
        </p:txBody>
      </p:sp>
    </p:spTree>
    <p:extLst>
      <p:ext uri="{BB962C8B-B14F-4D97-AF65-F5344CB8AC3E}">
        <p14:creationId xmlns:p14="http://schemas.microsoft.com/office/powerpoint/2010/main" val="2595591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89A6-2D00-31F9-C389-A409109B3218}"/>
              </a:ext>
            </a:extLst>
          </p:cNvPr>
          <p:cNvSpPr>
            <a:spLocks noGrp="1"/>
          </p:cNvSpPr>
          <p:nvPr/>
        </p:nvSpPr>
        <p:spPr>
          <a:xfrm>
            <a:off x="237289" y="-85482"/>
            <a:ext cx="10808741" cy="1143000"/>
          </a:xfrm>
          <a:prstGeom prst="rect">
            <a:avLst/>
          </a:prstGeom>
        </p:spPr>
        <p:txBody>
          <a:bodyPr vert="horz" lIns="0" tIns="0" rIns="0" bIns="0" rtlCol="0" anchor="ctr">
            <a:normAutofit fontScale="97500"/>
          </a:bodyPr>
          <a:lstStyle>
            <a:lvl1pPr algn="l" defTabSz="609585" rtl="0" eaLnBrk="1" latinLnBrk="0" hangingPunct="1">
              <a:spcBef>
                <a:spcPct val="0"/>
              </a:spcBef>
              <a:buNone/>
              <a:defRPr sz="5333" b="1" kern="1200">
                <a:solidFill>
                  <a:srgbClr val="003087"/>
                </a:solidFill>
                <a:latin typeface="+mj-lt"/>
                <a:ea typeface="+mj-ea"/>
                <a:cs typeface="+mj-cs"/>
              </a:defRPr>
            </a:lvl1pPr>
          </a:lstStyle>
          <a:p>
            <a:r>
              <a:rPr lang="en-GB" sz="2700" b="0" dirty="0">
                <a:solidFill>
                  <a:srgbClr val="02C5B0"/>
                </a:solidFill>
              </a:rPr>
              <a:t>LBC</a:t>
            </a:r>
            <a:endParaRPr lang="en-US" sz="5300" b="0">
              <a:cs typeface="Calibri Light"/>
            </a:endParaRPr>
          </a:p>
          <a:p>
            <a:r>
              <a:rPr lang="en-GB" sz="2700" b="0" dirty="0">
                <a:solidFill>
                  <a:srgbClr val="02C5B0"/>
                </a:solidFill>
              </a:rPr>
              <a:t>Croydon “Drop in Zones” @ the Turnaround Centre</a:t>
            </a:r>
            <a:endParaRPr lang="en-GB" b="0" dirty="0"/>
          </a:p>
        </p:txBody>
      </p:sp>
      <p:sp>
        <p:nvSpPr>
          <p:cNvPr id="3" name="Content Placeholder 2">
            <a:extLst>
              <a:ext uri="{FF2B5EF4-FFF2-40B4-BE49-F238E27FC236}">
                <a16:creationId xmlns:a16="http://schemas.microsoft.com/office/drawing/2014/main" id="{DF13A0AB-0799-5C11-1937-2BEA9D6A63E0}"/>
              </a:ext>
            </a:extLst>
          </p:cNvPr>
          <p:cNvSpPr>
            <a:spLocks noGrp="1"/>
          </p:cNvSpPr>
          <p:nvPr/>
        </p:nvSpPr>
        <p:spPr>
          <a:xfrm>
            <a:off x="79978" y="1181624"/>
            <a:ext cx="8794332" cy="975225"/>
          </a:xfrm>
          <a:prstGeom prst="rect">
            <a:avLst/>
          </a:prstGeom>
        </p:spPr>
        <p:txBody>
          <a:bodyPr vert="horz" lIns="91440" tIns="45720" rIns="91440" bIns="45720" rtlCol="0" anchor="t">
            <a:normAutofit lnSpcReduction="10000"/>
          </a:bodyPr>
          <a:lstStyle>
            <a:lvl1pPr marL="457189" indent="-457189" algn="l" defTabSz="609585" rtl="0" eaLnBrk="1" latinLnBrk="0" hangingPunct="1">
              <a:lnSpc>
                <a:spcPct val="110000"/>
              </a:lnSpc>
              <a:spcBef>
                <a:spcPct val="20000"/>
              </a:spcBef>
              <a:spcAft>
                <a:spcPts val="800"/>
              </a:spcAft>
              <a:buClr>
                <a:schemeClr val="tx2"/>
              </a:buClr>
              <a:buFont typeface="Arial"/>
              <a:buChar char="•"/>
              <a:defRPr sz="4267" kern="1200">
                <a:solidFill>
                  <a:schemeClr val="tx1"/>
                </a:solidFill>
                <a:latin typeface="+mn-lt"/>
                <a:ea typeface="+mn-ea"/>
                <a:cs typeface="+mn-cs"/>
              </a:defRPr>
            </a:lvl1pPr>
            <a:lvl2pPr marL="990575" indent="-380990" algn="l" defTabSz="609585" rtl="0" eaLnBrk="1" latinLnBrk="0" hangingPunct="1">
              <a:lnSpc>
                <a:spcPct val="110000"/>
              </a:lnSpc>
              <a:spcBef>
                <a:spcPct val="20000"/>
              </a:spcBef>
              <a:spcAft>
                <a:spcPts val="800"/>
              </a:spcAft>
              <a:buClr>
                <a:schemeClr val="tx2"/>
              </a:buClr>
              <a:buFont typeface="Arial"/>
              <a:buChar char="–"/>
              <a:defRPr sz="3733" kern="1200">
                <a:solidFill>
                  <a:schemeClr val="tx1"/>
                </a:solidFill>
                <a:latin typeface="+mn-lt"/>
                <a:ea typeface="+mn-ea"/>
                <a:cs typeface="+mn-cs"/>
              </a:defRPr>
            </a:lvl2pPr>
            <a:lvl3pPr marL="1523962" indent="-304792" algn="l" defTabSz="609585" rtl="0" eaLnBrk="1" latinLnBrk="0" hangingPunct="1">
              <a:lnSpc>
                <a:spcPct val="110000"/>
              </a:lnSpc>
              <a:spcBef>
                <a:spcPct val="20000"/>
              </a:spcBef>
              <a:spcAft>
                <a:spcPts val="800"/>
              </a:spcAft>
              <a:buClr>
                <a:schemeClr val="tx2"/>
              </a:buClr>
              <a:buFont typeface="Arial"/>
              <a:buChar char="•"/>
              <a:defRPr sz="3200" kern="1200">
                <a:solidFill>
                  <a:schemeClr val="tx1"/>
                </a:solidFill>
                <a:latin typeface="+mn-lt"/>
                <a:ea typeface="+mn-ea"/>
                <a:cs typeface="+mn-cs"/>
              </a:defRPr>
            </a:lvl3pPr>
            <a:lvl4pPr marL="2133547"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4pPr>
            <a:lvl5pPr marL="2743131"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spcAft>
                <a:spcPts val="0"/>
              </a:spcAft>
              <a:buNone/>
            </a:pPr>
            <a:r>
              <a:rPr lang="en-GB" sz="1400" dirty="0">
                <a:solidFill>
                  <a:srgbClr val="ED8B00"/>
                </a:solidFill>
              </a:rPr>
              <a:t>Outline of Service Function:</a:t>
            </a:r>
          </a:p>
          <a:p>
            <a:pPr marL="0" indent="0">
              <a:spcBef>
                <a:spcPts val="0"/>
              </a:spcBef>
              <a:spcAft>
                <a:spcPts val="0"/>
              </a:spcAft>
              <a:buNone/>
            </a:pPr>
            <a:r>
              <a:rPr lang="en-GB" sz="1400" dirty="0"/>
              <a:t>A walk-in centre for advice and support in a safe and secure environment. With experienced professionals on hand to deal with immediate concerns, also able to identify where young people or their families require additional help or intervention and signpost them to those services. </a:t>
            </a:r>
            <a:endParaRPr lang="en-GB" sz="1400" dirty="0">
              <a:cs typeface="Calibri"/>
            </a:endParaRPr>
          </a:p>
        </p:txBody>
      </p:sp>
      <p:sp>
        <p:nvSpPr>
          <p:cNvPr id="4" name="Content Placeholder 2">
            <a:extLst>
              <a:ext uri="{FF2B5EF4-FFF2-40B4-BE49-F238E27FC236}">
                <a16:creationId xmlns:a16="http://schemas.microsoft.com/office/drawing/2014/main" id="{FE337E96-91AE-911B-4C14-7FD5151CD1D9}"/>
              </a:ext>
            </a:extLst>
          </p:cNvPr>
          <p:cNvSpPr txBox="1">
            <a:spLocks/>
          </p:cNvSpPr>
          <p:nvPr/>
        </p:nvSpPr>
        <p:spPr>
          <a:xfrm>
            <a:off x="79978" y="2163840"/>
            <a:ext cx="6543420" cy="786636"/>
          </a:xfrm>
          <a:prstGeom prst="rect">
            <a:avLst/>
          </a:prstGeom>
        </p:spPr>
        <p:txBody>
          <a:bodyPr vert="horz" lIns="91440" tIns="45720" rIns="91440" bIns="4572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ED8B00"/>
                </a:solidFill>
              </a:rPr>
              <a:t>Operational Hours </a:t>
            </a:r>
            <a:endParaRPr lang="en-GB" sz="1400">
              <a:solidFill>
                <a:srgbClr val="ED8B00"/>
              </a:solidFill>
              <a:cs typeface="Calibri"/>
            </a:endParaRPr>
          </a:p>
          <a:p>
            <a:r>
              <a:rPr lang="en-GB" sz="1400" dirty="0"/>
              <a:t>09:00-17:00 Mon, Tues, Thurs &amp; Fri </a:t>
            </a:r>
            <a:endParaRPr lang="en-GB" sz="1400">
              <a:cs typeface="Calibri"/>
            </a:endParaRPr>
          </a:p>
          <a:p>
            <a:pPr marL="0" indent="0">
              <a:spcBef>
                <a:spcPts val="0"/>
              </a:spcBef>
              <a:spcAft>
                <a:spcPts val="0"/>
              </a:spcAft>
              <a:buFont typeface="Arial"/>
              <a:buNone/>
            </a:pPr>
            <a:r>
              <a:rPr lang="en-GB" sz="1400" dirty="0"/>
              <a:t>13:00-17:00 Weds</a:t>
            </a:r>
            <a:endParaRPr lang="en-GB" sz="1400">
              <a:solidFill>
                <a:srgbClr val="FFB81C"/>
              </a:solidFill>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GB" sz="1400" dirty="0">
                <a:latin typeface="Calibri"/>
                <a:cs typeface="Calibri"/>
              </a:rPr>
              <a:t>Croydon Turnaround Centre</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GB" sz="1400" dirty="0">
                <a:latin typeface="Calibri"/>
                <a:cs typeface="Calibri"/>
              </a:rPr>
              <a:t>51/55 South End</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GB" sz="1400" dirty="0">
                <a:latin typeface="Calibri"/>
                <a:cs typeface="Calibri"/>
              </a:rPr>
              <a:t>London</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GB" sz="1400" dirty="0">
                <a:latin typeface="Calibri"/>
                <a:cs typeface="Calibri"/>
              </a:rPr>
              <a:t>Greater London</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GB" sz="1400" dirty="0">
                <a:latin typeface="Calibri"/>
                <a:cs typeface="Calibri"/>
              </a:rPr>
              <a:t>CR0 1BF</a:t>
            </a:r>
          </a:p>
          <a:p>
            <a:pPr marL="0" indent="0">
              <a:spcBef>
                <a:spcPts val="0"/>
              </a:spcBef>
              <a:spcAft>
                <a:spcPts val="0"/>
              </a:spcAft>
              <a:buFont typeface="Arial"/>
              <a:buNone/>
            </a:pPr>
            <a:endParaRPr lang="en-GB" sz="1400" b="1"/>
          </a:p>
          <a:p>
            <a:endParaRPr lang="en-GB" sz="1400" b="1" dirty="0">
              <a:cs typeface="Calibri"/>
            </a:endParaRPr>
          </a:p>
          <a:p>
            <a:pPr marL="0" indent="0">
              <a:buFont typeface="Arial"/>
              <a:buNone/>
            </a:pPr>
            <a:endParaRPr lang="en-GB" sz="1400" b="1"/>
          </a:p>
        </p:txBody>
      </p:sp>
      <p:sp>
        <p:nvSpPr>
          <p:cNvPr id="5" name="TextBox 4">
            <a:extLst>
              <a:ext uri="{FF2B5EF4-FFF2-40B4-BE49-F238E27FC236}">
                <a16:creationId xmlns:a16="http://schemas.microsoft.com/office/drawing/2014/main" id="{A1C32923-A187-89CC-95D1-D8DF98D0DF40}"/>
              </a:ext>
            </a:extLst>
          </p:cNvPr>
          <p:cNvSpPr txBox="1"/>
          <p:nvPr/>
        </p:nvSpPr>
        <p:spPr>
          <a:xfrm>
            <a:off x="3162753" y="2164827"/>
            <a:ext cx="5824749" cy="1038746"/>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ED8B00"/>
                </a:solidFill>
              </a:rPr>
              <a:t>Service Benefits </a:t>
            </a:r>
            <a:endParaRPr lang="en-US">
              <a:cs typeface="Calibri"/>
            </a:endParaRPr>
          </a:p>
          <a:p>
            <a:pPr marL="285750" indent="-285750">
              <a:spcBef>
                <a:spcPts val="0"/>
              </a:spcBef>
              <a:spcAft>
                <a:spcPts val="0"/>
              </a:spcAft>
              <a:buFont typeface="Arial" panose="020B0604020202020204" pitchFamily="34" charset="0"/>
              <a:buChar char="•"/>
            </a:pPr>
            <a:r>
              <a:rPr lang="en-GB" sz="1400" dirty="0"/>
              <a:t>Offer an integrated assessment service with referral into social services and hostel placement services if appropriate</a:t>
            </a:r>
            <a:endParaRPr lang="en-GB" sz="1400">
              <a:cs typeface="Calibri"/>
            </a:endParaRPr>
          </a:p>
          <a:p>
            <a:pPr marL="285750" indent="-285750">
              <a:spcBef>
                <a:spcPts val="0"/>
              </a:spcBef>
              <a:spcAft>
                <a:spcPts val="0"/>
              </a:spcAft>
              <a:buFont typeface="Arial" panose="020B0604020202020204" pitchFamily="34" charset="0"/>
              <a:buChar char="•"/>
            </a:pPr>
            <a:r>
              <a:rPr lang="en-GB" sz="1400" dirty="0"/>
              <a:t>Helping young people and their families who are in housing crisis</a:t>
            </a:r>
            <a:endParaRPr lang="en-GB" sz="1400">
              <a:cs typeface="Calibri"/>
            </a:endParaRPr>
          </a:p>
          <a:p>
            <a:pPr marL="285750" indent="-285750">
              <a:spcBef>
                <a:spcPts val="0"/>
              </a:spcBef>
              <a:spcAft>
                <a:spcPts val="0"/>
              </a:spcAft>
              <a:buFont typeface="Arial" panose="020B0604020202020204" pitchFamily="34" charset="0"/>
              <a:buChar char="•"/>
            </a:pPr>
            <a:r>
              <a:rPr lang="en-GB" sz="1400" dirty="0"/>
              <a:t>Helping young people who feel that they can no longer stay living at home</a:t>
            </a:r>
            <a:endParaRPr lang="en-GB" sz="1400">
              <a:cs typeface="Calibri"/>
            </a:endParaRPr>
          </a:p>
          <a:p>
            <a:pPr marL="285750" indent="-285750">
              <a:spcBef>
                <a:spcPts val="0"/>
              </a:spcBef>
              <a:spcAft>
                <a:spcPts val="0"/>
              </a:spcAft>
              <a:buFont typeface="Arial" panose="020B0604020202020204" pitchFamily="34" charset="0"/>
              <a:buChar char="•"/>
            </a:pPr>
            <a:r>
              <a:rPr lang="en-GB" sz="1400" dirty="0"/>
              <a:t>Helping families’ work through any conflicts or difficulties they are facing</a:t>
            </a:r>
            <a:endParaRPr lang="en-GB" sz="1400" dirty="0">
              <a:cs typeface="Calibri"/>
            </a:endParaRPr>
          </a:p>
        </p:txBody>
      </p:sp>
      <p:sp>
        <p:nvSpPr>
          <p:cNvPr id="6" name="TextBox 5">
            <a:extLst>
              <a:ext uri="{FF2B5EF4-FFF2-40B4-BE49-F238E27FC236}">
                <a16:creationId xmlns:a16="http://schemas.microsoft.com/office/drawing/2014/main" id="{7F443746-03DC-B744-2F5F-0491E9831BD4}"/>
              </a:ext>
            </a:extLst>
          </p:cNvPr>
          <p:cNvSpPr txBox="1"/>
          <p:nvPr/>
        </p:nvSpPr>
        <p:spPr>
          <a:xfrm>
            <a:off x="3162753" y="3872875"/>
            <a:ext cx="7553513" cy="553998"/>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ED8B00"/>
                </a:solidFill>
              </a:rPr>
              <a:t>Demographics &amp; Geography </a:t>
            </a:r>
            <a:endParaRPr lang="en-GB" sz="1400">
              <a:solidFill>
                <a:schemeClr val="accent6">
                  <a:lumMod val="75000"/>
                </a:schemeClr>
              </a:solidFill>
              <a:cs typeface="Calibri"/>
            </a:endParaRPr>
          </a:p>
          <a:p>
            <a:pPr marL="285750" indent="-285750">
              <a:buFont typeface="Arial" panose="020B0604020202020204" pitchFamily="34" charset="0"/>
              <a:buChar char="•"/>
            </a:pPr>
            <a:r>
              <a:rPr lang="en-GB" sz="1400" dirty="0"/>
              <a:t>The Drop in Zone is for 14-21 year olds living in Croydon.</a:t>
            </a:r>
            <a:endParaRPr lang="en-GB" sz="1400">
              <a:cs typeface="Calibri"/>
            </a:endParaRPr>
          </a:p>
          <a:p>
            <a:pPr marL="285750" indent="-285750">
              <a:buFont typeface="Arial" panose="020B0604020202020204" pitchFamily="34" charset="0"/>
              <a:buChar char="•"/>
            </a:pPr>
            <a:r>
              <a:rPr lang="en-GB" sz="1400" dirty="0"/>
              <a:t>Care Leavers </a:t>
            </a:r>
            <a:endParaRPr lang="en-GB" sz="1400" b="1" dirty="0">
              <a:cs typeface="Calibri"/>
            </a:endParaRPr>
          </a:p>
        </p:txBody>
      </p:sp>
    </p:spTree>
    <p:extLst>
      <p:ext uri="{BB962C8B-B14F-4D97-AF65-F5344CB8AC3E}">
        <p14:creationId xmlns:p14="http://schemas.microsoft.com/office/powerpoint/2010/main" val="3772971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6ED02E8-9EF0-01C0-12F0-D9803C99E7E1}"/>
              </a:ext>
            </a:extLst>
          </p:cNvPr>
          <p:cNvSpPr txBox="1"/>
          <p:nvPr/>
        </p:nvSpPr>
        <p:spPr>
          <a:xfrm>
            <a:off x="4747749" y="2212850"/>
            <a:ext cx="4204972" cy="577081"/>
          </a:xfrm>
          <a:prstGeom prst="rect">
            <a:avLst/>
          </a:prstGeom>
          <a:noFill/>
          <a:ln>
            <a:solidFill>
              <a:schemeClr val="accent6">
                <a:lumMod val="75000"/>
              </a:schemeClr>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The Croydon Turnaround Centre is operated by Croydon Council in partnership with a range of expert agencies to provide support services for the benefit of the young people of Croydon.</a:t>
            </a:r>
          </a:p>
        </p:txBody>
      </p:sp>
      <p:sp>
        <p:nvSpPr>
          <p:cNvPr id="3" name="Title 1">
            <a:extLst>
              <a:ext uri="{FF2B5EF4-FFF2-40B4-BE49-F238E27FC236}">
                <a16:creationId xmlns:a16="http://schemas.microsoft.com/office/drawing/2014/main" id="{3EDAFF1A-B28E-1406-A218-4D1FDD9C326B}"/>
              </a:ext>
            </a:extLst>
          </p:cNvPr>
          <p:cNvSpPr>
            <a:spLocks noGrp="1"/>
          </p:cNvSpPr>
          <p:nvPr/>
        </p:nvSpPr>
        <p:spPr>
          <a:xfrm>
            <a:off x="159051" y="-114"/>
            <a:ext cx="10808741" cy="1143000"/>
          </a:xfrm>
          <a:prstGeom prst="rect">
            <a:avLst/>
          </a:prstGeom>
        </p:spPr>
        <p:txBody>
          <a:bodyPr vert="horz" lIns="0" tIns="0" rIns="0" bIns="0" rtlCol="0" anchor="ctr">
            <a:normAutofit fontScale="97500"/>
          </a:bodyPr>
          <a:lstStyle>
            <a:lvl1pPr algn="l" defTabSz="609585" rtl="0" eaLnBrk="1" latinLnBrk="0" hangingPunct="1">
              <a:spcBef>
                <a:spcPct val="0"/>
              </a:spcBef>
              <a:buNone/>
              <a:defRPr sz="5333" b="1" kern="1200">
                <a:solidFill>
                  <a:srgbClr val="003087"/>
                </a:solidFill>
                <a:latin typeface="+mj-lt"/>
                <a:ea typeface="+mj-ea"/>
                <a:cs typeface="+mj-cs"/>
              </a:defRPr>
            </a:lvl1pPr>
          </a:lstStyle>
          <a:p>
            <a:r>
              <a:rPr lang="en-GB" sz="2700" b="0" dirty="0">
                <a:solidFill>
                  <a:srgbClr val="02C5B0"/>
                </a:solidFill>
              </a:rPr>
              <a:t>LBC</a:t>
            </a:r>
            <a:endParaRPr lang="en-US" dirty="0"/>
          </a:p>
          <a:p>
            <a:r>
              <a:rPr lang="en-GB" sz="2700" b="0" dirty="0">
                <a:solidFill>
                  <a:srgbClr val="02C5B0"/>
                </a:solidFill>
              </a:rPr>
              <a:t>Croydon “Drop in Zones” @ the Turnaround Centre</a:t>
            </a:r>
            <a:endParaRPr lang="en-GB" dirty="0"/>
          </a:p>
        </p:txBody>
      </p:sp>
      <p:sp>
        <p:nvSpPr>
          <p:cNvPr id="4" name="TextBox 3">
            <a:extLst>
              <a:ext uri="{FF2B5EF4-FFF2-40B4-BE49-F238E27FC236}">
                <a16:creationId xmlns:a16="http://schemas.microsoft.com/office/drawing/2014/main" id="{1BFED020-F2F8-0ACF-C1A4-6964C971F034}"/>
              </a:ext>
            </a:extLst>
          </p:cNvPr>
          <p:cNvSpPr txBox="1"/>
          <p:nvPr/>
        </p:nvSpPr>
        <p:spPr>
          <a:xfrm>
            <a:off x="61869" y="1288402"/>
            <a:ext cx="8613194" cy="1246495"/>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ED8B00"/>
                </a:solidFill>
              </a:rPr>
              <a:t>Making a Referral </a:t>
            </a:r>
            <a:endParaRPr lang="en-GB" sz="1400" b="1">
              <a:solidFill>
                <a:srgbClr val="ED8B00"/>
              </a:solidFill>
            </a:endParaRPr>
          </a:p>
          <a:p>
            <a:r>
              <a:rPr lang="en-GB" sz="1400" dirty="0"/>
              <a:t>Applicants should check website to ensure Drop In Zone is open before calling in to arrange an appointment. Application form. Initial housing advice interview. Further interview if criteria met. May require background information.</a:t>
            </a:r>
            <a:endParaRPr lang="en-GB" sz="1400" dirty="0">
              <a:cs typeface="Calibri"/>
            </a:endParaRPr>
          </a:p>
          <a:p>
            <a:endParaRPr lang="en-GB"/>
          </a:p>
          <a:p>
            <a:r>
              <a:rPr lang="en-GB" sz="1400" dirty="0">
                <a:solidFill>
                  <a:srgbClr val="ED8B00"/>
                </a:solidFill>
              </a:rPr>
              <a:t>Length of stay</a:t>
            </a:r>
            <a:endParaRPr lang="en-GB" sz="1400" dirty="0">
              <a:solidFill>
                <a:srgbClr val="548235"/>
              </a:solidFill>
              <a:cs typeface="Calibri"/>
            </a:endParaRPr>
          </a:p>
          <a:p>
            <a:r>
              <a:rPr lang="en-GB" sz="1400" dirty="0"/>
              <a:t>Minimum stay: 3-6 Months</a:t>
            </a:r>
            <a:endParaRPr lang="en-GB" sz="1400" dirty="0">
              <a:cs typeface="Calibri"/>
            </a:endParaRPr>
          </a:p>
          <a:p>
            <a:r>
              <a:rPr lang="en-GB" sz="1400" dirty="0"/>
              <a:t>Maximum stay: 2 Years</a:t>
            </a:r>
            <a:endParaRPr lang="en-GB" sz="1400" dirty="0">
              <a:cs typeface="Calibri"/>
            </a:endParaRPr>
          </a:p>
        </p:txBody>
      </p:sp>
      <p:sp>
        <p:nvSpPr>
          <p:cNvPr id="5" name="TextBox 4">
            <a:extLst>
              <a:ext uri="{FF2B5EF4-FFF2-40B4-BE49-F238E27FC236}">
                <a16:creationId xmlns:a16="http://schemas.microsoft.com/office/drawing/2014/main" id="{D79FFBF7-AEB9-A331-EB4B-413A5E428B6A}"/>
              </a:ext>
            </a:extLst>
          </p:cNvPr>
          <p:cNvSpPr txBox="1"/>
          <p:nvPr/>
        </p:nvSpPr>
        <p:spPr>
          <a:xfrm>
            <a:off x="157119" y="3473052"/>
            <a:ext cx="7547957" cy="715581"/>
          </a:xfrm>
          <a:prstGeom prst="rect">
            <a:avLst/>
          </a:prstGeom>
          <a:noFill/>
          <a:ln>
            <a:noFill/>
          </a:ln>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solidFill>
                  <a:srgbClr val="ED8B00"/>
                </a:solidFill>
              </a:rPr>
              <a:t>Challenges:</a:t>
            </a:r>
          </a:p>
          <a:p>
            <a:pPr marL="285750" indent="-285750">
              <a:buFont typeface="Arial" panose="020B0604020202020204" pitchFamily="34" charset="0"/>
              <a:buChar char="•"/>
            </a:pPr>
            <a:r>
              <a:rPr lang="en-GB" sz="1400" dirty="0"/>
              <a:t>Receiving a lot of parental exclusions who were not known to SS &amp; lots of gang violence. </a:t>
            </a:r>
            <a:endParaRPr lang="en-GB" sz="1400" dirty="0">
              <a:cs typeface="Calibri"/>
            </a:endParaRPr>
          </a:p>
          <a:p>
            <a:pPr marL="285750" indent="-285750">
              <a:buFont typeface="Arial" panose="020B0604020202020204" pitchFamily="34" charset="0"/>
              <a:buChar char="•"/>
            </a:pPr>
            <a:r>
              <a:rPr lang="en-GB" sz="1400" dirty="0"/>
              <a:t>Lots of prevention work with client &amp; families. </a:t>
            </a:r>
            <a:endParaRPr lang="en-GB" sz="1400" dirty="0">
              <a:cs typeface="Calibri"/>
            </a:endParaRPr>
          </a:p>
          <a:p>
            <a:pPr marL="285750" indent="-285750">
              <a:buFont typeface="Arial" panose="020B0604020202020204" pitchFamily="34" charset="0"/>
              <a:buChar char="•"/>
            </a:pPr>
            <a:r>
              <a:rPr lang="en-GB" sz="1400" dirty="0"/>
              <a:t>Advisors are doing a lot of mediation </a:t>
            </a:r>
            <a:endParaRPr lang="en-GB" sz="1400" dirty="0">
              <a:cs typeface="Calibri"/>
            </a:endParaRPr>
          </a:p>
        </p:txBody>
      </p:sp>
    </p:spTree>
    <p:extLst>
      <p:ext uri="{BB962C8B-B14F-4D97-AF65-F5344CB8AC3E}">
        <p14:creationId xmlns:p14="http://schemas.microsoft.com/office/powerpoint/2010/main" val="2599221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AF830-8AE1-1A6F-B558-2F53D76968AC}"/>
              </a:ext>
            </a:extLst>
          </p:cNvPr>
          <p:cNvSpPr>
            <a:spLocks noGrp="1"/>
          </p:cNvSpPr>
          <p:nvPr/>
        </p:nvSpPr>
        <p:spPr>
          <a:xfrm>
            <a:off x="140115" y="129886"/>
            <a:ext cx="3628101" cy="510887"/>
          </a:xfrm>
          <a:prstGeom prst="rect">
            <a:avLst/>
          </a:prstGeom>
        </p:spPr>
        <p:txBody>
          <a:bodyPr vert="horz" lIns="0" tIns="0" rIns="0" bIns="0" rtlCol="0" anchor="ctr">
            <a:normAutofit/>
          </a:bodyPr>
          <a:lstStyle>
            <a:lvl1pPr algn="l" defTabSz="609585" rtl="0" eaLnBrk="1" latinLnBrk="0" hangingPunct="1">
              <a:spcBef>
                <a:spcPct val="0"/>
              </a:spcBef>
              <a:buNone/>
              <a:defRPr sz="5333" b="1" kern="1200">
                <a:solidFill>
                  <a:srgbClr val="003087"/>
                </a:solidFill>
                <a:latin typeface="+mj-lt"/>
                <a:ea typeface="+mj-ea"/>
                <a:cs typeface="+mj-cs"/>
              </a:defRPr>
            </a:lvl1pPr>
          </a:lstStyle>
          <a:p>
            <a:r>
              <a:rPr lang="en-GB" sz="2700" b="0" dirty="0">
                <a:solidFill>
                  <a:srgbClr val="02C5B0"/>
                </a:solidFill>
              </a:rPr>
              <a:t>LBC – Homeless Referrals</a:t>
            </a:r>
            <a:r>
              <a:rPr lang="en-GB" sz="2700" dirty="0"/>
              <a:t> </a:t>
            </a:r>
            <a:endParaRPr lang="en-GB" sz="2700"/>
          </a:p>
        </p:txBody>
      </p:sp>
      <p:sp>
        <p:nvSpPr>
          <p:cNvPr id="3" name="Content Placeholder 2">
            <a:extLst>
              <a:ext uri="{FF2B5EF4-FFF2-40B4-BE49-F238E27FC236}">
                <a16:creationId xmlns:a16="http://schemas.microsoft.com/office/drawing/2014/main" id="{779E438B-48C8-ED09-9C8E-F7EE9AF293B9}"/>
              </a:ext>
            </a:extLst>
          </p:cNvPr>
          <p:cNvSpPr>
            <a:spLocks noGrp="1"/>
          </p:cNvSpPr>
          <p:nvPr/>
        </p:nvSpPr>
        <p:spPr>
          <a:xfrm>
            <a:off x="66570" y="828821"/>
            <a:ext cx="9918193" cy="4891983"/>
          </a:xfrm>
          <a:prstGeom prst="rect">
            <a:avLst/>
          </a:prstGeom>
        </p:spPr>
        <p:txBody>
          <a:bodyPr vert="horz" lIns="91440" tIns="45720" rIns="91440" bIns="45720" rtlCol="0" anchor="t">
            <a:normAutofit/>
          </a:bodyPr>
          <a:lstStyle>
            <a:lvl1pPr marL="457189" indent="-457189" algn="l" defTabSz="609585" rtl="0" eaLnBrk="1" latinLnBrk="0" hangingPunct="1">
              <a:lnSpc>
                <a:spcPct val="110000"/>
              </a:lnSpc>
              <a:spcBef>
                <a:spcPct val="20000"/>
              </a:spcBef>
              <a:spcAft>
                <a:spcPts val="800"/>
              </a:spcAft>
              <a:buClr>
                <a:schemeClr val="tx2"/>
              </a:buClr>
              <a:buFont typeface="Arial"/>
              <a:buChar char="•"/>
              <a:defRPr sz="4267" kern="1200">
                <a:solidFill>
                  <a:schemeClr val="tx1"/>
                </a:solidFill>
                <a:latin typeface="+mn-lt"/>
                <a:ea typeface="+mn-ea"/>
                <a:cs typeface="+mn-cs"/>
              </a:defRPr>
            </a:lvl1pPr>
            <a:lvl2pPr marL="990575" indent="-380990" algn="l" defTabSz="609585" rtl="0" eaLnBrk="1" latinLnBrk="0" hangingPunct="1">
              <a:lnSpc>
                <a:spcPct val="110000"/>
              </a:lnSpc>
              <a:spcBef>
                <a:spcPct val="20000"/>
              </a:spcBef>
              <a:spcAft>
                <a:spcPts val="800"/>
              </a:spcAft>
              <a:buClr>
                <a:schemeClr val="tx2"/>
              </a:buClr>
              <a:buFont typeface="Arial"/>
              <a:buChar char="–"/>
              <a:defRPr sz="3733" kern="1200">
                <a:solidFill>
                  <a:schemeClr val="tx1"/>
                </a:solidFill>
                <a:latin typeface="+mn-lt"/>
                <a:ea typeface="+mn-ea"/>
                <a:cs typeface="+mn-cs"/>
              </a:defRPr>
            </a:lvl2pPr>
            <a:lvl3pPr marL="1523962" indent="-304792" algn="l" defTabSz="609585" rtl="0" eaLnBrk="1" latinLnBrk="0" hangingPunct="1">
              <a:lnSpc>
                <a:spcPct val="110000"/>
              </a:lnSpc>
              <a:spcBef>
                <a:spcPct val="20000"/>
              </a:spcBef>
              <a:spcAft>
                <a:spcPts val="800"/>
              </a:spcAft>
              <a:buClr>
                <a:schemeClr val="tx2"/>
              </a:buClr>
              <a:buFont typeface="Arial"/>
              <a:buChar char="•"/>
              <a:defRPr sz="3200" kern="1200">
                <a:solidFill>
                  <a:schemeClr val="tx1"/>
                </a:solidFill>
                <a:latin typeface="+mn-lt"/>
                <a:ea typeface="+mn-ea"/>
                <a:cs typeface="+mn-cs"/>
              </a:defRPr>
            </a:lvl3pPr>
            <a:lvl4pPr marL="2133547"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4pPr>
            <a:lvl5pPr marL="2743131"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spcAft>
                <a:spcPts val="0"/>
              </a:spcAft>
              <a:buNone/>
            </a:pPr>
            <a:r>
              <a:rPr lang="en-GB" sz="1200" dirty="0"/>
              <a:t>If you are referring a  young person 16-21 please email</a:t>
            </a:r>
            <a:endParaRPr lang="en-GB" sz="1200" dirty="0">
              <a:cs typeface="Calibri"/>
            </a:endParaRPr>
          </a:p>
          <a:p>
            <a:pPr marL="0" indent="0">
              <a:spcBef>
                <a:spcPts val="0"/>
              </a:spcBef>
              <a:spcAft>
                <a:spcPts val="0"/>
              </a:spcAft>
              <a:buNone/>
            </a:pPr>
            <a:r>
              <a:rPr lang="en-GB" sz="1200" dirty="0">
                <a:solidFill>
                  <a:schemeClr val="tx2">
                    <a:lumMod val="60000"/>
                    <a:lumOff val="40000"/>
                  </a:schemeClr>
                </a:solidFill>
              </a:rPr>
              <a:t>DIZADVISORS@croydon.gov.uk </a:t>
            </a:r>
            <a:r>
              <a:rPr lang="en-GB" sz="1200" dirty="0"/>
              <a:t>or phone </a:t>
            </a:r>
            <a:r>
              <a:rPr lang="en-GB" sz="1200" dirty="0">
                <a:solidFill>
                  <a:schemeClr val="tx2">
                    <a:lumMod val="60000"/>
                    <a:lumOff val="40000"/>
                  </a:schemeClr>
                </a:solidFill>
              </a:rPr>
              <a:t>020 8760 5530 </a:t>
            </a:r>
            <a:r>
              <a:rPr lang="en-GB" sz="1200" dirty="0" err="1">
                <a:solidFill>
                  <a:schemeClr val="tx2">
                    <a:lumMod val="60000"/>
                    <a:lumOff val="40000"/>
                  </a:schemeClr>
                </a:solidFill>
              </a:rPr>
              <a:t>ext</a:t>
            </a:r>
            <a:r>
              <a:rPr lang="en-GB" sz="1200" dirty="0">
                <a:solidFill>
                  <a:schemeClr val="tx2">
                    <a:lumMod val="60000"/>
                    <a:lumOff val="40000"/>
                  </a:schemeClr>
                </a:solidFill>
              </a:rPr>
              <a:t> 64311	</a:t>
            </a:r>
            <a:endParaRPr lang="en-GB" sz="1200" dirty="0">
              <a:solidFill>
                <a:schemeClr val="tx2">
                  <a:lumMod val="60000"/>
                  <a:lumOff val="40000"/>
                </a:schemeClr>
              </a:solidFill>
              <a:cs typeface="Calibri"/>
            </a:endParaRPr>
          </a:p>
          <a:p>
            <a:pPr marL="0" indent="0">
              <a:spcBef>
                <a:spcPts val="0"/>
              </a:spcBef>
              <a:spcAft>
                <a:spcPts val="0"/>
              </a:spcAft>
              <a:buNone/>
            </a:pPr>
            <a:endParaRPr lang="en-GB" sz="1200" dirty="0">
              <a:solidFill>
                <a:schemeClr val="tx2">
                  <a:lumMod val="60000"/>
                  <a:lumOff val="40000"/>
                </a:schemeClr>
              </a:solidFill>
              <a:cs typeface="Calibri"/>
            </a:endParaRPr>
          </a:p>
          <a:p>
            <a:pPr marL="0" indent="0">
              <a:spcBef>
                <a:spcPts val="0"/>
              </a:spcBef>
              <a:spcAft>
                <a:spcPts val="0"/>
              </a:spcAft>
              <a:buNone/>
            </a:pPr>
            <a:r>
              <a:rPr lang="en-GB" sz="1200" dirty="0"/>
              <a:t>If you are making a new homelessness application on behalf of a client please resend your email to: </a:t>
            </a:r>
            <a:endParaRPr lang="en-GB" sz="1200" dirty="0">
              <a:cs typeface="Calibri"/>
            </a:endParaRPr>
          </a:p>
          <a:p>
            <a:pPr marL="0" indent="0">
              <a:spcBef>
                <a:spcPts val="0"/>
              </a:spcBef>
              <a:spcAft>
                <a:spcPts val="0"/>
              </a:spcAft>
              <a:buNone/>
            </a:pPr>
            <a:r>
              <a:rPr lang="en-GB" sz="1200" dirty="0">
                <a:solidFill>
                  <a:schemeClr val="tx2">
                    <a:lumMod val="60000"/>
                    <a:lumOff val="40000"/>
                  </a:schemeClr>
                </a:solidFill>
                <a:hlinkClick r:id="rId2">
                  <a:extLst>
                    <a:ext uri="{A12FA001-AC4F-418D-AE19-62706E023703}">
                      <ahyp:hlinkClr xmlns:ahyp="http://schemas.microsoft.com/office/drawing/2018/hyperlinkcolor" val="tx"/>
                    </a:ext>
                  </a:extLst>
                </a:hlinkClick>
              </a:rPr>
              <a:t>HSG-HousingNeeds&amp;AssessmentsReferrals@croydon.gov.uk</a:t>
            </a:r>
            <a:endParaRPr lang="en-GB" sz="1200" dirty="0">
              <a:solidFill>
                <a:schemeClr val="tx2">
                  <a:lumMod val="60000"/>
                  <a:lumOff val="40000"/>
                </a:schemeClr>
              </a:solidFill>
              <a:cs typeface="Calibri"/>
            </a:endParaRPr>
          </a:p>
          <a:p>
            <a:pPr marL="0" indent="0">
              <a:spcBef>
                <a:spcPts val="0"/>
              </a:spcBef>
              <a:spcAft>
                <a:spcPts val="0"/>
              </a:spcAft>
              <a:buNone/>
            </a:pPr>
            <a:endParaRPr lang="en-GB" sz="1200" dirty="0">
              <a:solidFill>
                <a:schemeClr val="tx2">
                  <a:lumMod val="60000"/>
                  <a:lumOff val="40000"/>
                </a:schemeClr>
              </a:solidFill>
              <a:cs typeface="Calibri"/>
            </a:endParaRPr>
          </a:p>
          <a:p>
            <a:pPr marL="0" indent="0">
              <a:spcBef>
                <a:spcPts val="0"/>
              </a:spcBef>
              <a:spcAft>
                <a:spcPts val="0"/>
              </a:spcAft>
              <a:buNone/>
            </a:pPr>
            <a:r>
              <a:rPr lang="en-GB" sz="1200" dirty="0"/>
              <a:t>Mental health professionals referring clients for supported housing: </a:t>
            </a:r>
            <a:endParaRPr lang="en-GB" sz="1200" dirty="0">
              <a:cs typeface="Calibri"/>
            </a:endParaRPr>
          </a:p>
          <a:p>
            <a:pPr marL="0" indent="0">
              <a:spcBef>
                <a:spcPts val="0"/>
              </a:spcBef>
              <a:spcAft>
                <a:spcPts val="0"/>
              </a:spcAft>
              <a:buNone/>
            </a:pPr>
            <a:r>
              <a:rPr lang="en-GB" sz="1200" dirty="0">
                <a:solidFill>
                  <a:schemeClr val="tx2">
                    <a:lumMod val="60000"/>
                    <a:lumOff val="40000"/>
                  </a:schemeClr>
                </a:solidFill>
                <a:hlinkClick r:id="rId3">
                  <a:extLst>
                    <a:ext uri="{A12FA001-AC4F-418D-AE19-62706E023703}">
                      <ahyp:hlinkClr xmlns:ahyp="http://schemas.microsoft.com/office/drawing/2018/hyperlinkcolor" val="tx"/>
                    </a:ext>
                  </a:extLst>
                </a:hlinkClick>
              </a:rPr>
              <a:t>Ben.Kearns@croydon.gov.uk</a:t>
            </a:r>
            <a:endParaRPr lang="en-GB" sz="1200" dirty="0">
              <a:solidFill>
                <a:schemeClr val="tx2">
                  <a:lumMod val="60000"/>
                  <a:lumOff val="40000"/>
                </a:schemeClr>
              </a:solidFill>
              <a:cs typeface="Calibri"/>
            </a:endParaRPr>
          </a:p>
          <a:p>
            <a:pPr marL="0" indent="0">
              <a:spcBef>
                <a:spcPts val="0"/>
              </a:spcBef>
              <a:spcAft>
                <a:spcPts val="0"/>
              </a:spcAft>
              <a:buNone/>
            </a:pPr>
            <a:endParaRPr lang="en-GB" sz="1200" dirty="0">
              <a:solidFill>
                <a:schemeClr val="tx2">
                  <a:lumMod val="60000"/>
                  <a:lumOff val="40000"/>
                </a:schemeClr>
              </a:solidFill>
              <a:cs typeface="Calibri"/>
            </a:endParaRPr>
          </a:p>
          <a:p>
            <a:pPr marL="0" indent="0">
              <a:spcBef>
                <a:spcPts val="0"/>
              </a:spcBef>
              <a:spcAft>
                <a:spcPts val="0"/>
              </a:spcAft>
              <a:buNone/>
            </a:pPr>
            <a:r>
              <a:rPr lang="en-GB" sz="1200" dirty="0"/>
              <a:t>BWH social workers referring clients for supported housing: </a:t>
            </a:r>
            <a:endParaRPr lang="en-GB" sz="1200" dirty="0">
              <a:cs typeface="Calibri"/>
            </a:endParaRPr>
          </a:p>
          <a:p>
            <a:pPr marL="0" indent="0">
              <a:spcBef>
                <a:spcPts val="0"/>
              </a:spcBef>
              <a:spcAft>
                <a:spcPts val="0"/>
              </a:spcAft>
              <a:buNone/>
            </a:pPr>
            <a:r>
              <a:rPr lang="en-GB" sz="1200" dirty="0">
                <a:solidFill>
                  <a:schemeClr val="tx2">
                    <a:lumMod val="60000"/>
                    <a:lumOff val="40000"/>
                  </a:schemeClr>
                </a:solidFill>
              </a:rPr>
              <a:t>Holly.Phillips@croydon.gov.uk </a:t>
            </a:r>
            <a:r>
              <a:rPr lang="en-GB" sz="1200" dirty="0"/>
              <a:t>&amp; </a:t>
            </a:r>
            <a:r>
              <a:rPr lang="en-GB" sz="1200" dirty="0">
                <a:solidFill>
                  <a:schemeClr val="tx2">
                    <a:lumMod val="60000"/>
                    <a:lumOff val="40000"/>
                  </a:schemeClr>
                </a:solidFill>
                <a:hlinkClick r:id="rId4">
                  <a:extLst>
                    <a:ext uri="{A12FA001-AC4F-418D-AE19-62706E023703}">
                      <ahyp:hlinkClr xmlns:ahyp="http://schemas.microsoft.com/office/drawing/2018/hyperlinkcolor" val="tx"/>
                    </a:ext>
                  </a:extLst>
                </a:hlinkClick>
              </a:rPr>
              <a:t>SHS@croydon.gov.uk</a:t>
            </a:r>
            <a:endParaRPr lang="en-GB" sz="1200" dirty="0">
              <a:solidFill>
                <a:schemeClr val="tx2">
                  <a:lumMod val="60000"/>
                  <a:lumOff val="40000"/>
                </a:schemeClr>
              </a:solidFill>
              <a:cs typeface="Calibri"/>
            </a:endParaRPr>
          </a:p>
          <a:p>
            <a:pPr marL="0" indent="0">
              <a:spcBef>
                <a:spcPts val="0"/>
              </a:spcBef>
              <a:spcAft>
                <a:spcPts val="0"/>
              </a:spcAft>
              <a:buNone/>
            </a:pPr>
            <a:endParaRPr lang="en-GB" sz="1200" dirty="0">
              <a:solidFill>
                <a:schemeClr val="tx2">
                  <a:lumMod val="60000"/>
                  <a:lumOff val="40000"/>
                </a:schemeClr>
              </a:solidFill>
              <a:cs typeface="Calibri"/>
            </a:endParaRPr>
          </a:p>
          <a:p>
            <a:pPr marL="0" indent="0">
              <a:spcBef>
                <a:spcPts val="0"/>
              </a:spcBef>
              <a:spcAft>
                <a:spcPts val="0"/>
              </a:spcAft>
              <a:buNone/>
            </a:pPr>
            <a:r>
              <a:rPr lang="en-GB" sz="1200" dirty="0"/>
              <a:t>Probation / CRC officers/ prison resettlement teams referring clients for supported housing: </a:t>
            </a:r>
            <a:r>
              <a:rPr lang="en-GB" sz="1200" dirty="0">
                <a:solidFill>
                  <a:schemeClr val="tx2">
                    <a:lumMod val="60000"/>
                    <a:lumOff val="40000"/>
                  </a:schemeClr>
                </a:solidFill>
                <a:hlinkClick r:id="rId5">
                  <a:extLst>
                    <a:ext uri="{A12FA001-AC4F-418D-AE19-62706E023703}">
                      <ahyp:hlinkClr xmlns:ahyp="http://schemas.microsoft.com/office/drawing/2018/hyperlinkcolor" val="tx"/>
                    </a:ext>
                  </a:extLst>
                </a:hlinkClick>
              </a:rPr>
              <a:t>Leonie.Thomas@croydon.gov.uk</a:t>
            </a:r>
            <a:endParaRPr lang="en-GB" sz="1200" dirty="0">
              <a:solidFill>
                <a:schemeClr val="tx2">
                  <a:lumMod val="60000"/>
                  <a:lumOff val="40000"/>
                </a:schemeClr>
              </a:solidFill>
              <a:cs typeface="Calibri"/>
            </a:endParaRPr>
          </a:p>
          <a:p>
            <a:pPr marL="0" indent="0">
              <a:spcBef>
                <a:spcPts val="0"/>
              </a:spcBef>
              <a:spcAft>
                <a:spcPts val="0"/>
              </a:spcAft>
              <a:buNone/>
            </a:pPr>
            <a:endParaRPr lang="en-GB" sz="1200" dirty="0">
              <a:solidFill>
                <a:schemeClr val="tx2">
                  <a:lumMod val="60000"/>
                  <a:lumOff val="40000"/>
                </a:schemeClr>
              </a:solidFill>
              <a:cs typeface="Calibri"/>
            </a:endParaRPr>
          </a:p>
          <a:p>
            <a:pPr marL="0" indent="0">
              <a:spcBef>
                <a:spcPts val="0"/>
              </a:spcBef>
              <a:spcAft>
                <a:spcPts val="0"/>
              </a:spcAft>
              <a:buNone/>
            </a:pPr>
            <a:r>
              <a:rPr lang="en-GB" sz="1200" dirty="0"/>
              <a:t>Professionals referring 16-21 year olds for supported housing </a:t>
            </a:r>
            <a:endParaRPr lang="en-GB" sz="1200" dirty="0">
              <a:cs typeface="Calibri"/>
            </a:endParaRPr>
          </a:p>
          <a:p>
            <a:pPr marL="0" indent="0">
              <a:spcBef>
                <a:spcPts val="0"/>
              </a:spcBef>
              <a:spcAft>
                <a:spcPts val="0"/>
              </a:spcAft>
              <a:buNone/>
            </a:pPr>
            <a:r>
              <a:rPr lang="en-GB" sz="1200" dirty="0">
                <a:solidFill>
                  <a:schemeClr val="tx2">
                    <a:lumMod val="60000"/>
                    <a:lumOff val="40000"/>
                  </a:schemeClr>
                </a:solidFill>
              </a:rPr>
              <a:t>Sharon.Butt@croydon.gov.uk </a:t>
            </a:r>
            <a:r>
              <a:rPr lang="en-GB" sz="1200" dirty="0"/>
              <a:t>&amp; </a:t>
            </a:r>
            <a:r>
              <a:rPr lang="en-GB" sz="1200" dirty="0">
                <a:solidFill>
                  <a:schemeClr val="tx2">
                    <a:lumMod val="60000"/>
                    <a:lumOff val="40000"/>
                  </a:schemeClr>
                </a:solidFill>
              </a:rPr>
              <a:t>DIZadvisors@croydon.gov.uk  </a:t>
            </a:r>
            <a:endParaRPr lang="en-GB" sz="1200" dirty="0">
              <a:solidFill>
                <a:schemeClr val="tx2">
                  <a:lumMod val="60000"/>
                  <a:lumOff val="40000"/>
                </a:schemeClr>
              </a:solidFill>
              <a:cs typeface="Calibri"/>
            </a:endParaRPr>
          </a:p>
          <a:p>
            <a:pPr marL="0" indent="0">
              <a:spcBef>
                <a:spcPts val="0"/>
              </a:spcBef>
              <a:spcAft>
                <a:spcPts val="0"/>
              </a:spcAft>
              <a:buNone/>
            </a:pPr>
            <a:endParaRPr lang="en-GB" sz="1200" dirty="0">
              <a:solidFill>
                <a:schemeClr val="tx2">
                  <a:lumMod val="60000"/>
                  <a:lumOff val="40000"/>
                </a:schemeClr>
              </a:solidFill>
              <a:cs typeface="Calibri"/>
            </a:endParaRPr>
          </a:p>
          <a:p>
            <a:pPr marL="0" indent="0">
              <a:spcBef>
                <a:spcPts val="0"/>
              </a:spcBef>
              <a:spcAft>
                <a:spcPts val="0"/>
              </a:spcAft>
              <a:buNone/>
            </a:pPr>
            <a:r>
              <a:rPr lang="en-GB" sz="1200" dirty="0"/>
              <a:t>If you are reporting a rough sleeper please resend to commissioned outreach service Croydon Reach </a:t>
            </a:r>
            <a:r>
              <a:rPr lang="en-GB" sz="1200" dirty="0">
                <a:solidFill>
                  <a:schemeClr val="tx2">
                    <a:lumMod val="60000"/>
                    <a:lumOff val="40000"/>
                  </a:schemeClr>
                </a:solidFill>
              </a:rPr>
              <a:t>CRduty@thamesreach.org.uk</a:t>
            </a:r>
            <a:endParaRPr lang="en-GB" sz="1200" dirty="0">
              <a:solidFill>
                <a:schemeClr val="tx2">
                  <a:lumMod val="60000"/>
                  <a:lumOff val="40000"/>
                </a:schemeClr>
              </a:solidFill>
              <a:cs typeface="Calibri"/>
            </a:endParaRPr>
          </a:p>
          <a:p>
            <a:pPr marL="456565" indent="-456565"/>
            <a:endParaRPr lang="en-GB" sz="1600" dirty="0">
              <a:cs typeface="Calibri"/>
            </a:endParaRPr>
          </a:p>
        </p:txBody>
      </p:sp>
    </p:spTree>
    <p:extLst>
      <p:ext uri="{BB962C8B-B14F-4D97-AF65-F5344CB8AC3E}">
        <p14:creationId xmlns:p14="http://schemas.microsoft.com/office/powerpoint/2010/main" val="1883552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A028A-4BB7-8398-69D7-4EAC407F3A10}"/>
              </a:ext>
            </a:extLst>
          </p:cNvPr>
          <p:cNvSpPr>
            <a:spLocks noGrp="1"/>
          </p:cNvSpPr>
          <p:nvPr/>
        </p:nvSpPr>
        <p:spPr>
          <a:xfrm>
            <a:off x="105020" y="43577"/>
            <a:ext cx="5725537" cy="524436"/>
          </a:xfrm>
          <a:prstGeom prst="rect">
            <a:avLst/>
          </a:prstGeom>
        </p:spPr>
        <p:txBody>
          <a:bodyPr vert="horz" lIns="0" tIns="0" rIns="0" bIns="0" rtlCol="0" anchor="ctr">
            <a:noAutofit/>
          </a:bodyPr>
          <a:lstStyle>
            <a:lvl1pPr algn="l" defTabSz="609585" rtl="0" eaLnBrk="1" latinLnBrk="0" hangingPunct="1">
              <a:spcBef>
                <a:spcPct val="0"/>
              </a:spcBef>
              <a:buNone/>
              <a:defRPr sz="5333" b="1" kern="1200">
                <a:solidFill>
                  <a:srgbClr val="003087"/>
                </a:solidFill>
                <a:latin typeface="+mj-lt"/>
                <a:ea typeface="+mj-ea"/>
                <a:cs typeface="+mj-cs"/>
              </a:defRPr>
            </a:lvl1pPr>
          </a:lstStyle>
          <a:p>
            <a:r>
              <a:rPr lang="en-GB" sz="2400" b="0" dirty="0">
                <a:solidFill>
                  <a:srgbClr val="02C5B0"/>
                </a:solidFill>
              </a:rPr>
              <a:t>CHS - Integrated Discharge Team</a:t>
            </a:r>
            <a:endParaRPr lang="en-GB" sz="2400" b="0" dirty="0">
              <a:solidFill>
                <a:srgbClr val="02C5B0"/>
              </a:solidFill>
              <a:cs typeface="Calibri Light"/>
            </a:endParaRPr>
          </a:p>
        </p:txBody>
      </p:sp>
      <p:sp>
        <p:nvSpPr>
          <p:cNvPr id="3" name="Content Placeholder 2">
            <a:extLst>
              <a:ext uri="{FF2B5EF4-FFF2-40B4-BE49-F238E27FC236}">
                <a16:creationId xmlns:a16="http://schemas.microsoft.com/office/drawing/2014/main" id="{8BB33202-93D7-BFEB-A65B-F7B821D07207}"/>
              </a:ext>
            </a:extLst>
          </p:cNvPr>
          <p:cNvSpPr>
            <a:spLocks noGrp="1"/>
          </p:cNvSpPr>
          <p:nvPr/>
        </p:nvSpPr>
        <p:spPr>
          <a:xfrm>
            <a:off x="152085" y="814038"/>
            <a:ext cx="8201228" cy="1864294"/>
          </a:xfrm>
          <a:prstGeom prst="rect">
            <a:avLst/>
          </a:prstGeom>
        </p:spPr>
        <p:txBody>
          <a:bodyPr vert="horz" lIns="91440" tIns="45720" rIns="91440" bIns="45720" rtlCol="0" anchor="t">
            <a:noAutofit/>
          </a:bodyPr>
          <a:lstStyle>
            <a:lvl1pPr marL="457189" indent="-457189" algn="l" defTabSz="609585" rtl="0" eaLnBrk="1" latinLnBrk="0" hangingPunct="1">
              <a:lnSpc>
                <a:spcPct val="110000"/>
              </a:lnSpc>
              <a:spcBef>
                <a:spcPct val="20000"/>
              </a:spcBef>
              <a:spcAft>
                <a:spcPts val="800"/>
              </a:spcAft>
              <a:buClr>
                <a:schemeClr val="tx2"/>
              </a:buClr>
              <a:buFont typeface="Arial"/>
              <a:buChar char="•"/>
              <a:defRPr sz="4267" kern="1200">
                <a:solidFill>
                  <a:schemeClr val="tx1"/>
                </a:solidFill>
                <a:latin typeface="+mn-lt"/>
                <a:ea typeface="+mn-ea"/>
                <a:cs typeface="+mn-cs"/>
              </a:defRPr>
            </a:lvl1pPr>
            <a:lvl2pPr marL="990575" indent="-380990" algn="l" defTabSz="609585" rtl="0" eaLnBrk="1" latinLnBrk="0" hangingPunct="1">
              <a:lnSpc>
                <a:spcPct val="110000"/>
              </a:lnSpc>
              <a:spcBef>
                <a:spcPct val="20000"/>
              </a:spcBef>
              <a:spcAft>
                <a:spcPts val="800"/>
              </a:spcAft>
              <a:buClr>
                <a:schemeClr val="tx2"/>
              </a:buClr>
              <a:buFont typeface="Arial"/>
              <a:buChar char="–"/>
              <a:defRPr sz="3733" kern="1200">
                <a:solidFill>
                  <a:schemeClr val="tx1"/>
                </a:solidFill>
                <a:latin typeface="+mn-lt"/>
                <a:ea typeface="+mn-ea"/>
                <a:cs typeface="+mn-cs"/>
              </a:defRPr>
            </a:lvl2pPr>
            <a:lvl3pPr marL="1523962" indent="-304792" algn="l" defTabSz="609585" rtl="0" eaLnBrk="1" latinLnBrk="0" hangingPunct="1">
              <a:lnSpc>
                <a:spcPct val="110000"/>
              </a:lnSpc>
              <a:spcBef>
                <a:spcPct val="20000"/>
              </a:spcBef>
              <a:spcAft>
                <a:spcPts val="800"/>
              </a:spcAft>
              <a:buClr>
                <a:schemeClr val="tx2"/>
              </a:buClr>
              <a:buFont typeface="Arial"/>
              <a:buChar char="•"/>
              <a:defRPr sz="3200" kern="1200">
                <a:solidFill>
                  <a:schemeClr val="tx1"/>
                </a:solidFill>
                <a:latin typeface="+mn-lt"/>
                <a:ea typeface="+mn-ea"/>
                <a:cs typeface="+mn-cs"/>
              </a:defRPr>
            </a:lvl3pPr>
            <a:lvl4pPr marL="2133547"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4pPr>
            <a:lvl5pPr marL="2743131"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spcAft>
                <a:spcPts val="0"/>
              </a:spcAft>
              <a:buNone/>
            </a:pPr>
            <a:r>
              <a:rPr lang="en-GB" sz="1400" dirty="0">
                <a:solidFill>
                  <a:srgbClr val="ED8B00"/>
                </a:solidFill>
              </a:rPr>
              <a:t>Outline of service function: </a:t>
            </a:r>
            <a:endParaRPr lang="en-GB" sz="1400" dirty="0">
              <a:solidFill>
                <a:srgbClr val="ED8B00"/>
              </a:solidFill>
              <a:cs typeface="Calibri"/>
            </a:endParaRPr>
          </a:p>
          <a:p>
            <a:pPr marL="0" indent="0">
              <a:spcBef>
                <a:spcPts val="0"/>
              </a:spcBef>
              <a:spcAft>
                <a:spcPts val="0"/>
              </a:spcAft>
              <a:buNone/>
            </a:pPr>
            <a:r>
              <a:rPr lang="en-GB" sz="1400" dirty="0"/>
              <a:t>An Integrated Discharge Team focussing on complex discharges and a length of stay of over 14 days; of which there is a Housing &amp; Homeless Link Liaison role. </a:t>
            </a:r>
            <a:endParaRPr lang="en-GB" sz="1400">
              <a:cs typeface="Calibri"/>
            </a:endParaRPr>
          </a:p>
          <a:p>
            <a:pPr marL="0" indent="0">
              <a:spcBef>
                <a:spcPts val="0"/>
              </a:spcBef>
              <a:spcAft>
                <a:spcPts val="0"/>
              </a:spcAft>
              <a:buNone/>
            </a:pPr>
            <a:endParaRPr lang="en-GB" sz="1400"/>
          </a:p>
          <a:p>
            <a:pPr marL="0" indent="0">
              <a:spcBef>
                <a:spcPts val="0"/>
              </a:spcBef>
              <a:spcAft>
                <a:spcPts val="0"/>
              </a:spcAft>
              <a:buNone/>
            </a:pPr>
            <a:r>
              <a:rPr lang="en-GB" sz="1400" dirty="0">
                <a:solidFill>
                  <a:srgbClr val="ED8B00"/>
                </a:solidFill>
              </a:rPr>
              <a:t>Operational hours:</a:t>
            </a:r>
            <a:endParaRPr lang="en-GB" sz="1400" dirty="0">
              <a:solidFill>
                <a:srgbClr val="ED8B00"/>
              </a:solidFill>
              <a:cs typeface="Calibri"/>
            </a:endParaRPr>
          </a:p>
          <a:p>
            <a:pPr marL="0" indent="0">
              <a:spcBef>
                <a:spcPts val="0"/>
              </a:spcBef>
              <a:spcAft>
                <a:spcPts val="0"/>
              </a:spcAft>
              <a:buNone/>
            </a:pPr>
            <a:r>
              <a:rPr lang="en-GB" sz="1400" dirty="0"/>
              <a:t>Mon – Fri 09:00-17:00 </a:t>
            </a:r>
            <a:endParaRPr lang="en-GB" sz="1400" dirty="0">
              <a:cs typeface="Calibri"/>
            </a:endParaRPr>
          </a:p>
          <a:p>
            <a:pPr marL="0" indent="0">
              <a:buNone/>
            </a:pPr>
            <a:endParaRPr lang="en-GB" sz="1400"/>
          </a:p>
        </p:txBody>
      </p:sp>
      <p:sp>
        <p:nvSpPr>
          <p:cNvPr id="5" name="TextBox 12">
            <a:extLst>
              <a:ext uri="{FF2B5EF4-FFF2-40B4-BE49-F238E27FC236}">
                <a16:creationId xmlns:a16="http://schemas.microsoft.com/office/drawing/2014/main" id="{532E3135-D5A9-FA4D-009D-DC8CD2937A79}"/>
              </a:ext>
            </a:extLst>
          </p:cNvPr>
          <p:cNvSpPr txBox="1"/>
          <p:nvPr/>
        </p:nvSpPr>
        <p:spPr>
          <a:xfrm>
            <a:off x="103751" y="2712307"/>
            <a:ext cx="8647174" cy="71558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spcBef>
                <a:spcPts val="0"/>
              </a:spcBef>
              <a:spcAft>
                <a:spcPts val="0"/>
              </a:spcAft>
              <a:buNone/>
            </a:pPr>
            <a:r>
              <a:rPr lang="en-GB" sz="1400" dirty="0">
                <a:solidFill>
                  <a:srgbClr val="ED8B00"/>
                </a:solidFill>
              </a:rPr>
              <a:t>Service benefits:</a:t>
            </a:r>
          </a:p>
          <a:p>
            <a:pPr marL="285750" indent="-285750">
              <a:buFont typeface="Arial" panose="020B0604020202020204" pitchFamily="34" charset="0"/>
              <a:buChar char="•"/>
            </a:pPr>
            <a:r>
              <a:rPr lang="en-GB" sz="1400" dirty="0"/>
              <a:t>Signposts to other services </a:t>
            </a:r>
            <a:endParaRPr lang="en-GB" sz="1400" dirty="0">
              <a:cs typeface="Calibri"/>
            </a:endParaRPr>
          </a:p>
          <a:p>
            <a:pPr marL="285750" indent="-285750">
              <a:buFont typeface="Arial" panose="020B0604020202020204" pitchFamily="34" charset="0"/>
              <a:buChar char="•"/>
            </a:pPr>
            <a:r>
              <a:rPr lang="en-GB" sz="1400" dirty="0"/>
              <a:t>Visit people in ED (Emergency Department)  </a:t>
            </a:r>
            <a:endParaRPr lang="en-GB" sz="1400" dirty="0">
              <a:cs typeface="Calibri"/>
            </a:endParaRPr>
          </a:p>
          <a:p>
            <a:pPr marL="285750" indent="-285750">
              <a:buFont typeface="Arial" panose="020B0604020202020204" pitchFamily="34" charset="0"/>
              <a:buChar char="•"/>
            </a:pPr>
            <a:r>
              <a:rPr lang="en-GB" sz="1400" dirty="0"/>
              <a:t>Patients are brough back from temporary accommodation to see Homeless Link Liaison Officer. </a:t>
            </a:r>
            <a:endParaRPr lang="en-GB" sz="1400" dirty="0">
              <a:cs typeface="Calibri" panose="020F0502020204030204"/>
            </a:endParaRPr>
          </a:p>
        </p:txBody>
      </p:sp>
    </p:spTree>
    <p:extLst>
      <p:ext uri="{BB962C8B-B14F-4D97-AF65-F5344CB8AC3E}">
        <p14:creationId xmlns:p14="http://schemas.microsoft.com/office/powerpoint/2010/main" val="456848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09479-B642-B6C0-01E7-CF7F105BEFB8}"/>
              </a:ext>
            </a:extLst>
          </p:cNvPr>
          <p:cNvSpPr>
            <a:spLocks noGrp="1"/>
          </p:cNvSpPr>
          <p:nvPr/>
        </p:nvSpPr>
        <p:spPr>
          <a:xfrm>
            <a:off x="89876" y="60157"/>
            <a:ext cx="9732760" cy="594060"/>
          </a:xfrm>
          <a:prstGeom prst="rect">
            <a:avLst/>
          </a:prstGeom>
        </p:spPr>
        <p:txBody>
          <a:bodyPr vert="horz" lIns="0" tIns="0" rIns="0" bIns="0" rtlCol="0" anchor="ctr">
            <a:normAutofit fontScale="85000" lnSpcReduction="20000"/>
          </a:bodyPr>
          <a:lstStyle>
            <a:lvl1pPr algn="l" defTabSz="609585" rtl="0" eaLnBrk="1" latinLnBrk="0" hangingPunct="1">
              <a:spcBef>
                <a:spcPct val="0"/>
              </a:spcBef>
              <a:buNone/>
              <a:defRPr sz="5333" b="1" kern="1200">
                <a:solidFill>
                  <a:srgbClr val="003087"/>
                </a:solidFill>
                <a:latin typeface="+mj-lt"/>
                <a:ea typeface="+mj-ea"/>
                <a:cs typeface="+mj-cs"/>
              </a:defRPr>
            </a:lvl1pPr>
          </a:lstStyle>
          <a:p>
            <a:r>
              <a:rPr lang="en-GB" sz="2400" b="0" dirty="0">
                <a:solidFill>
                  <a:srgbClr val="02C5B0"/>
                </a:solidFill>
              </a:rPr>
              <a:t>Rainbow Health Service</a:t>
            </a:r>
            <a:r>
              <a:rPr lang="en-GB" sz="5300" b="0" dirty="0"/>
              <a:t> </a:t>
            </a:r>
            <a:endParaRPr lang="en-GB" b="0"/>
          </a:p>
        </p:txBody>
      </p:sp>
      <p:sp>
        <p:nvSpPr>
          <p:cNvPr id="3" name="Content Placeholder 2">
            <a:extLst>
              <a:ext uri="{FF2B5EF4-FFF2-40B4-BE49-F238E27FC236}">
                <a16:creationId xmlns:a16="http://schemas.microsoft.com/office/drawing/2014/main" id="{8657E009-3C25-8A60-633D-046401801209}"/>
              </a:ext>
            </a:extLst>
          </p:cNvPr>
          <p:cNvSpPr>
            <a:spLocks noGrp="1"/>
          </p:cNvSpPr>
          <p:nvPr/>
        </p:nvSpPr>
        <p:spPr>
          <a:xfrm>
            <a:off x="50451" y="827171"/>
            <a:ext cx="8064640" cy="1744287"/>
          </a:xfrm>
          <a:prstGeom prst="rect">
            <a:avLst/>
          </a:prstGeom>
        </p:spPr>
        <p:txBody>
          <a:bodyPr vert="horz" lIns="91440" tIns="45720" rIns="91440" bIns="45720" rtlCol="0" anchor="t">
            <a:noAutofit/>
          </a:bodyPr>
          <a:lstStyle>
            <a:lvl1pPr marL="457189" indent="-457189" algn="l" defTabSz="609585" rtl="0" eaLnBrk="1" latinLnBrk="0" hangingPunct="1">
              <a:lnSpc>
                <a:spcPct val="110000"/>
              </a:lnSpc>
              <a:spcBef>
                <a:spcPct val="20000"/>
              </a:spcBef>
              <a:spcAft>
                <a:spcPts val="800"/>
              </a:spcAft>
              <a:buClr>
                <a:schemeClr val="tx2"/>
              </a:buClr>
              <a:buFont typeface="Arial"/>
              <a:buChar char="•"/>
              <a:defRPr sz="4267" kern="1200">
                <a:solidFill>
                  <a:schemeClr val="tx1"/>
                </a:solidFill>
                <a:latin typeface="+mn-lt"/>
                <a:ea typeface="+mn-ea"/>
                <a:cs typeface="+mn-cs"/>
              </a:defRPr>
            </a:lvl1pPr>
            <a:lvl2pPr marL="990575" indent="-380990" algn="l" defTabSz="609585" rtl="0" eaLnBrk="1" latinLnBrk="0" hangingPunct="1">
              <a:lnSpc>
                <a:spcPct val="110000"/>
              </a:lnSpc>
              <a:spcBef>
                <a:spcPct val="20000"/>
              </a:spcBef>
              <a:spcAft>
                <a:spcPts val="800"/>
              </a:spcAft>
              <a:buClr>
                <a:schemeClr val="tx2"/>
              </a:buClr>
              <a:buFont typeface="Arial"/>
              <a:buChar char="–"/>
              <a:defRPr sz="3733" kern="1200">
                <a:solidFill>
                  <a:schemeClr val="tx1"/>
                </a:solidFill>
                <a:latin typeface="+mn-lt"/>
                <a:ea typeface="+mn-ea"/>
                <a:cs typeface="+mn-cs"/>
              </a:defRPr>
            </a:lvl2pPr>
            <a:lvl3pPr marL="1523962" indent="-304792" algn="l" defTabSz="609585" rtl="0" eaLnBrk="1" latinLnBrk="0" hangingPunct="1">
              <a:lnSpc>
                <a:spcPct val="110000"/>
              </a:lnSpc>
              <a:spcBef>
                <a:spcPct val="20000"/>
              </a:spcBef>
              <a:spcAft>
                <a:spcPts val="800"/>
              </a:spcAft>
              <a:buClr>
                <a:schemeClr val="tx2"/>
              </a:buClr>
              <a:buFont typeface="Arial"/>
              <a:buChar char="•"/>
              <a:defRPr sz="3200" kern="1200">
                <a:solidFill>
                  <a:schemeClr val="tx1"/>
                </a:solidFill>
                <a:latin typeface="+mn-lt"/>
                <a:ea typeface="+mn-ea"/>
                <a:cs typeface="+mn-cs"/>
              </a:defRPr>
            </a:lvl3pPr>
            <a:lvl4pPr marL="2133547"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4pPr>
            <a:lvl5pPr marL="2743131" indent="-304792" algn="l" defTabSz="609585" rtl="0" eaLnBrk="1" latinLnBrk="0" hangingPunct="1">
              <a:lnSpc>
                <a:spcPct val="110000"/>
              </a:lnSpc>
              <a:spcBef>
                <a:spcPct val="20000"/>
              </a:spcBef>
              <a:spcAft>
                <a:spcPts val="800"/>
              </a:spcAft>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indent="0">
              <a:spcBef>
                <a:spcPts val="0"/>
              </a:spcBef>
              <a:spcAft>
                <a:spcPts val="0"/>
              </a:spcAft>
              <a:buNone/>
            </a:pPr>
            <a:r>
              <a:rPr lang="en-GB" sz="1200" dirty="0">
                <a:solidFill>
                  <a:srgbClr val="ED8B00"/>
                </a:solidFill>
              </a:rPr>
              <a:t>Outline of service function:</a:t>
            </a:r>
            <a:endParaRPr lang="en-GB" sz="1200" dirty="0">
              <a:solidFill>
                <a:srgbClr val="ED8B00"/>
              </a:solidFill>
              <a:cs typeface="Calibri"/>
            </a:endParaRPr>
          </a:p>
          <a:p>
            <a:pPr marL="0" indent="0">
              <a:spcBef>
                <a:spcPts val="0"/>
              </a:spcBef>
              <a:spcAft>
                <a:spcPts val="0"/>
              </a:spcAft>
              <a:buNone/>
            </a:pPr>
            <a:r>
              <a:rPr lang="en-GB" sz="1200" dirty="0"/>
              <a:t>A Primary Care and Outreach Community Based Service for Homeless people and Asylum Seekers in Croydon. The team offers a specialised holistic service tailored to meet the specific health needs of this group. The aim of this service is to tackle the gaping hole of health inequalities of this cohort in Croydon. </a:t>
            </a:r>
            <a:endParaRPr lang="en-GB" sz="1200">
              <a:cs typeface="Calibri"/>
            </a:endParaRPr>
          </a:p>
          <a:p>
            <a:pPr marL="0" indent="0">
              <a:spcBef>
                <a:spcPts val="0"/>
              </a:spcBef>
              <a:spcAft>
                <a:spcPts val="0"/>
              </a:spcAft>
              <a:buNone/>
            </a:pPr>
            <a:endParaRPr lang="en-GB" sz="1200" dirty="0">
              <a:cs typeface="Calibri"/>
            </a:endParaRPr>
          </a:p>
          <a:p>
            <a:pPr marL="0" indent="0">
              <a:spcBef>
                <a:spcPts val="0"/>
              </a:spcBef>
              <a:spcAft>
                <a:spcPts val="0"/>
              </a:spcAft>
              <a:buNone/>
            </a:pPr>
            <a:r>
              <a:rPr lang="en-GB" sz="1200" dirty="0">
                <a:solidFill>
                  <a:srgbClr val="ED8B00"/>
                </a:solidFill>
              </a:rPr>
              <a:t>Operational Hours: </a:t>
            </a:r>
            <a:endParaRPr lang="en-GB" sz="1200">
              <a:solidFill>
                <a:srgbClr val="ED8B00"/>
              </a:solidFill>
              <a:cs typeface="Calibri"/>
            </a:endParaRPr>
          </a:p>
          <a:p>
            <a:pPr marL="0" indent="0">
              <a:spcBef>
                <a:spcPts val="0"/>
              </a:spcBef>
              <a:spcAft>
                <a:spcPts val="0"/>
              </a:spcAft>
              <a:buNone/>
            </a:pPr>
            <a:r>
              <a:rPr lang="en-GB" sz="1200" dirty="0"/>
              <a:t>Mon – Fri: 09:00 – 17:00</a:t>
            </a:r>
            <a:endParaRPr lang="en-GB" sz="1200">
              <a:cs typeface="Calibri"/>
            </a:endParaRPr>
          </a:p>
          <a:p>
            <a:pPr marL="0" indent="0">
              <a:spcBef>
                <a:spcPts val="0"/>
              </a:spcBef>
              <a:spcAft>
                <a:spcPts val="0"/>
              </a:spcAft>
              <a:buNone/>
            </a:pPr>
            <a:r>
              <a:rPr lang="en-GB" sz="1200" dirty="0"/>
              <a:t>Closed at weekends. </a:t>
            </a:r>
            <a:endParaRPr lang="en-GB" sz="1200">
              <a:cs typeface="Calibri"/>
            </a:endParaRPr>
          </a:p>
          <a:p>
            <a:pPr marL="0" indent="0">
              <a:spcBef>
                <a:spcPts val="0"/>
              </a:spcBef>
              <a:spcAft>
                <a:spcPts val="0"/>
              </a:spcAft>
              <a:buNone/>
            </a:pPr>
            <a:r>
              <a:rPr lang="en-GB" sz="1200" dirty="0"/>
              <a:t>Reception</a:t>
            </a:r>
            <a:br>
              <a:rPr lang="en-GB" sz="1200" dirty="0"/>
            </a:br>
            <a:r>
              <a:rPr lang="en-GB" sz="1200" dirty="0"/>
              <a:t>020 8274 6070</a:t>
            </a:r>
            <a:endParaRPr lang="en-GB" sz="1200">
              <a:cs typeface="Calibri"/>
            </a:endParaRPr>
          </a:p>
          <a:p>
            <a:pPr marL="0" indent="0">
              <a:spcBef>
                <a:spcPts val="0"/>
              </a:spcBef>
              <a:spcAft>
                <a:spcPts val="0"/>
              </a:spcAft>
              <a:buNone/>
            </a:pPr>
            <a:endParaRPr lang="en-GB" sz="1200" b="1">
              <a:solidFill>
                <a:srgbClr val="212B32"/>
              </a:solidFill>
            </a:endParaRPr>
          </a:p>
          <a:p>
            <a:pPr marL="0" indent="0">
              <a:spcBef>
                <a:spcPts val="0"/>
              </a:spcBef>
              <a:spcAft>
                <a:spcPts val="0"/>
              </a:spcAft>
              <a:buNone/>
            </a:pPr>
            <a:endParaRPr lang="en-GB" sz="1200" b="1" dirty="0">
              <a:cs typeface="Calibri"/>
            </a:endParaRPr>
          </a:p>
        </p:txBody>
      </p:sp>
      <p:sp>
        <p:nvSpPr>
          <p:cNvPr id="4" name="TextBox 3">
            <a:extLst>
              <a:ext uri="{FF2B5EF4-FFF2-40B4-BE49-F238E27FC236}">
                <a16:creationId xmlns:a16="http://schemas.microsoft.com/office/drawing/2014/main" id="{B818090F-D9BE-C87D-0E88-99B6A811775D}"/>
              </a:ext>
            </a:extLst>
          </p:cNvPr>
          <p:cNvSpPr txBox="1"/>
          <p:nvPr/>
        </p:nvSpPr>
        <p:spPr>
          <a:xfrm>
            <a:off x="49630" y="2892091"/>
            <a:ext cx="3156785" cy="9002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cs typeface="Segoe UI"/>
              </a:rPr>
              <a:t>Brigstock Primary Care Centre</a:t>
            </a:r>
            <a:r>
              <a:rPr lang="en-US" sz="1200" dirty="0">
                <a:cs typeface="Segoe UI"/>
              </a:rPr>
              <a:t>​</a:t>
            </a:r>
          </a:p>
          <a:p>
            <a:r>
              <a:rPr lang="en-GB" sz="1200" dirty="0">
                <a:cs typeface="Segoe UI"/>
              </a:rPr>
              <a:t>141 Brigstock Road</a:t>
            </a:r>
            <a:r>
              <a:rPr lang="en-US" sz="1200" dirty="0">
                <a:cs typeface="Segoe UI"/>
              </a:rPr>
              <a:t>​</a:t>
            </a:r>
          </a:p>
          <a:p>
            <a:r>
              <a:rPr lang="en-GB" sz="1200" dirty="0">
                <a:cs typeface="Segoe UI"/>
              </a:rPr>
              <a:t>Thornton Heath</a:t>
            </a:r>
            <a:r>
              <a:rPr lang="en-US" sz="1200" dirty="0">
                <a:cs typeface="Segoe UI"/>
              </a:rPr>
              <a:t>​</a:t>
            </a:r>
          </a:p>
          <a:p>
            <a:r>
              <a:rPr lang="en-GB" sz="1200" dirty="0">
                <a:cs typeface="Segoe UI"/>
              </a:rPr>
              <a:t>London</a:t>
            </a:r>
            <a:r>
              <a:rPr lang="en-US" sz="1200" dirty="0">
                <a:cs typeface="Segoe UI"/>
              </a:rPr>
              <a:t>​</a:t>
            </a:r>
          </a:p>
          <a:p>
            <a:r>
              <a:rPr lang="en-GB" sz="1200" dirty="0">
                <a:cs typeface="Segoe UI"/>
              </a:rPr>
              <a:t>Greater London</a:t>
            </a:r>
            <a:r>
              <a:rPr lang="en-US" sz="1200" dirty="0">
                <a:cs typeface="Segoe UI"/>
              </a:rPr>
              <a:t>​</a:t>
            </a:r>
          </a:p>
          <a:p>
            <a:r>
              <a:rPr lang="en-GB" sz="1200" dirty="0">
                <a:cs typeface="Segoe UI"/>
              </a:rPr>
              <a:t>CR7 7JN</a:t>
            </a:r>
          </a:p>
        </p:txBody>
      </p:sp>
      <p:sp>
        <p:nvSpPr>
          <p:cNvPr id="5" name="TextBox 4">
            <a:extLst>
              <a:ext uri="{FF2B5EF4-FFF2-40B4-BE49-F238E27FC236}">
                <a16:creationId xmlns:a16="http://schemas.microsoft.com/office/drawing/2014/main" id="{E6FE7FD1-6BF2-4AAE-581F-1845D35A1BF8}"/>
              </a:ext>
            </a:extLst>
          </p:cNvPr>
          <p:cNvSpPr txBox="1"/>
          <p:nvPr/>
        </p:nvSpPr>
        <p:spPr>
          <a:xfrm>
            <a:off x="2192755" y="1831808"/>
            <a:ext cx="6833935" cy="15927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solidFill>
                  <a:srgbClr val="D49200"/>
                </a:solidFill>
                <a:latin typeface="Calibri"/>
                <a:cs typeface="Segoe UI"/>
              </a:rPr>
              <a:t>Service Benefits </a:t>
            </a:r>
            <a:r>
              <a:rPr lang="en-US" sz="1200" dirty="0">
                <a:latin typeface="Calibri"/>
                <a:cs typeface="Segoe UI"/>
              </a:rPr>
              <a:t>​</a:t>
            </a:r>
          </a:p>
          <a:p>
            <a:pPr marL="171450" indent="-171450">
              <a:buFont typeface="Arial"/>
              <a:buChar char="•"/>
            </a:pPr>
            <a:r>
              <a:rPr lang="en-GB" sz="1200" dirty="0">
                <a:latin typeface="Calibri"/>
                <a:cs typeface="Segoe UI"/>
              </a:rPr>
              <a:t>Provide specialised holistic service tailored to meet the specific needs of </a:t>
            </a:r>
            <a:r>
              <a:rPr lang="en-GB" sz="1200" dirty="0">
                <a:solidFill>
                  <a:srgbClr val="D49200"/>
                </a:solidFill>
                <a:latin typeface="Calibri"/>
                <a:cs typeface="Segoe UI"/>
              </a:rPr>
              <a:t>Asylum Seekers, Homeless individuals, children and families.</a:t>
            </a:r>
            <a:r>
              <a:rPr lang="en-US" sz="1200" dirty="0">
                <a:latin typeface="Calibri"/>
                <a:cs typeface="Segoe UI"/>
              </a:rPr>
              <a:t>​</a:t>
            </a:r>
          </a:p>
          <a:p>
            <a:pPr marL="171450" indent="-171450">
              <a:buFont typeface="Arial"/>
              <a:buChar char="•"/>
            </a:pPr>
            <a:r>
              <a:rPr lang="en-GB" sz="1200" dirty="0">
                <a:latin typeface="Calibri"/>
                <a:cs typeface="Segoe UI"/>
              </a:rPr>
              <a:t>Provide seamless and supported process of individual’s </a:t>
            </a:r>
            <a:r>
              <a:rPr lang="en-GB" sz="1200" dirty="0">
                <a:solidFill>
                  <a:srgbClr val="D49200"/>
                </a:solidFill>
                <a:latin typeface="Calibri"/>
                <a:cs typeface="Segoe UI"/>
              </a:rPr>
              <a:t>registering for Primary Care Services.</a:t>
            </a:r>
            <a:r>
              <a:rPr lang="en-US" sz="1200" dirty="0">
                <a:latin typeface="Calibri"/>
                <a:cs typeface="Segoe UI"/>
              </a:rPr>
              <a:t>​</a:t>
            </a:r>
          </a:p>
          <a:p>
            <a:pPr marL="171450" indent="-171450">
              <a:buFont typeface="Arial"/>
              <a:buChar char="•"/>
            </a:pPr>
            <a:r>
              <a:rPr lang="en-GB" sz="1200" dirty="0">
                <a:latin typeface="Calibri"/>
                <a:cs typeface="Segoe UI"/>
              </a:rPr>
              <a:t>Enable </a:t>
            </a:r>
            <a:r>
              <a:rPr lang="en-GB" sz="1200" dirty="0">
                <a:solidFill>
                  <a:srgbClr val="D49200"/>
                </a:solidFill>
                <a:latin typeface="Calibri"/>
                <a:cs typeface="Segoe UI"/>
              </a:rPr>
              <a:t>positive experiences </a:t>
            </a:r>
            <a:r>
              <a:rPr lang="en-GB" sz="1200" dirty="0">
                <a:latin typeface="Calibri"/>
                <a:cs typeface="Segoe UI"/>
              </a:rPr>
              <a:t>for people experiencing homelessness when accessing Primary Care Services.</a:t>
            </a:r>
            <a:r>
              <a:rPr lang="en-US" sz="1200" dirty="0">
                <a:latin typeface="Calibri"/>
                <a:cs typeface="Segoe UI"/>
              </a:rPr>
              <a:t>​</a:t>
            </a:r>
          </a:p>
          <a:p>
            <a:pPr marL="171450" indent="-171450">
              <a:buFont typeface="Arial"/>
              <a:buChar char="•"/>
            </a:pPr>
            <a:r>
              <a:rPr lang="en-GB" sz="1200" dirty="0">
                <a:latin typeface="Calibri"/>
                <a:cs typeface="Segoe UI"/>
              </a:rPr>
              <a:t>To ensure all patients have </a:t>
            </a:r>
            <a:r>
              <a:rPr lang="en-GB" sz="1200" dirty="0">
                <a:solidFill>
                  <a:srgbClr val="D49200"/>
                </a:solidFill>
                <a:latin typeface="Calibri"/>
                <a:cs typeface="Segoe UI"/>
              </a:rPr>
              <a:t>access to locally commissioned interpretation services </a:t>
            </a:r>
            <a:r>
              <a:rPr lang="en-GB" sz="1200" dirty="0">
                <a:latin typeface="Calibri"/>
                <a:cs typeface="Segoe UI"/>
              </a:rPr>
              <a:t>- language line.</a:t>
            </a:r>
            <a:r>
              <a:rPr lang="en-US" sz="1200" dirty="0">
                <a:latin typeface="Calibri"/>
                <a:cs typeface="Segoe UI"/>
              </a:rPr>
              <a:t>​</a:t>
            </a:r>
          </a:p>
          <a:p>
            <a:pPr marL="171450" indent="-171450">
              <a:buFont typeface="Arial"/>
              <a:buChar char="•"/>
            </a:pPr>
            <a:r>
              <a:rPr lang="en-GB" sz="1200" dirty="0">
                <a:solidFill>
                  <a:srgbClr val="D49200"/>
                </a:solidFill>
                <a:latin typeface="Calibri"/>
                <a:cs typeface="Segoe UI"/>
              </a:rPr>
              <a:t>Collaboratively working across local agencies</a:t>
            </a:r>
            <a:r>
              <a:rPr lang="en-GB" sz="1200" dirty="0">
                <a:latin typeface="Calibri"/>
                <a:cs typeface="Segoe UI"/>
              </a:rPr>
              <a:t>, that support the population, to provide the right services, at the right time, in the right place.</a:t>
            </a:r>
            <a:r>
              <a:rPr lang="en-US" sz="1200" dirty="0">
                <a:latin typeface="Calibri"/>
                <a:cs typeface="Segoe UI"/>
              </a:rPr>
              <a:t>​</a:t>
            </a:r>
          </a:p>
          <a:p>
            <a:pPr marL="171450" indent="-171450">
              <a:buFont typeface="Arial"/>
              <a:buChar char="•"/>
            </a:pPr>
            <a:r>
              <a:rPr lang="en-GB" sz="1200" dirty="0">
                <a:solidFill>
                  <a:srgbClr val="D49200"/>
                </a:solidFill>
                <a:latin typeface="Calibri"/>
                <a:cs typeface="Segoe UI"/>
              </a:rPr>
              <a:t>Signpost patients to additional support services </a:t>
            </a:r>
            <a:r>
              <a:rPr lang="en-GB" sz="1200" dirty="0">
                <a:latin typeface="Calibri"/>
                <a:cs typeface="Segoe UI"/>
              </a:rPr>
              <a:t>and facilitate them in doing so e.g. Prescription exemption applications.</a:t>
            </a:r>
            <a:r>
              <a:rPr lang="en-US" sz="1200" dirty="0">
                <a:latin typeface="Calibri"/>
                <a:cs typeface="Segoe UI"/>
              </a:rPr>
              <a:t>​</a:t>
            </a:r>
          </a:p>
          <a:p>
            <a:pPr marL="171450" indent="-171450">
              <a:buFont typeface="Arial"/>
              <a:buChar char="•"/>
            </a:pPr>
            <a:r>
              <a:rPr lang="en-GB" sz="1200" dirty="0">
                <a:latin typeface="Calibri"/>
                <a:cs typeface="Segoe UI"/>
              </a:rPr>
              <a:t>Work with Initial Accommodation services staff to facilitate consultations, notify them of booked health appointments that will require transport and provide a contact for urgent health needs.</a:t>
            </a:r>
            <a:r>
              <a:rPr lang="en-US" sz="1200" dirty="0">
                <a:latin typeface="Calibri"/>
                <a:cs typeface="Segoe UI"/>
              </a:rPr>
              <a:t>​</a:t>
            </a:r>
          </a:p>
          <a:p>
            <a:pPr marL="171450" indent="-171450">
              <a:buFont typeface="Arial"/>
              <a:buChar char="•"/>
            </a:pPr>
            <a:r>
              <a:rPr lang="en-GB" sz="1200" dirty="0">
                <a:latin typeface="Calibri"/>
                <a:cs typeface="Segoe UI"/>
              </a:rPr>
              <a:t>Provide information/advice on the NHS system, care pathways and self-care.</a:t>
            </a:r>
            <a:r>
              <a:rPr lang="en-US" sz="1200" dirty="0">
                <a:latin typeface="Calibri"/>
                <a:cs typeface="Segoe UI"/>
              </a:rPr>
              <a:t>​</a:t>
            </a:r>
          </a:p>
          <a:p>
            <a:endParaRPr lang="en-GB" sz="1200" dirty="0">
              <a:latin typeface="Calibri"/>
              <a:cs typeface="Segoe UI"/>
            </a:endParaRPr>
          </a:p>
        </p:txBody>
      </p:sp>
    </p:spTree>
    <p:extLst>
      <p:ext uri="{BB962C8B-B14F-4D97-AF65-F5344CB8AC3E}">
        <p14:creationId xmlns:p14="http://schemas.microsoft.com/office/powerpoint/2010/main" val="131201080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1203049020644C8F7B1B418BB685BB" ma:contentTypeVersion="16" ma:contentTypeDescription="Create a new document." ma:contentTypeScope="" ma:versionID="922e21142421d51e2cf6944f18cb259e">
  <xsd:schema xmlns:xsd="http://www.w3.org/2001/XMLSchema" xmlns:xs="http://www.w3.org/2001/XMLSchema" xmlns:p="http://schemas.microsoft.com/office/2006/metadata/properties" xmlns:ns2="a2efca76-4ea5-430c-b36c-272fee778ab9" xmlns:ns3="71f8a4c9-357a-4d19-a8a6-dbf387cb285f" targetNamespace="http://schemas.microsoft.com/office/2006/metadata/properties" ma:root="true" ma:fieldsID="2462267df33f4c84f609f407abf49db3" ns2:_="" ns3:_="">
    <xsd:import namespace="a2efca76-4ea5-430c-b36c-272fee778ab9"/>
    <xsd:import namespace="71f8a4c9-357a-4d19-a8a6-dbf387cb285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efca76-4ea5-430c-b36c-272fee778ab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1b87754-87c0-492b-a946-27c924c83830}" ma:internalName="TaxCatchAll" ma:showField="CatchAllData" ma:web="a2efca76-4ea5-430c-b36c-272fee778ab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1f8a4c9-357a-4d19-a8a6-dbf387cb285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cba98b6-714c-4194-959a-78c2e2b344c0"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2efca76-4ea5-430c-b36c-272fee778ab9">
      <UserInfo>
        <DisplayName>Meeta Kathoria (NHS South West London ICB)</DisplayName>
        <AccountId>13</AccountId>
        <AccountType/>
      </UserInfo>
      <UserInfo>
        <DisplayName>Lewis Irani (NHS South West London ICB)</DisplayName>
        <AccountId>23</AccountId>
        <AccountType/>
      </UserInfo>
    </SharedWithUsers>
    <TaxCatchAll xmlns="a2efca76-4ea5-430c-b36c-272fee778ab9" xsi:nil="true"/>
    <lcf76f155ced4ddcb4097134ff3c332f xmlns="71f8a4c9-357a-4d19-a8a6-dbf387cb285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A96AA7E-6DAD-4ADE-8DF8-E07C1C287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efca76-4ea5-430c-b36c-272fee778ab9"/>
    <ds:schemaRef ds:uri="71f8a4c9-357a-4d19-a8a6-dbf387cb2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DD6C42-6644-46D0-ACEC-7B461F27AFF1}">
  <ds:schemaRefs>
    <ds:schemaRef ds:uri="http://schemas.microsoft.com/sharepoint/v3/contenttype/forms"/>
  </ds:schemaRefs>
</ds:datastoreItem>
</file>

<file path=customXml/itemProps3.xml><?xml version="1.0" encoding="utf-8"?>
<ds:datastoreItem xmlns:ds="http://schemas.openxmlformats.org/officeDocument/2006/customXml" ds:itemID="{E69D3D01-BC3D-4AA8-95B1-39B38B8CD583}">
  <ds:schemaRefs>
    <ds:schemaRef ds:uri="11cf67b4-8be8-4203-926d-b1451d6a3644"/>
    <ds:schemaRef ds:uri="51367701-27c8-403e-a234-85855c5cd7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a2efca76-4ea5-430c-b36c-272fee778ab9"/>
    <ds:schemaRef ds:uri="71f8a4c9-357a-4d19-a8a6-dbf387cb285f"/>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31</Slides>
  <Notes>0</Notes>
  <HiddenSlides>0</HiddenSlide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Smith &amp; 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England Powerpoint Template</dc:title>
  <dc:creator>Kevin O'Brien</dc:creator>
  <cp:revision>568</cp:revision>
  <cp:lastPrinted>2014-05-27T15:15:21Z</cp:lastPrinted>
  <dcterms:created xsi:type="dcterms:W3CDTF">2014-04-08T10:27:44Z</dcterms:created>
  <dcterms:modified xsi:type="dcterms:W3CDTF">2022-11-23T18:05:41Z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0x010100C21203049020644C8F7B1B418BB685BB</vt:lpwstr>
  </property>
  <property fmtid="{D5CDD505-2E9C-101B-9397-08002B2CF9AE}" pid="3" name="_dlc_DocIdItemGuid">
    <vt:lpwstr>f66519ee-73cb-4d73-a16e-8576bcbee500</vt:lpwstr>
  </property>
  <property fmtid="{D5CDD505-2E9C-101B-9397-08002B2CF9AE}" pid="4" name="MediaServiceImageTags">
    <vt:lpwstr/>
  </property>
</Properties>
</file>