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330" r:id="rId2"/>
    <p:sldId id="353" r:id="rId3"/>
    <p:sldId id="354" r:id="rId4"/>
    <p:sldId id="357" r:id="rId5"/>
    <p:sldId id="355" r:id="rId6"/>
    <p:sldId id="356" r:id="rId7"/>
    <p:sldId id="358" r:id="rId8"/>
    <p:sldId id="359" r:id="rId9"/>
    <p:sldId id="36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B5F78C-9867-497B-BB2C-2B18607AB22B}" v="9" dt="2023-07-17T08:20:48.12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ema Desai" userId="16c84ad0a238709b" providerId="LiveId" clId="{2DB5F78C-9867-497B-BB2C-2B18607AB22B}"/>
    <pc:docChg chg="undo custSel addSld modSld sldOrd">
      <pc:chgData name="Seema Desai" userId="16c84ad0a238709b" providerId="LiveId" clId="{2DB5F78C-9867-497B-BB2C-2B18607AB22B}" dt="2023-07-17T08:31:12.300" v="2362" actId="20577"/>
      <pc:docMkLst>
        <pc:docMk/>
      </pc:docMkLst>
      <pc:sldChg chg="setBg">
        <pc:chgData name="Seema Desai" userId="16c84ad0a238709b" providerId="LiveId" clId="{2DB5F78C-9867-497B-BB2C-2B18607AB22B}" dt="2023-07-11T14:03:40.967" v="1098"/>
        <pc:sldMkLst>
          <pc:docMk/>
          <pc:sldMk cId="1286914395" sldId="330"/>
        </pc:sldMkLst>
      </pc:sldChg>
      <pc:sldChg chg="delSp modSp mod setBg">
        <pc:chgData name="Seema Desai" userId="16c84ad0a238709b" providerId="LiveId" clId="{2DB5F78C-9867-497B-BB2C-2B18607AB22B}" dt="2023-07-17T08:20:48.073" v="2190" actId="20577"/>
        <pc:sldMkLst>
          <pc:docMk/>
          <pc:sldMk cId="2479103330" sldId="353"/>
        </pc:sldMkLst>
        <pc:spChg chg="del">
          <ac:chgData name="Seema Desai" userId="16c84ad0a238709b" providerId="LiveId" clId="{2DB5F78C-9867-497B-BB2C-2B18607AB22B}" dt="2023-07-11T13:52:29.902" v="1094" actId="478"/>
          <ac:spMkLst>
            <pc:docMk/>
            <pc:sldMk cId="2479103330" sldId="353"/>
            <ac:spMk id="9" creationId="{2D6E6C34-5450-40EB-BF85-250EDCBFD10D}"/>
          </ac:spMkLst>
        </pc:spChg>
        <pc:spChg chg="mod">
          <ac:chgData name="Seema Desai" userId="16c84ad0a238709b" providerId="LiveId" clId="{2DB5F78C-9867-497B-BB2C-2B18607AB22B}" dt="2023-07-17T08:20:48.073" v="2190" actId="20577"/>
          <ac:spMkLst>
            <pc:docMk/>
            <pc:sldMk cId="2479103330" sldId="353"/>
            <ac:spMk id="13" creationId="{CA7DF6B2-D924-485B-A1D2-B20AAA18DCA2}"/>
          </ac:spMkLst>
        </pc:spChg>
      </pc:sldChg>
      <pc:sldChg chg="delSp modSp mod setBg">
        <pc:chgData name="Seema Desai" userId="16c84ad0a238709b" providerId="LiveId" clId="{2DB5F78C-9867-497B-BB2C-2B18607AB22B}" dt="2023-07-17T08:30:00.616" v="2354" actId="255"/>
        <pc:sldMkLst>
          <pc:docMk/>
          <pc:sldMk cId="2851300438" sldId="354"/>
        </pc:sldMkLst>
        <pc:spChg chg="del">
          <ac:chgData name="Seema Desai" userId="16c84ad0a238709b" providerId="LiveId" clId="{2DB5F78C-9867-497B-BB2C-2B18607AB22B}" dt="2023-07-11T13:52:26.871" v="1093" actId="478"/>
          <ac:spMkLst>
            <pc:docMk/>
            <pc:sldMk cId="2851300438" sldId="354"/>
            <ac:spMk id="9" creationId="{2D6E6C34-5450-40EB-BF85-250EDCBFD10D}"/>
          </ac:spMkLst>
        </pc:spChg>
        <pc:spChg chg="mod">
          <ac:chgData name="Seema Desai" userId="16c84ad0a238709b" providerId="LiveId" clId="{2DB5F78C-9867-497B-BB2C-2B18607AB22B}" dt="2023-07-17T08:30:00.616" v="2354" actId="255"/>
          <ac:spMkLst>
            <pc:docMk/>
            <pc:sldMk cId="2851300438" sldId="354"/>
            <ac:spMk id="13" creationId="{CA7DF6B2-D924-485B-A1D2-B20AAA18DCA2}"/>
          </ac:spMkLst>
        </pc:spChg>
      </pc:sldChg>
      <pc:sldChg chg="delSp modSp mod setBg">
        <pc:chgData name="Seema Desai" userId="16c84ad0a238709b" providerId="LiveId" clId="{2DB5F78C-9867-497B-BB2C-2B18607AB22B}" dt="2023-07-17T08:21:47.342" v="2193" actId="6549"/>
        <pc:sldMkLst>
          <pc:docMk/>
          <pc:sldMk cId="3072760716" sldId="355"/>
        </pc:sldMkLst>
        <pc:spChg chg="mod">
          <ac:chgData name="Seema Desai" userId="16c84ad0a238709b" providerId="LiveId" clId="{2DB5F78C-9867-497B-BB2C-2B18607AB22B}" dt="2023-07-11T13:50:16.312" v="1058" actId="20577"/>
          <ac:spMkLst>
            <pc:docMk/>
            <pc:sldMk cId="3072760716" sldId="355"/>
            <ac:spMk id="2" creationId="{DC093125-A8FE-421B-BB92-AB88D9C52044}"/>
          </ac:spMkLst>
        </pc:spChg>
        <pc:spChg chg="del">
          <ac:chgData name="Seema Desai" userId="16c84ad0a238709b" providerId="LiveId" clId="{2DB5F78C-9867-497B-BB2C-2B18607AB22B}" dt="2023-07-11T13:52:18.980" v="1092" actId="478"/>
          <ac:spMkLst>
            <pc:docMk/>
            <pc:sldMk cId="3072760716" sldId="355"/>
            <ac:spMk id="9" creationId="{2D6E6C34-5450-40EB-BF85-250EDCBFD10D}"/>
          </ac:spMkLst>
        </pc:spChg>
        <pc:spChg chg="mod">
          <ac:chgData name="Seema Desai" userId="16c84ad0a238709b" providerId="LiveId" clId="{2DB5F78C-9867-497B-BB2C-2B18607AB22B}" dt="2023-07-17T08:21:47.342" v="2193" actId="6549"/>
          <ac:spMkLst>
            <pc:docMk/>
            <pc:sldMk cId="3072760716" sldId="355"/>
            <ac:spMk id="13" creationId="{CA7DF6B2-D924-485B-A1D2-B20AAA18DCA2}"/>
          </ac:spMkLst>
        </pc:spChg>
      </pc:sldChg>
      <pc:sldChg chg="delSp modSp mod setBg">
        <pc:chgData name="Seema Desai" userId="16c84ad0a238709b" providerId="LiveId" clId="{2DB5F78C-9867-497B-BB2C-2B18607AB22B}" dt="2023-07-11T14:33:05.577" v="1572" actId="113"/>
        <pc:sldMkLst>
          <pc:docMk/>
          <pc:sldMk cId="2554871918" sldId="356"/>
        </pc:sldMkLst>
        <pc:spChg chg="mod">
          <ac:chgData name="Seema Desai" userId="16c84ad0a238709b" providerId="LiveId" clId="{2DB5F78C-9867-497B-BB2C-2B18607AB22B}" dt="2023-07-11T13:50:27.061" v="1062" actId="20577"/>
          <ac:spMkLst>
            <pc:docMk/>
            <pc:sldMk cId="2554871918" sldId="356"/>
            <ac:spMk id="2" creationId="{DC093125-A8FE-421B-BB92-AB88D9C52044}"/>
          </ac:spMkLst>
        </pc:spChg>
        <pc:spChg chg="del">
          <ac:chgData name="Seema Desai" userId="16c84ad0a238709b" providerId="LiveId" clId="{2DB5F78C-9867-497B-BB2C-2B18607AB22B}" dt="2023-07-11T13:51:52.743" v="1087" actId="478"/>
          <ac:spMkLst>
            <pc:docMk/>
            <pc:sldMk cId="2554871918" sldId="356"/>
            <ac:spMk id="9" creationId="{2D6E6C34-5450-40EB-BF85-250EDCBFD10D}"/>
          </ac:spMkLst>
        </pc:spChg>
        <pc:spChg chg="mod">
          <ac:chgData name="Seema Desai" userId="16c84ad0a238709b" providerId="LiveId" clId="{2DB5F78C-9867-497B-BB2C-2B18607AB22B}" dt="2023-07-11T14:33:05.577" v="1572" actId="113"/>
          <ac:spMkLst>
            <pc:docMk/>
            <pc:sldMk cId="2554871918" sldId="356"/>
            <ac:spMk id="13" creationId="{CA7DF6B2-D924-485B-A1D2-B20AAA18DCA2}"/>
          </ac:spMkLst>
        </pc:spChg>
      </pc:sldChg>
      <pc:sldChg chg="delSp modSp add mod ord setBg">
        <pc:chgData name="Seema Desai" userId="16c84ad0a238709b" providerId="LiveId" clId="{2DB5F78C-9867-497B-BB2C-2B18607AB22B}" dt="2023-07-17T08:30:46.718" v="2356"/>
        <pc:sldMkLst>
          <pc:docMk/>
          <pc:sldMk cId="2424171238" sldId="357"/>
        </pc:sldMkLst>
        <pc:spChg chg="mod">
          <ac:chgData name="Seema Desai" userId="16c84ad0a238709b" providerId="LiveId" clId="{2DB5F78C-9867-497B-BB2C-2B18607AB22B}" dt="2023-07-11T13:50:35.157" v="1066" actId="20577"/>
          <ac:spMkLst>
            <pc:docMk/>
            <pc:sldMk cId="2424171238" sldId="357"/>
            <ac:spMk id="2" creationId="{DC093125-A8FE-421B-BB92-AB88D9C52044}"/>
          </ac:spMkLst>
        </pc:spChg>
        <pc:spChg chg="del">
          <ac:chgData name="Seema Desai" userId="16c84ad0a238709b" providerId="LiveId" clId="{2DB5F78C-9867-497B-BB2C-2B18607AB22B}" dt="2023-07-11T13:52:13.573" v="1091" actId="478"/>
          <ac:spMkLst>
            <pc:docMk/>
            <pc:sldMk cId="2424171238" sldId="357"/>
            <ac:spMk id="9" creationId="{2D6E6C34-5450-40EB-BF85-250EDCBFD10D}"/>
          </ac:spMkLst>
        </pc:spChg>
        <pc:spChg chg="mod">
          <ac:chgData name="Seema Desai" userId="16c84ad0a238709b" providerId="LiveId" clId="{2DB5F78C-9867-497B-BB2C-2B18607AB22B}" dt="2023-07-17T08:14:49.264" v="2141" actId="20577"/>
          <ac:spMkLst>
            <pc:docMk/>
            <pc:sldMk cId="2424171238" sldId="357"/>
            <ac:spMk id="13" creationId="{CA7DF6B2-D924-485B-A1D2-B20AAA18DCA2}"/>
          </ac:spMkLst>
        </pc:spChg>
      </pc:sldChg>
      <pc:sldChg chg="delSp modSp add mod setBg">
        <pc:chgData name="Seema Desai" userId="16c84ad0a238709b" providerId="LiveId" clId="{2DB5F78C-9867-497B-BB2C-2B18607AB22B}" dt="2023-07-17T08:31:06.799" v="2359" actId="20577"/>
        <pc:sldMkLst>
          <pc:docMk/>
          <pc:sldMk cId="2876566792" sldId="358"/>
        </pc:sldMkLst>
        <pc:spChg chg="mod">
          <ac:chgData name="Seema Desai" userId="16c84ad0a238709b" providerId="LiveId" clId="{2DB5F78C-9867-497B-BB2C-2B18607AB22B}" dt="2023-07-11T13:23:04.528" v="105" actId="20577"/>
          <ac:spMkLst>
            <pc:docMk/>
            <pc:sldMk cId="2876566792" sldId="358"/>
            <ac:spMk id="2" creationId="{DC093125-A8FE-421B-BB92-AB88D9C52044}"/>
          </ac:spMkLst>
        </pc:spChg>
        <pc:spChg chg="del">
          <ac:chgData name="Seema Desai" userId="16c84ad0a238709b" providerId="LiveId" clId="{2DB5F78C-9867-497B-BB2C-2B18607AB22B}" dt="2023-07-11T13:52:03.979" v="1088" actId="478"/>
          <ac:spMkLst>
            <pc:docMk/>
            <pc:sldMk cId="2876566792" sldId="358"/>
            <ac:spMk id="9" creationId="{2D6E6C34-5450-40EB-BF85-250EDCBFD10D}"/>
          </ac:spMkLst>
        </pc:spChg>
        <pc:spChg chg="mod">
          <ac:chgData name="Seema Desai" userId="16c84ad0a238709b" providerId="LiveId" clId="{2DB5F78C-9867-497B-BB2C-2B18607AB22B}" dt="2023-07-17T08:31:06.799" v="2359" actId="20577"/>
          <ac:spMkLst>
            <pc:docMk/>
            <pc:sldMk cId="2876566792" sldId="358"/>
            <ac:spMk id="13" creationId="{CA7DF6B2-D924-485B-A1D2-B20AAA18DCA2}"/>
          </ac:spMkLst>
        </pc:spChg>
      </pc:sldChg>
      <pc:sldChg chg="delSp modSp add mod setBg">
        <pc:chgData name="Seema Desai" userId="16c84ad0a238709b" providerId="LiveId" clId="{2DB5F78C-9867-497B-BB2C-2B18607AB22B}" dt="2023-07-17T08:31:12.300" v="2362" actId="20577"/>
        <pc:sldMkLst>
          <pc:docMk/>
          <pc:sldMk cId="2710308943" sldId="359"/>
        </pc:sldMkLst>
        <pc:spChg chg="del mod">
          <ac:chgData name="Seema Desai" userId="16c84ad0a238709b" providerId="LiveId" clId="{2DB5F78C-9867-497B-BB2C-2B18607AB22B}" dt="2023-07-11T13:52:09.415" v="1090" actId="478"/>
          <ac:spMkLst>
            <pc:docMk/>
            <pc:sldMk cId="2710308943" sldId="359"/>
            <ac:spMk id="9" creationId="{2D6E6C34-5450-40EB-BF85-250EDCBFD10D}"/>
          </ac:spMkLst>
        </pc:spChg>
        <pc:spChg chg="mod">
          <ac:chgData name="Seema Desai" userId="16c84ad0a238709b" providerId="LiveId" clId="{2DB5F78C-9867-497B-BB2C-2B18607AB22B}" dt="2023-07-17T08:31:12.300" v="2362" actId="20577"/>
          <ac:spMkLst>
            <pc:docMk/>
            <pc:sldMk cId="2710308943" sldId="359"/>
            <ac:spMk id="13" creationId="{CA7DF6B2-D924-485B-A1D2-B20AAA18DCA2}"/>
          </ac:spMkLst>
        </pc:spChg>
      </pc:sldChg>
      <pc:sldChg chg="modSp add mod">
        <pc:chgData name="Seema Desai" userId="16c84ad0a238709b" providerId="LiveId" clId="{2DB5F78C-9867-497B-BB2C-2B18607AB22B}" dt="2023-07-11T14:32:32.320" v="1568" actId="108"/>
        <pc:sldMkLst>
          <pc:docMk/>
          <pc:sldMk cId="2732886100" sldId="360"/>
        </pc:sldMkLst>
        <pc:spChg chg="mod">
          <ac:chgData name="Seema Desai" userId="16c84ad0a238709b" providerId="LiveId" clId="{2DB5F78C-9867-497B-BB2C-2B18607AB22B}" dt="2023-07-11T14:04:03.978" v="1115" actId="20577"/>
          <ac:spMkLst>
            <pc:docMk/>
            <pc:sldMk cId="2732886100" sldId="360"/>
            <ac:spMk id="2" creationId="{DC093125-A8FE-421B-BB92-AB88D9C52044}"/>
          </ac:spMkLst>
        </pc:spChg>
        <pc:spChg chg="mod">
          <ac:chgData name="Seema Desai" userId="16c84ad0a238709b" providerId="LiveId" clId="{2DB5F78C-9867-497B-BB2C-2B18607AB22B}" dt="2023-07-11T14:32:32.320" v="1568" actId="108"/>
          <ac:spMkLst>
            <pc:docMk/>
            <pc:sldMk cId="2732886100" sldId="360"/>
            <ac:spMk id="13" creationId="{CA7DF6B2-D924-485B-A1D2-B20AAA18DCA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8D625D-FF39-4DA4-B10D-272F6434D67C}" type="datetimeFigureOut">
              <a:rPr lang="en-GB" smtClean="0"/>
              <a:t>17/07/2023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BE5CA6-0E6C-4A4C-87F9-05C6482AEB0D}" type="slidenum">
              <a:rPr lang="en-GB" smtClean="0"/>
              <a:t>‹#›</a:t>
            </a:fld>
            <a:endParaRPr lang="en-GB"/>
          </a:p>
        </p:txBody>
      </p:sp>
    </p:spTree>
    <p:extLst>
      <p:ext uri="{BB962C8B-B14F-4D97-AF65-F5344CB8AC3E}">
        <p14:creationId xmlns:p14="http://schemas.microsoft.com/office/powerpoint/2010/main" val="609667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C774270-F6AE-4869-A51B-8E2C46C54D11}" type="slidenum">
              <a:rPr lang="en-GB" smtClean="0"/>
              <a:t>1</a:t>
            </a:fld>
            <a:endParaRPr lang="en-GB"/>
          </a:p>
        </p:txBody>
      </p:sp>
    </p:spTree>
    <p:extLst>
      <p:ext uri="{BB962C8B-B14F-4D97-AF65-F5344CB8AC3E}">
        <p14:creationId xmlns:p14="http://schemas.microsoft.com/office/powerpoint/2010/main" val="611242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GB" sz="1200" b="1" dirty="0">
                <a:latin typeface="+mn-lt"/>
              </a:rPr>
              <a:t>Seema</a:t>
            </a:r>
          </a:p>
        </p:txBody>
      </p:sp>
      <p:sp>
        <p:nvSpPr>
          <p:cNvPr id="4" name="Slide Number Placeholder 3"/>
          <p:cNvSpPr>
            <a:spLocks noGrp="1"/>
          </p:cNvSpPr>
          <p:nvPr>
            <p:ph type="sldNum" sz="quarter" idx="5"/>
          </p:nvPr>
        </p:nvSpPr>
        <p:spPr/>
        <p:txBody>
          <a:bodyPr/>
          <a:lstStyle/>
          <a:p>
            <a:fld id="{CC774270-F6AE-4869-A51B-8E2C46C54D11}" type="slidenum">
              <a:rPr lang="en-GB" smtClean="0"/>
              <a:t>2</a:t>
            </a:fld>
            <a:endParaRPr lang="en-GB"/>
          </a:p>
        </p:txBody>
      </p:sp>
    </p:spTree>
    <p:extLst>
      <p:ext uri="{BB962C8B-B14F-4D97-AF65-F5344CB8AC3E}">
        <p14:creationId xmlns:p14="http://schemas.microsoft.com/office/powerpoint/2010/main" val="38871956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GB" sz="1200" b="1" dirty="0">
                <a:latin typeface="+mn-lt"/>
              </a:rPr>
              <a:t>Seema</a:t>
            </a:r>
          </a:p>
        </p:txBody>
      </p:sp>
      <p:sp>
        <p:nvSpPr>
          <p:cNvPr id="4" name="Slide Number Placeholder 3"/>
          <p:cNvSpPr>
            <a:spLocks noGrp="1"/>
          </p:cNvSpPr>
          <p:nvPr>
            <p:ph type="sldNum" sz="quarter" idx="5"/>
          </p:nvPr>
        </p:nvSpPr>
        <p:spPr/>
        <p:txBody>
          <a:bodyPr/>
          <a:lstStyle/>
          <a:p>
            <a:fld id="{CC774270-F6AE-4869-A51B-8E2C46C54D11}" type="slidenum">
              <a:rPr lang="en-GB" smtClean="0"/>
              <a:t>3</a:t>
            </a:fld>
            <a:endParaRPr lang="en-GB"/>
          </a:p>
        </p:txBody>
      </p:sp>
    </p:spTree>
    <p:extLst>
      <p:ext uri="{BB962C8B-B14F-4D97-AF65-F5344CB8AC3E}">
        <p14:creationId xmlns:p14="http://schemas.microsoft.com/office/powerpoint/2010/main" val="31111362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GB" sz="1200" b="1" dirty="0">
                <a:latin typeface="+mn-lt"/>
              </a:rPr>
              <a:t>Seema</a:t>
            </a:r>
          </a:p>
        </p:txBody>
      </p:sp>
      <p:sp>
        <p:nvSpPr>
          <p:cNvPr id="4" name="Slide Number Placeholder 3"/>
          <p:cNvSpPr>
            <a:spLocks noGrp="1"/>
          </p:cNvSpPr>
          <p:nvPr>
            <p:ph type="sldNum" sz="quarter" idx="5"/>
          </p:nvPr>
        </p:nvSpPr>
        <p:spPr/>
        <p:txBody>
          <a:bodyPr/>
          <a:lstStyle/>
          <a:p>
            <a:fld id="{CC774270-F6AE-4869-A51B-8E2C46C54D11}" type="slidenum">
              <a:rPr lang="en-GB" smtClean="0"/>
              <a:t>4</a:t>
            </a:fld>
            <a:endParaRPr lang="en-GB"/>
          </a:p>
        </p:txBody>
      </p:sp>
    </p:spTree>
    <p:extLst>
      <p:ext uri="{BB962C8B-B14F-4D97-AF65-F5344CB8AC3E}">
        <p14:creationId xmlns:p14="http://schemas.microsoft.com/office/powerpoint/2010/main" val="40903200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GB" sz="1200" b="1" dirty="0">
                <a:latin typeface="+mn-lt"/>
              </a:rPr>
              <a:t>Seema</a:t>
            </a:r>
          </a:p>
        </p:txBody>
      </p:sp>
      <p:sp>
        <p:nvSpPr>
          <p:cNvPr id="4" name="Slide Number Placeholder 3"/>
          <p:cNvSpPr>
            <a:spLocks noGrp="1"/>
          </p:cNvSpPr>
          <p:nvPr>
            <p:ph type="sldNum" sz="quarter" idx="5"/>
          </p:nvPr>
        </p:nvSpPr>
        <p:spPr/>
        <p:txBody>
          <a:bodyPr/>
          <a:lstStyle/>
          <a:p>
            <a:fld id="{CC774270-F6AE-4869-A51B-8E2C46C54D11}" type="slidenum">
              <a:rPr lang="en-GB" smtClean="0"/>
              <a:t>5</a:t>
            </a:fld>
            <a:endParaRPr lang="en-GB"/>
          </a:p>
        </p:txBody>
      </p:sp>
    </p:spTree>
    <p:extLst>
      <p:ext uri="{BB962C8B-B14F-4D97-AF65-F5344CB8AC3E}">
        <p14:creationId xmlns:p14="http://schemas.microsoft.com/office/powerpoint/2010/main" val="15300128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GB" sz="1200" b="1" dirty="0">
                <a:latin typeface="+mn-lt"/>
              </a:rPr>
              <a:t>Seema</a:t>
            </a:r>
          </a:p>
        </p:txBody>
      </p:sp>
      <p:sp>
        <p:nvSpPr>
          <p:cNvPr id="4" name="Slide Number Placeholder 3"/>
          <p:cNvSpPr>
            <a:spLocks noGrp="1"/>
          </p:cNvSpPr>
          <p:nvPr>
            <p:ph type="sldNum" sz="quarter" idx="5"/>
          </p:nvPr>
        </p:nvSpPr>
        <p:spPr/>
        <p:txBody>
          <a:bodyPr/>
          <a:lstStyle/>
          <a:p>
            <a:fld id="{CC774270-F6AE-4869-A51B-8E2C46C54D11}" type="slidenum">
              <a:rPr lang="en-GB" smtClean="0"/>
              <a:t>6</a:t>
            </a:fld>
            <a:endParaRPr lang="en-GB"/>
          </a:p>
        </p:txBody>
      </p:sp>
    </p:spTree>
    <p:extLst>
      <p:ext uri="{BB962C8B-B14F-4D97-AF65-F5344CB8AC3E}">
        <p14:creationId xmlns:p14="http://schemas.microsoft.com/office/powerpoint/2010/main" val="33186711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GB" sz="1200" b="1" dirty="0">
                <a:latin typeface="+mn-lt"/>
              </a:rPr>
              <a:t>Seema</a:t>
            </a:r>
          </a:p>
        </p:txBody>
      </p:sp>
      <p:sp>
        <p:nvSpPr>
          <p:cNvPr id="4" name="Slide Number Placeholder 3"/>
          <p:cNvSpPr>
            <a:spLocks noGrp="1"/>
          </p:cNvSpPr>
          <p:nvPr>
            <p:ph type="sldNum" sz="quarter" idx="5"/>
          </p:nvPr>
        </p:nvSpPr>
        <p:spPr/>
        <p:txBody>
          <a:bodyPr/>
          <a:lstStyle/>
          <a:p>
            <a:fld id="{CC774270-F6AE-4869-A51B-8E2C46C54D11}" type="slidenum">
              <a:rPr lang="en-GB" smtClean="0"/>
              <a:t>7</a:t>
            </a:fld>
            <a:endParaRPr lang="en-GB"/>
          </a:p>
        </p:txBody>
      </p:sp>
    </p:spTree>
    <p:extLst>
      <p:ext uri="{BB962C8B-B14F-4D97-AF65-F5344CB8AC3E}">
        <p14:creationId xmlns:p14="http://schemas.microsoft.com/office/powerpoint/2010/main" val="32491389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GB" sz="1200" b="1" dirty="0">
                <a:latin typeface="+mn-lt"/>
              </a:rPr>
              <a:t>Seema</a:t>
            </a:r>
          </a:p>
        </p:txBody>
      </p:sp>
      <p:sp>
        <p:nvSpPr>
          <p:cNvPr id="4" name="Slide Number Placeholder 3"/>
          <p:cNvSpPr>
            <a:spLocks noGrp="1"/>
          </p:cNvSpPr>
          <p:nvPr>
            <p:ph type="sldNum" sz="quarter" idx="5"/>
          </p:nvPr>
        </p:nvSpPr>
        <p:spPr/>
        <p:txBody>
          <a:bodyPr/>
          <a:lstStyle/>
          <a:p>
            <a:fld id="{CC774270-F6AE-4869-A51B-8E2C46C54D11}" type="slidenum">
              <a:rPr lang="en-GB" smtClean="0"/>
              <a:t>8</a:t>
            </a:fld>
            <a:endParaRPr lang="en-GB"/>
          </a:p>
        </p:txBody>
      </p:sp>
    </p:spTree>
    <p:extLst>
      <p:ext uri="{BB962C8B-B14F-4D97-AF65-F5344CB8AC3E}">
        <p14:creationId xmlns:p14="http://schemas.microsoft.com/office/powerpoint/2010/main" val="33588173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GB" sz="1200" b="1" dirty="0">
                <a:latin typeface="+mn-lt"/>
              </a:rPr>
              <a:t>Seema</a:t>
            </a:r>
          </a:p>
        </p:txBody>
      </p:sp>
      <p:sp>
        <p:nvSpPr>
          <p:cNvPr id="4" name="Slide Number Placeholder 3"/>
          <p:cNvSpPr>
            <a:spLocks noGrp="1"/>
          </p:cNvSpPr>
          <p:nvPr>
            <p:ph type="sldNum" sz="quarter" idx="5"/>
          </p:nvPr>
        </p:nvSpPr>
        <p:spPr/>
        <p:txBody>
          <a:bodyPr/>
          <a:lstStyle/>
          <a:p>
            <a:fld id="{CC774270-F6AE-4869-A51B-8E2C46C54D11}" type="slidenum">
              <a:rPr lang="en-GB" smtClean="0"/>
              <a:t>9</a:t>
            </a:fld>
            <a:endParaRPr lang="en-GB"/>
          </a:p>
        </p:txBody>
      </p:sp>
    </p:spTree>
    <p:extLst>
      <p:ext uri="{BB962C8B-B14F-4D97-AF65-F5344CB8AC3E}">
        <p14:creationId xmlns:p14="http://schemas.microsoft.com/office/powerpoint/2010/main" val="28725942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3B5CB-3853-1C74-91F4-25A089A04B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CEEFB21-35E3-5361-AD50-9698FF9BE7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CE2B936-3EE7-DA90-F1B4-CECA8655D9B2}"/>
              </a:ext>
            </a:extLst>
          </p:cNvPr>
          <p:cNvSpPr>
            <a:spLocks noGrp="1"/>
          </p:cNvSpPr>
          <p:nvPr>
            <p:ph type="dt" sz="half" idx="10"/>
          </p:nvPr>
        </p:nvSpPr>
        <p:spPr/>
        <p:txBody>
          <a:bodyPr/>
          <a:lstStyle/>
          <a:p>
            <a:fld id="{06F22B17-6880-4C30-88B0-1352465DB170}" type="datetimeFigureOut">
              <a:rPr lang="en-GB" smtClean="0"/>
              <a:t>17/07/2023</a:t>
            </a:fld>
            <a:endParaRPr lang="en-GB"/>
          </a:p>
        </p:txBody>
      </p:sp>
      <p:sp>
        <p:nvSpPr>
          <p:cNvPr id="5" name="Footer Placeholder 4">
            <a:extLst>
              <a:ext uri="{FF2B5EF4-FFF2-40B4-BE49-F238E27FC236}">
                <a16:creationId xmlns:a16="http://schemas.microsoft.com/office/drawing/2014/main" id="{02120F59-EB34-EFA4-3363-E304A809BAA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0BB830D-6D17-44B3-8636-EA6A66677B21}"/>
              </a:ext>
            </a:extLst>
          </p:cNvPr>
          <p:cNvSpPr>
            <a:spLocks noGrp="1"/>
          </p:cNvSpPr>
          <p:nvPr>
            <p:ph type="sldNum" sz="quarter" idx="12"/>
          </p:nvPr>
        </p:nvSpPr>
        <p:spPr/>
        <p:txBody>
          <a:bodyPr/>
          <a:lstStyle/>
          <a:p>
            <a:fld id="{B5CC1ACA-31A7-48F1-B23D-BB4E4BB6EE6E}" type="slidenum">
              <a:rPr lang="en-GB" smtClean="0"/>
              <a:t>‹#›</a:t>
            </a:fld>
            <a:endParaRPr lang="en-GB"/>
          </a:p>
        </p:txBody>
      </p:sp>
    </p:spTree>
    <p:extLst>
      <p:ext uri="{BB962C8B-B14F-4D97-AF65-F5344CB8AC3E}">
        <p14:creationId xmlns:p14="http://schemas.microsoft.com/office/powerpoint/2010/main" val="566018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4F3F2-22B9-09C1-487D-72296BA1355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0C674EB-4C33-7B80-7299-1F8E9E6D06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F295463-98B7-449C-B7EE-DA4596EB4C78}"/>
              </a:ext>
            </a:extLst>
          </p:cNvPr>
          <p:cNvSpPr>
            <a:spLocks noGrp="1"/>
          </p:cNvSpPr>
          <p:nvPr>
            <p:ph type="dt" sz="half" idx="10"/>
          </p:nvPr>
        </p:nvSpPr>
        <p:spPr/>
        <p:txBody>
          <a:bodyPr/>
          <a:lstStyle/>
          <a:p>
            <a:fld id="{06F22B17-6880-4C30-88B0-1352465DB170}" type="datetimeFigureOut">
              <a:rPr lang="en-GB" smtClean="0"/>
              <a:t>17/07/2023</a:t>
            </a:fld>
            <a:endParaRPr lang="en-GB"/>
          </a:p>
        </p:txBody>
      </p:sp>
      <p:sp>
        <p:nvSpPr>
          <p:cNvPr id="5" name="Footer Placeholder 4">
            <a:extLst>
              <a:ext uri="{FF2B5EF4-FFF2-40B4-BE49-F238E27FC236}">
                <a16:creationId xmlns:a16="http://schemas.microsoft.com/office/drawing/2014/main" id="{7A5B5ECF-0B44-6E5B-2D6F-2D4BCC1A5C9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78D655-E256-D38E-3CF6-6C7CF6C4834B}"/>
              </a:ext>
            </a:extLst>
          </p:cNvPr>
          <p:cNvSpPr>
            <a:spLocks noGrp="1"/>
          </p:cNvSpPr>
          <p:nvPr>
            <p:ph type="sldNum" sz="quarter" idx="12"/>
          </p:nvPr>
        </p:nvSpPr>
        <p:spPr/>
        <p:txBody>
          <a:bodyPr/>
          <a:lstStyle/>
          <a:p>
            <a:fld id="{B5CC1ACA-31A7-48F1-B23D-BB4E4BB6EE6E}" type="slidenum">
              <a:rPr lang="en-GB" smtClean="0"/>
              <a:t>‹#›</a:t>
            </a:fld>
            <a:endParaRPr lang="en-GB"/>
          </a:p>
        </p:txBody>
      </p:sp>
    </p:spTree>
    <p:extLst>
      <p:ext uri="{BB962C8B-B14F-4D97-AF65-F5344CB8AC3E}">
        <p14:creationId xmlns:p14="http://schemas.microsoft.com/office/powerpoint/2010/main" val="974834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AB7E10-BBB4-FEAC-ECFF-09DCB65AB67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D00679D-7277-A4AE-9153-17A72C285D8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A8AB67C-B29E-E0A0-CE47-4B639BD8BB92}"/>
              </a:ext>
            </a:extLst>
          </p:cNvPr>
          <p:cNvSpPr>
            <a:spLocks noGrp="1"/>
          </p:cNvSpPr>
          <p:nvPr>
            <p:ph type="dt" sz="half" idx="10"/>
          </p:nvPr>
        </p:nvSpPr>
        <p:spPr/>
        <p:txBody>
          <a:bodyPr/>
          <a:lstStyle/>
          <a:p>
            <a:fld id="{06F22B17-6880-4C30-88B0-1352465DB170}" type="datetimeFigureOut">
              <a:rPr lang="en-GB" smtClean="0"/>
              <a:t>17/07/2023</a:t>
            </a:fld>
            <a:endParaRPr lang="en-GB"/>
          </a:p>
        </p:txBody>
      </p:sp>
      <p:sp>
        <p:nvSpPr>
          <p:cNvPr id="5" name="Footer Placeholder 4">
            <a:extLst>
              <a:ext uri="{FF2B5EF4-FFF2-40B4-BE49-F238E27FC236}">
                <a16:creationId xmlns:a16="http://schemas.microsoft.com/office/drawing/2014/main" id="{02385835-7562-9CE6-46A1-DD2A1E6EF28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C353348-0D20-C8BD-3D09-72EA1C515241}"/>
              </a:ext>
            </a:extLst>
          </p:cNvPr>
          <p:cNvSpPr>
            <a:spLocks noGrp="1"/>
          </p:cNvSpPr>
          <p:nvPr>
            <p:ph type="sldNum" sz="quarter" idx="12"/>
          </p:nvPr>
        </p:nvSpPr>
        <p:spPr/>
        <p:txBody>
          <a:bodyPr/>
          <a:lstStyle/>
          <a:p>
            <a:fld id="{B5CC1ACA-31A7-48F1-B23D-BB4E4BB6EE6E}" type="slidenum">
              <a:rPr lang="en-GB" smtClean="0"/>
              <a:t>‹#›</a:t>
            </a:fld>
            <a:endParaRPr lang="en-GB"/>
          </a:p>
        </p:txBody>
      </p:sp>
    </p:spTree>
    <p:extLst>
      <p:ext uri="{BB962C8B-B14F-4D97-AF65-F5344CB8AC3E}">
        <p14:creationId xmlns:p14="http://schemas.microsoft.com/office/powerpoint/2010/main" val="1479749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E354A-1A3E-C703-FD76-0F746D85A6F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8B1275B-B0A6-CD17-A56A-E4204647A0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7DC20C-5A9F-7B15-B622-A65DAEE35431}"/>
              </a:ext>
            </a:extLst>
          </p:cNvPr>
          <p:cNvSpPr>
            <a:spLocks noGrp="1"/>
          </p:cNvSpPr>
          <p:nvPr>
            <p:ph type="dt" sz="half" idx="10"/>
          </p:nvPr>
        </p:nvSpPr>
        <p:spPr/>
        <p:txBody>
          <a:bodyPr/>
          <a:lstStyle/>
          <a:p>
            <a:fld id="{06F22B17-6880-4C30-88B0-1352465DB170}" type="datetimeFigureOut">
              <a:rPr lang="en-GB" smtClean="0"/>
              <a:t>17/07/2023</a:t>
            </a:fld>
            <a:endParaRPr lang="en-GB"/>
          </a:p>
        </p:txBody>
      </p:sp>
      <p:sp>
        <p:nvSpPr>
          <p:cNvPr id="5" name="Footer Placeholder 4">
            <a:extLst>
              <a:ext uri="{FF2B5EF4-FFF2-40B4-BE49-F238E27FC236}">
                <a16:creationId xmlns:a16="http://schemas.microsoft.com/office/drawing/2014/main" id="{2F61A3BE-C2AD-17F2-5EC3-4B2A2E6C98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8062F84-8E74-BF49-30D9-3C821E0ECE1E}"/>
              </a:ext>
            </a:extLst>
          </p:cNvPr>
          <p:cNvSpPr>
            <a:spLocks noGrp="1"/>
          </p:cNvSpPr>
          <p:nvPr>
            <p:ph type="sldNum" sz="quarter" idx="12"/>
          </p:nvPr>
        </p:nvSpPr>
        <p:spPr/>
        <p:txBody>
          <a:bodyPr/>
          <a:lstStyle/>
          <a:p>
            <a:fld id="{B5CC1ACA-31A7-48F1-B23D-BB4E4BB6EE6E}" type="slidenum">
              <a:rPr lang="en-GB" smtClean="0"/>
              <a:t>‹#›</a:t>
            </a:fld>
            <a:endParaRPr lang="en-GB"/>
          </a:p>
        </p:txBody>
      </p:sp>
    </p:spTree>
    <p:extLst>
      <p:ext uri="{BB962C8B-B14F-4D97-AF65-F5344CB8AC3E}">
        <p14:creationId xmlns:p14="http://schemas.microsoft.com/office/powerpoint/2010/main" val="3349204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572D1-FD19-9765-9C52-E23EA796388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97C6B1C-A52B-D536-EBA1-BB5596156D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BDF4609-20C0-3AF7-5CA2-BBCD41C89653}"/>
              </a:ext>
            </a:extLst>
          </p:cNvPr>
          <p:cNvSpPr>
            <a:spLocks noGrp="1"/>
          </p:cNvSpPr>
          <p:nvPr>
            <p:ph type="dt" sz="half" idx="10"/>
          </p:nvPr>
        </p:nvSpPr>
        <p:spPr/>
        <p:txBody>
          <a:bodyPr/>
          <a:lstStyle/>
          <a:p>
            <a:fld id="{06F22B17-6880-4C30-88B0-1352465DB170}" type="datetimeFigureOut">
              <a:rPr lang="en-GB" smtClean="0"/>
              <a:t>17/07/2023</a:t>
            </a:fld>
            <a:endParaRPr lang="en-GB"/>
          </a:p>
        </p:txBody>
      </p:sp>
      <p:sp>
        <p:nvSpPr>
          <p:cNvPr id="5" name="Footer Placeholder 4">
            <a:extLst>
              <a:ext uri="{FF2B5EF4-FFF2-40B4-BE49-F238E27FC236}">
                <a16:creationId xmlns:a16="http://schemas.microsoft.com/office/drawing/2014/main" id="{D0F53F62-2BF4-5A62-A7F0-4D90AEC74BC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7F8016A-5313-9C74-8D68-CB477F77CB41}"/>
              </a:ext>
            </a:extLst>
          </p:cNvPr>
          <p:cNvSpPr>
            <a:spLocks noGrp="1"/>
          </p:cNvSpPr>
          <p:nvPr>
            <p:ph type="sldNum" sz="quarter" idx="12"/>
          </p:nvPr>
        </p:nvSpPr>
        <p:spPr/>
        <p:txBody>
          <a:bodyPr/>
          <a:lstStyle/>
          <a:p>
            <a:fld id="{B5CC1ACA-31A7-48F1-B23D-BB4E4BB6EE6E}" type="slidenum">
              <a:rPr lang="en-GB" smtClean="0"/>
              <a:t>‹#›</a:t>
            </a:fld>
            <a:endParaRPr lang="en-GB"/>
          </a:p>
        </p:txBody>
      </p:sp>
    </p:spTree>
    <p:extLst>
      <p:ext uri="{BB962C8B-B14F-4D97-AF65-F5344CB8AC3E}">
        <p14:creationId xmlns:p14="http://schemas.microsoft.com/office/powerpoint/2010/main" val="3948703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A94F0-AFED-53D7-1D17-60D27DA6494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38F214D-8FC9-35D1-27C0-0C2D84828B1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54CAAE7-C062-F253-37DC-0F518EBA76F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4616CE2-C293-68F5-FECC-695DCBA842A0}"/>
              </a:ext>
            </a:extLst>
          </p:cNvPr>
          <p:cNvSpPr>
            <a:spLocks noGrp="1"/>
          </p:cNvSpPr>
          <p:nvPr>
            <p:ph type="dt" sz="half" idx="10"/>
          </p:nvPr>
        </p:nvSpPr>
        <p:spPr/>
        <p:txBody>
          <a:bodyPr/>
          <a:lstStyle/>
          <a:p>
            <a:fld id="{06F22B17-6880-4C30-88B0-1352465DB170}" type="datetimeFigureOut">
              <a:rPr lang="en-GB" smtClean="0"/>
              <a:t>17/07/2023</a:t>
            </a:fld>
            <a:endParaRPr lang="en-GB"/>
          </a:p>
        </p:txBody>
      </p:sp>
      <p:sp>
        <p:nvSpPr>
          <p:cNvPr id="6" name="Footer Placeholder 5">
            <a:extLst>
              <a:ext uri="{FF2B5EF4-FFF2-40B4-BE49-F238E27FC236}">
                <a16:creationId xmlns:a16="http://schemas.microsoft.com/office/drawing/2014/main" id="{3F403350-41C0-E3B3-7FA9-82D32E3143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595C8F9-0DA1-0A78-B8B1-5F3CF278E8A8}"/>
              </a:ext>
            </a:extLst>
          </p:cNvPr>
          <p:cNvSpPr>
            <a:spLocks noGrp="1"/>
          </p:cNvSpPr>
          <p:nvPr>
            <p:ph type="sldNum" sz="quarter" idx="12"/>
          </p:nvPr>
        </p:nvSpPr>
        <p:spPr/>
        <p:txBody>
          <a:bodyPr/>
          <a:lstStyle/>
          <a:p>
            <a:fld id="{B5CC1ACA-31A7-48F1-B23D-BB4E4BB6EE6E}" type="slidenum">
              <a:rPr lang="en-GB" smtClean="0"/>
              <a:t>‹#›</a:t>
            </a:fld>
            <a:endParaRPr lang="en-GB"/>
          </a:p>
        </p:txBody>
      </p:sp>
    </p:spTree>
    <p:extLst>
      <p:ext uri="{BB962C8B-B14F-4D97-AF65-F5344CB8AC3E}">
        <p14:creationId xmlns:p14="http://schemas.microsoft.com/office/powerpoint/2010/main" val="424496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3F3AF-DBB0-1174-6A14-866C503C569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F9AB69D-2101-309C-3633-7BF22E9425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10F917A-A5A4-0B26-4F23-5D5E48F221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6BB481F-4E27-9971-6850-FB16A7D9CA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D7A1ECA-74AD-A371-7A93-D14457D3237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381E552-69A2-0DB1-B8D8-66916C836FDA}"/>
              </a:ext>
            </a:extLst>
          </p:cNvPr>
          <p:cNvSpPr>
            <a:spLocks noGrp="1"/>
          </p:cNvSpPr>
          <p:nvPr>
            <p:ph type="dt" sz="half" idx="10"/>
          </p:nvPr>
        </p:nvSpPr>
        <p:spPr/>
        <p:txBody>
          <a:bodyPr/>
          <a:lstStyle/>
          <a:p>
            <a:fld id="{06F22B17-6880-4C30-88B0-1352465DB170}" type="datetimeFigureOut">
              <a:rPr lang="en-GB" smtClean="0"/>
              <a:t>17/07/2023</a:t>
            </a:fld>
            <a:endParaRPr lang="en-GB"/>
          </a:p>
        </p:txBody>
      </p:sp>
      <p:sp>
        <p:nvSpPr>
          <p:cNvPr id="8" name="Footer Placeholder 7">
            <a:extLst>
              <a:ext uri="{FF2B5EF4-FFF2-40B4-BE49-F238E27FC236}">
                <a16:creationId xmlns:a16="http://schemas.microsoft.com/office/drawing/2014/main" id="{DA0DEFDD-1FAC-B5E4-19AF-7B8BD7CFBF5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9FDD94C-B727-AE7B-8D8A-5D5375B4A160}"/>
              </a:ext>
            </a:extLst>
          </p:cNvPr>
          <p:cNvSpPr>
            <a:spLocks noGrp="1"/>
          </p:cNvSpPr>
          <p:nvPr>
            <p:ph type="sldNum" sz="quarter" idx="12"/>
          </p:nvPr>
        </p:nvSpPr>
        <p:spPr/>
        <p:txBody>
          <a:bodyPr/>
          <a:lstStyle/>
          <a:p>
            <a:fld id="{B5CC1ACA-31A7-48F1-B23D-BB4E4BB6EE6E}" type="slidenum">
              <a:rPr lang="en-GB" smtClean="0"/>
              <a:t>‹#›</a:t>
            </a:fld>
            <a:endParaRPr lang="en-GB"/>
          </a:p>
        </p:txBody>
      </p:sp>
    </p:spTree>
    <p:extLst>
      <p:ext uri="{BB962C8B-B14F-4D97-AF65-F5344CB8AC3E}">
        <p14:creationId xmlns:p14="http://schemas.microsoft.com/office/powerpoint/2010/main" val="1989737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F6FF9-EA09-EE13-AE3F-440F861F53B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E675CCA-97BA-C8C8-DDD4-955A95F406DF}"/>
              </a:ext>
            </a:extLst>
          </p:cNvPr>
          <p:cNvSpPr>
            <a:spLocks noGrp="1"/>
          </p:cNvSpPr>
          <p:nvPr>
            <p:ph type="dt" sz="half" idx="10"/>
          </p:nvPr>
        </p:nvSpPr>
        <p:spPr/>
        <p:txBody>
          <a:bodyPr/>
          <a:lstStyle/>
          <a:p>
            <a:fld id="{06F22B17-6880-4C30-88B0-1352465DB170}" type="datetimeFigureOut">
              <a:rPr lang="en-GB" smtClean="0"/>
              <a:t>17/07/2023</a:t>
            </a:fld>
            <a:endParaRPr lang="en-GB"/>
          </a:p>
        </p:txBody>
      </p:sp>
      <p:sp>
        <p:nvSpPr>
          <p:cNvPr id="4" name="Footer Placeholder 3">
            <a:extLst>
              <a:ext uri="{FF2B5EF4-FFF2-40B4-BE49-F238E27FC236}">
                <a16:creationId xmlns:a16="http://schemas.microsoft.com/office/drawing/2014/main" id="{0D7DF614-A278-E4CC-DE42-84B8C045158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0F67D06-B507-8C01-292E-DEA4317EA562}"/>
              </a:ext>
            </a:extLst>
          </p:cNvPr>
          <p:cNvSpPr>
            <a:spLocks noGrp="1"/>
          </p:cNvSpPr>
          <p:nvPr>
            <p:ph type="sldNum" sz="quarter" idx="12"/>
          </p:nvPr>
        </p:nvSpPr>
        <p:spPr/>
        <p:txBody>
          <a:bodyPr/>
          <a:lstStyle/>
          <a:p>
            <a:fld id="{B5CC1ACA-31A7-48F1-B23D-BB4E4BB6EE6E}" type="slidenum">
              <a:rPr lang="en-GB" smtClean="0"/>
              <a:t>‹#›</a:t>
            </a:fld>
            <a:endParaRPr lang="en-GB"/>
          </a:p>
        </p:txBody>
      </p:sp>
    </p:spTree>
    <p:extLst>
      <p:ext uri="{BB962C8B-B14F-4D97-AF65-F5344CB8AC3E}">
        <p14:creationId xmlns:p14="http://schemas.microsoft.com/office/powerpoint/2010/main" val="663851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21FE01-85C3-BF7A-506F-BACC311A8421}"/>
              </a:ext>
            </a:extLst>
          </p:cNvPr>
          <p:cNvSpPr>
            <a:spLocks noGrp="1"/>
          </p:cNvSpPr>
          <p:nvPr>
            <p:ph type="dt" sz="half" idx="10"/>
          </p:nvPr>
        </p:nvSpPr>
        <p:spPr/>
        <p:txBody>
          <a:bodyPr/>
          <a:lstStyle/>
          <a:p>
            <a:fld id="{06F22B17-6880-4C30-88B0-1352465DB170}" type="datetimeFigureOut">
              <a:rPr lang="en-GB" smtClean="0"/>
              <a:t>17/07/2023</a:t>
            </a:fld>
            <a:endParaRPr lang="en-GB"/>
          </a:p>
        </p:txBody>
      </p:sp>
      <p:sp>
        <p:nvSpPr>
          <p:cNvPr id="3" name="Footer Placeholder 2">
            <a:extLst>
              <a:ext uri="{FF2B5EF4-FFF2-40B4-BE49-F238E27FC236}">
                <a16:creationId xmlns:a16="http://schemas.microsoft.com/office/drawing/2014/main" id="{5BF0FFFA-0D2C-7EDD-C040-ED9635EF1CE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0AC9537-C84F-8B96-9778-C0E29B1AB8CD}"/>
              </a:ext>
            </a:extLst>
          </p:cNvPr>
          <p:cNvSpPr>
            <a:spLocks noGrp="1"/>
          </p:cNvSpPr>
          <p:nvPr>
            <p:ph type="sldNum" sz="quarter" idx="12"/>
          </p:nvPr>
        </p:nvSpPr>
        <p:spPr/>
        <p:txBody>
          <a:bodyPr/>
          <a:lstStyle/>
          <a:p>
            <a:fld id="{B5CC1ACA-31A7-48F1-B23D-BB4E4BB6EE6E}" type="slidenum">
              <a:rPr lang="en-GB" smtClean="0"/>
              <a:t>‹#›</a:t>
            </a:fld>
            <a:endParaRPr lang="en-GB"/>
          </a:p>
        </p:txBody>
      </p:sp>
    </p:spTree>
    <p:extLst>
      <p:ext uri="{BB962C8B-B14F-4D97-AF65-F5344CB8AC3E}">
        <p14:creationId xmlns:p14="http://schemas.microsoft.com/office/powerpoint/2010/main" val="1659103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B389E-9B08-80F8-AD5C-C72C6B335B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6512AD9-8EA3-2ABC-133E-C25E32842F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49F1089-45CC-EE2D-92CD-7FC0A4D0A7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BDF8E4-3E69-F7F2-E7A4-9406C1641B37}"/>
              </a:ext>
            </a:extLst>
          </p:cNvPr>
          <p:cNvSpPr>
            <a:spLocks noGrp="1"/>
          </p:cNvSpPr>
          <p:nvPr>
            <p:ph type="dt" sz="half" idx="10"/>
          </p:nvPr>
        </p:nvSpPr>
        <p:spPr/>
        <p:txBody>
          <a:bodyPr/>
          <a:lstStyle/>
          <a:p>
            <a:fld id="{06F22B17-6880-4C30-88B0-1352465DB170}" type="datetimeFigureOut">
              <a:rPr lang="en-GB" smtClean="0"/>
              <a:t>17/07/2023</a:t>
            </a:fld>
            <a:endParaRPr lang="en-GB"/>
          </a:p>
        </p:txBody>
      </p:sp>
      <p:sp>
        <p:nvSpPr>
          <p:cNvPr id="6" name="Footer Placeholder 5">
            <a:extLst>
              <a:ext uri="{FF2B5EF4-FFF2-40B4-BE49-F238E27FC236}">
                <a16:creationId xmlns:a16="http://schemas.microsoft.com/office/drawing/2014/main" id="{F643A36A-7BB7-00AF-BC9B-1B010F9C11B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5DE4A63-7ABB-3AFC-7C8F-DE32C5BA4ADB}"/>
              </a:ext>
            </a:extLst>
          </p:cNvPr>
          <p:cNvSpPr>
            <a:spLocks noGrp="1"/>
          </p:cNvSpPr>
          <p:nvPr>
            <p:ph type="sldNum" sz="quarter" idx="12"/>
          </p:nvPr>
        </p:nvSpPr>
        <p:spPr/>
        <p:txBody>
          <a:bodyPr/>
          <a:lstStyle/>
          <a:p>
            <a:fld id="{B5CC1ACA-31A7-48F1-B23D-BB4E4BB6EE6E}" type="slidenum">
              <a:rPr lang="en-GB" smtClean="0"/>
              <a:t>‹#›</a:t>
            </a:fld>
            <a:endParaRPr lang="en-GB"/>
          </a:p>
        </p:txBody>
      </p:sp>
    </p:spTree>
    <p:extLst>
      <p:ext uri="{BB962C8B-B14F-4D97-AF65-F5344CB8AC3E}">
        <p14:creationId xmlns:p14="http://schemas.microsoft.com/office/powerpoint/2010/main" val="1721043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68073-5136-DF7A-E00F-4FFA4CCAF6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BA557D5-23BA-634D-2BE8-7263D163DD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74A4738-0FF7-1D99-1663-313B99FF43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2E8AA6-EB95-FCB9-1ADB-5851B820AA25}"/>
              </a:ext>
            </a:extLst>
          </p:cNvPr>
          <p:cNvSpPr>
            <a:spLocks noGrp="1"/>
          </p:cNvSpPr>
          <p:nvPr>
            <p:ph type="dt" sz="half" idx="10"/>
          </p:nvPr>
        </p:nvSpPr>
        <p:spPr/>
        <p:txBody>
          <a:bodyPr/>
          <a:lstStyle/>
          <a:p>
            <a:fld id="{06F22B17-6880-4C30-88B0-1352465DB170}" type="datetimeFigureOut">
              <a:rPr lang="en-GB" smtClean="0"/>
              <a:t>17/07/2023</a:t>
            </a:fld>
            <a:endParaRPr lang="en-GB"/>
          </a:p>
        </p:txBody>
      </p:sp>
      <p:sp>
        <p:nvSpPr>
          <p:cNvPr id="6" name="Footer Placeholder 5">
            <a:extLst>
              <a:ext uri="{FF2B5EF4-FFF2-40B4-BE49-F238E27FC236}">
                <a16:creationId xmlns:a16="http://schemas.microsoft.com/office/drawing/2014/main" id="{5B538FFE-701D-97DC-2471-99EA4B95C04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3275425-D30F-0071-BF4B-1CC88EC85408}"/>
              </a:ext>
            </a:extLst>
          </p:cNvPr>
          <p:cNvSpPr>
            <a:spLocks noGrp="1"/>
          </p:cNvSpPr>
          <p:nvPr>
            <p:ph type="sldNum" sz="quarter" idx="12"/>
          </p:nvPr>
        </p:nvSpPr>
        <p:spPr/>
        <p:txBody>
          <a:bodyPr/>
          <a:lstStyle/>
          <a:p>
            <a:fld id="{B5CC1ACA-31A7-48F1-B23D-BB4E4BB6EE6E}" type="slidenum">
              <a:rPr lang="en-GB" smtClean="0"/>
              <a:t>‹#›</a:t>
            </a:fld>
            <a:endParaRPr lang="en-GB"/>
          </a:p>
        </p:txBody>
      </p:sp>
    </p:spTree>
    <p:extLst>
      <p:ext uri="{BB962C8B-B14F-4D97-AF65-F5344CB8AC3E}">
        <p14:creationId xmlns:p14="http://schemas.microsoft.com/office/powerpoint/2010/main" val="2375649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B99655-35F2-E520-1C6C-A16EE3DCAD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8615A89-222C-D5B7-6398-26515AFB5F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5E70A6-F0DA-3DA0-7EA9-34FBD3A575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F22B17-6880-4C30-88B0-1352465DB170}" type="datetimeFigureOut">
              <a:rPr lang="en-GB" smtClean="0"/>
              <a:t>17/07/2023</a:t>
            </a:fld>
            <a:endParaRPr lang="en-GB"/>
          </a:p>
        </p:txBody>
      </p:sp>
      <p:sp>
        <p:nvSpPr>
          <p:cNvPr id="5" name="Footer Placeholder 4">
            <a:extLst>
              <a:ext uri="{FF2B5EF4-FFF2-40B4-BE49-F238E27FC236}">
                <a16:creationId xmlns:a16="http://schemas.microsoft.com/office/drawing/2014/main" id="{E31AECC2-D4D5-01D3-F593-8802E8F64C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2874617-FD62-CCFB-F9F0-FD01593890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CC1ACA-31A7-48F1-B23D-BB4E4BB6EE6E}" type="slidenum">
              <a:rPr lang="en-GB" smtClean="0"/>
              <a:t>‹#›</a:t>
            </a:fld>
            <a:endParaRPr lang="en-GB"/>
          </a:p>
        </p:txBody>
      </p:sp>
    </p:spTree>
    <p:extLst>
      <p:ext uri="{BB962C8B-B14F-4D97-AF65-F5344CB8AC3E}">
        <p14:creationId xmlns:p14="http://schemas.microsoft.com/office/powerpoint/2010/main" val="2410832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s://www.jigsaw4u.org.uk/what-we-do/"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gov.uk/domestic-violence-and-abus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gov.uk/domestic-violence-and-abuse"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seemadesai@jigsaw4u.org.uk"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www.wilsonwellbeing.com/" TargetMode="External"/><Relationship Id="rId4" Type="http://schemas.openxmlformats.org/officeDocument/2006/relationships/hyperlink" Target="http://www.jigsaw4u.org.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5E789-C197-4EA7-A0DB-159DBE54B0A8}"/>
              </a:ext>
            </a:extLst>
          </p:cNvPr>
          <p:cNvSpPr>
            <a:spLocks noGrp="1"/>
          </p:cNvSpPr>
          <p:nvPr>
            <p:ph type="ctrTitle"/>
          </p:nvPr>
        </p:nvSpPr>
        <p:spPr>
          <a:xfrm>
            <a:off x="8108524" y="1572953"/>
            <a:ext cx="3401961" cy="3494790"/>
          </a:xfrm>
        </p:spPr>
        <p:txBody>
          <a:bodyPr>
            <a:normAutofit fontScale="90000"/>
          </a:bodyPr>
          <a:lstStyle/>
          <a:p>
            <a:r>
              <a:rPr lang="en-GB" sz="5400" b="1" dirty="0"/>
              <a:t>Helping Hands Project  - Croydon and Merton</a:t>
            </a:r>
          </a:p>
        </p:txBody>
      </p:sp>
      <p:sp>
        <p:nvSpPr>
          <p:cNvPr id="3" name="Subtitle 2">
            <a:extLst>
              <a:ext uri="{FF2B5EF4-FFF2-40B4-BE49-F238E27FC236}">
                <a16:creationId xmlns:a16="http://schemas.microsoft.com/office/drawing/2014/main" id="{2368D6CA-B775-4002-B6C8-91CF21208080}"/>
              </a:ext>
            </a:extLst>
          </p:cNvPr>
          <p:cNvSpPr>
            <a:spLocks noGrp="1"/>
          </p:cNvSpPr>
          <p:nvPr>
            <p:ph type="subTitle" idx="1"/>
          </p:nvPr>
        </p:nvSpPr>
        <p:spPr>
          <a:xfrm>
            <a:off x="8915810" y="9378458"/>
            <a:ext cx="3417990" cy="1238616"/>
          </a:xfrm>
        </p:spPr>
        <p:txBody>
          <a:bodyPr>
            <a:normAutofit/>
          </a:bodyPr>
          <a:lstStyle/>
          <a:p>
            <a:r>
              <a:rPr lang="en-GB" sz="2000">
                <a:solidFill>
                  <a:schemeClr val="tx1">
                    <a:lumMod val="85000"/>
                    <a:lumOff val="15000"/>
                  </a:schemeClr>
                </a:solidFill>
              </a:rPr>
              <a:t>Session 1</a:t>
            </a:r>
          </a:p>
        </p:txBody>
      </p:sp>
      <p:pic>
        <p:nvPicPr>
          <p:cNvPr id="4" name="Picture 3">
            <a:extLst>
              <a:ext uri="{FF2B5EF4-FFF2-40B4-BE49-F238E27FC236}">
                <a16:creationId xmlns:a16="http://schemas.microsoft.com/office/drawing/2014/main" id="{4BA37757-421D-41A5-AFB4-FDF2184F1C95}"/>
              </a:ext>
            </a:extLst>
          </p:cNvPr>
          <p:cNvPicPr>
            <a:picLocks noChangeAspect="1"/>
          </p:cNvPicPr>
          <p:nvPr/>
        </p:nvPicPr>
        <p:blipFill rotWithShape="1">
          <a:blip r:embed="rId3"/>
          <a:srcRect t="11570" b="3844"/>
          <a:stretch/>
        </p:blipFill>
        <p:spPr>
          <a:xfrm>
            <a:off x="687360" y="893362"/>
            <a:ext cx="7421164" cy="4174381"/>
          </a:xfrm>
          <a:prstGeom prst="rect">
            <a:avLst/>
          </a:prstGeom>
        </p:spPr>
      </p:pic>
      <p:sp>
        <p:nvSpPr>
          <p:cNvPr id="6" name="Rectangle 5">
            <a:extLst>
              <a:ext uri="{FF2B5EF4-FFF2-40B4-BE49-F238E27FC236}">
                <a16:creationId xmlns:a16="http://schemas.microsoft.com/office/drawing/2014/main" id="{248FC6B0-80CD-44B6-8391-A43B8C24F9AA}"/>
              </a:ext>
            </a:extLst>
          </p:cNvPr>
          <p:cNvSpPr>
            <a:spLocks noChangeArrowheads="1"/>
          </p:cNvSpPr>
          <p:nvPr/>
        </p:nvSpPr>
        <p:spPr bwMode="auto">
          <a:xfrm>
            <a:off x="1689100" y="72231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en-GB" altLang="en-US"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en-GB" altLang="en-US" sz="1800" b="0" i="0" u="none" strike="noStrike" cap="none" normalizeH="0" baseline="0">
              <a:ln>
                <a:noFill/>
              </a:ln>
              <a:solidFill>
                <a:schemeClr val="tx1"/>
              </a:solidFill>
              <a:effectLst/>
              <a:latin typeface="Arial" panose="020B0604020202020204" pitchFamily="34" charset="0"/>
            </a:endParaRPr>
          </a:p>
        </p:txBody>
      </p:sp>
      <p:sp>
        <p:nvSpPr>
          <p:cNvPr id="7" name="Rectangle 6">
            <a:extLst>
              <a:ext uri="{FF2B5EF4-FFF2-40B4-BE49-F238E27FC236}">
                <a16:creationId xmlns:a16="http://schemas.microsoft.com/office/drawing/2014/main" id="{9A9276D4-166F-4E9B-AB1D-4893E6C6CC44}"/>
              </a:ext>
            </a:extLst>
          </p:cNvPr>
          <p:cNvSpPr>
            <a:spLocks noChangeArrowheads="1"/>
          </p:cNvSpPr>
          <p:nvPr/>
        </p:nvSpPr>
        <p:spPr bwMode="auto">
          <a:xfrm>
            <a:off x="1689100" y="80391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8" name="Picture 2">
            <a:extLst>
              <a:ext uri="{FF2B5EF4-FFF2-40B4-BE49-F238E27FC236}">
                <a16:creationId xmlns:a16="http://schemas.microsoft.com/office/drawing/2014/main" id="{6C13E897-8766-092D-9A06-10F8DD8311B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9532" y="5200565"/>
            <a:ext cx="4096819" cy="10268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6914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Rectangle 1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Freeform: Shape 2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Rectangle 2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C093125-A8FE-421B-BB92-AB88D9C52044}"/>
              </a:ext>
            </a:extLst>
          </p:cNvPr>
          <p:cNvSpPr>
            <a:spLocks noGrp="1"/>
          </p:cNvSpPr>
          <p:nvPr>
            <p:ph type="title"/>
          </p:nvPr>
        </p:nvSpPr>
        <p:spPr>
          <a:xfrm>
            <a:off x="466722" y="586855"/>
            <a:ext cx="3201366" cy="3387497"/>
          </a:xfrm>
        </p:spPr>
        <p:txBody>
          <a:bodyPr vert="horz" lIns="91440" tIns="45720" rIns="91440" bIns="45720" rtlCol="0" anchor="b">
            <a:normAutofit/>
          </a:bodyPr>
          <a:lstStyle/>
          <a:p>
            <a:pPr algn="ctr"/>
            <a:r>
              <a:rPr lang="en-US" sz="4000" kern="1200" dirty="0">
                <a:solidFill>
                  <a:srgbClr val="FFFFFF"/>
                </a:solidFill>
                <a:latin typeface="+mj-lt"/>
                <a:ea typeface="+mj-ea"/>
                <a:cs typeface="+mj-cs"/>
              </a:rPr>
              <a:t>Who are we?</a:t>
            </a:r>
            <a:br>
              <a:rPr lang="en-US" sz="4000" kern="1200" dirty="0">
                <a:solidFill>
                  <a:srgbClr val="FFFFFF"/>
                </a:solidFill>
                <a:latin typeface="+mj-lt"/>
                <a:ea typeface="+mj-ea"/>
                <a:cs typeface="+mj-cs"/>
              </a:rPr>
            </a:br>
            <a:br>
              <a:rPr lang="en-US" sz="4000" kern="1200" dirty="0">
                <a:solidFill>
                  <a:srgbClr val="FFFFFF"/>
                </a:solidFill>
                <a:latin typeface="+mj-lt"/>
                <a:ea typeface="+mj-ea"/>
                <a:cs typeface="+mj-cs"/>
              </a:rPr>
            </a:b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13" name="TextBox 12">
            <a:extLst>
              <a:ext uri="{FF2B5EF4-FFF2-40B4-BE49-F238E27FC236}">
                <a16:creationId xmlns:a16="http://schemas.microsoft.com/office/drawing/2014/main" id="{CA7DF6B2-D924-485B-A1D2-B20AAA18DCA2}"/>
              </a:ext>
            </a:extLst>
          </p:cNvPr>
          <p:cNvSpPr txBox="1"/>
          <p:nvPr/>
        </p:nvSpPr>
        <p:spPr>
          <a:xfrm>
            <a:off x="4810259" y="649480"/>
            <a:ext cx="6555347" cy="5546047"/>
          </a:xfrm>
          <a:prstGeom prst="rect">
            <a:avLst/>
          </a:prstGeom>
        </p:spPr>
        <p:txBody>
          <a:bodyPr vert="horz" lIns="91440" tIns="45720" rIns="91440" bIns="45720" rtlCol="0" anchor="ctr">
            <a:normAutofit fontScale="92500" lnSpcReduction="10000"/>
          </a:bodyPr>
          <a:lstStyle/>
          <a:p>
            <a:pPr marL="114300">
              <a:lnSpc>
                <a:spcPct val="90000"/>
              </a:lnSpc>
              <a:spcAft>
                <a:spcPts val="600"/>
              </a:spcAft>
            </a:pPr>
            <a:r>
              <a:rPr lang="en-US" sz="2800" b="1" dirty="0">
                <a:solidFill>
                  <a:schemeClr val="accent1">
                    <a:lumMod val="75000"/>
                  </a:schemeClr>
                </a:solidFill>
              </a:rPr>
              <a:t>JIGSAW4U</a:t>
            </a:r>
          </a:p>
          <a:p>
            <a:pPr marL="114300">
              <a:lnSpc>
                <a:spcPct val="90000"/>
              </a:lnSpc>
              <a:spcAft>
                <a:spcPts val="600"/>
              </a:spcAft>
            </a:pPr>
            <a:endParaRPr lang="en-US" sz="2800" dirty="0">
              <a:solidFill>
                <a:schemeClr val="accent1">
                  <a:lumMod val="75000"/>
                </a:schemeClr>
              </a:solidFill>
            </a:endParaRPr>
          </a:p>
          <a:p>
            <a:pPr marL="342900" indent="-228600">
              <a:lnSpc>
                <a:spcPct val="90000"/>
              </a:lnSpc>
              <a:spcAft>
                <a:spcPts val="600"/>
              </a:spcAft>
              <a:buFont typeface="Arial" panose="020B0604020202020204" pitchFamily="34" charset="0"/>
              <a:buChar char="•"/>
            </a:pPr>
            <a:r>
              <a:rPr lang="en-US" sz="2000" dirty="0"/>
              <a:t>Mental health and wellbeing charity in Southwest London</a:t>
            </a:r>
          </a:p>
          <a:p>
            <a:pPr marL="342900" indent="-228600">
              <a:lnSpc>
                <a:spcPct val="90000"/>
              </a:lnSpc>
              <a:spcAft>
                <a:spcPts val="600"/>
              </a:spcAft>
              <a:buFont typeface="Arial" panose="020B0604020202020204" pitchFamily="34" charset="0"/>
              <a:buChar char="•"/>
            </a:pPr>
            <a:endParaRPr lang="en-US" sz="2000" dirty="0"/>
          </a:p>
          <a:p>
            <a:pPr marL="342900" indent="-228600">
              <a:lnSpc>
                <a:spcPct val="90000"/>
              </a:lnSpc>
              <a:spcAft>
                <a:spcPts val="600"/>
              </a:spcAft>
              <a:buFont typeface="Arial" panose="020B0604020202020204" pitchFamily="34" charset="0"/>
              <a:buChar char="•"/>
            </a:pPr>
            <a:r>
              <a:rPr lang="en-US" sz="2000" dirty="0"/>
              <a:t>Helping children, young people and adults put the pieces back together</a:t>
            </a:r>
          </a:p>
          <a:p>
            <a:pPr marL="342900" indent="-228600">
              <a:lnSpc>
                <a:spcPct val="90000"/>
              </a:lnSpc>
              <a:spcAft>
                <a:spcPts val="600"/>
              </a:spcAft>
              <a:buFont typeface="Arial" panose="020B0604020202020204" pitchFamily="34" charset="0"/>
              <a:buChar char="•"/>
            </a:pPr>
            <a:endParaRPr lang="en-US" sz="2000" dirty="0"/>
          </a:p>
          <a:p>
            <a:pPr marL="342900" indent="-228600">
              <a:lnSpc>
                <a:spcPct val="90000"/>
              </a:lnSpc>
              <a:spcAft>
                <a:spcPts val="600"/>
              </a:spcAft>
              <a:buFont typeface="Arial" panose="020B0604020202020204" pitchFamily="34" charset="0"/>
              <a:buChar char="•"/>
            </a:pPr>
            <a:r>
              <a:rPr lang="en-US" sz="2000" dirty="0"/>
              <a:t>Diverse range of 18 projects to support:</a:t>
            </a:r>
          </a:p>
          <a:p>
            <a:pPr marL="342900" indent="-228600">
              <a:lnSpc>
                <a:spcPct val="90000"/>
              </a:lnSpc>
              <a:spcAft>
                <a:spcPts val="600"/>
              </a:spcAft>
              <a:buFont typeface="Arial" panose="020B0604020202020204" pitchFamily="34" charset="0"/>
              <a:buChar char="•"/>
            </a:pPr>
            <a:endParaRPr lang="en-US" sz="2000" dirty="0"/>
          </a:p>
          <a:p>
            <a:pPr marL="800100" marR="12065" lvl="1" indent="-342900">
              <a:lnSpc>
                <a:spcPct val="117000"/>
              </a:lnSpc>
              <a:spcAft>
                <a:spcPts val="800"/>
              </a:spcAft>
              <a:buFontTx/>
              <a:buChar char="-"/>
            </a:pPr>
            <a:r>
              <a:rPr lang="en-US" sz="2000" b="1" dirty="0">
                <a:solidFill>
                  <a:schemeClr val="accent1">
                    <a:lumMod val="75000"/>
                  </a:schemeClr>
                </a:solidFill>
              </a:rPr>
              <a:t>Children</a:t>
            </a:r>
            <a:r>
              <a:rPr lang="en-US" sz="2000" dirty="0"/>
              <a:t>: Advocacy, Counselling, Missing . . . . </a:t>
            </a:r>
          </a:p>
          <a:p>
            <a:pPr marL="800100" marR="12065" lvl="1" indent="-342900">
              <a:lnSpc>
                <a:spcPct val="117000"/>
              </a:lnSpc>
              <a:spcAft>
                <a:spcPts val="800"/>
              </a:spcAft>
              <a:buFontTx/>
              <a:buChar char="-"/>
            </a:pPr>
            <a:r>
              <a:rPr lang="en-US" sz="2000" b="1" dirty="0">
                <a:solidFill>
                  <a:schemeClr val="accent1">
                    <a:lumMod val="75000"/>
                  </a:schemeClr>
                </a:solidFill>
              </a:rPr>
              <a:t>Adults</a:t>
            </a:r>
            <a:r>
              <a:rPr lang="en-US" sz="2000" dirty="0"/>
              <a:t>: Helping Hands Project, Whose In Charge, 	Adoption Play Therapy</a:t>
            </a:r>
          </a:p>
          <a:p>
            <a:pPr marL="800100" marR="12065" lvl="1" indent="-342900">
              <a:lnSpc>
                <a:spcPct val="117000"/>
              </a:lnSpc>
              <a:spcAft>
                <a:spcPts val="800"/>
              </a:spcAft>
              <a:buFontTx/>
              <a:buChar char="-"/>
            </a:pPr>
            <a:r>
              <a:rPr lang="en-US" sz="2000" b="1" dirty="0">
                <a:solidFill>
                  <a:schemeClr val="accent1">
                    <a:lumMod val="75000"/>
                  </a:schemeClr>
                </a:solidFill>
              </a:rPr>
              <a:t>Families</a:t>
            </a:r>
            <a:r>
              <a:rPr lang="en-US" sz="2000" dirty="0"/>
              <a:t>: Parent Child Game, Prisoner Families, 	Activities4u </a:t>
            </a:r>
          </a:p>
          <a:p>
            <a:pPr marL="342900" indent="-228600">
              <a:lnSpc>
                <a:spcPct val="90000"/>
              </a:lnSpc>
              <a:spcAft>
                <a:spcPts val="600"/>
              </a:spcAft>
              <a:buFont typeface="Arial" panose="020B0604020202020204" pitchFamily="34" charset="0"/>
              <a:buChar char="•"/>
            </a:pPr>
            <a:endParaRPr lang="en-US" sz="2000" dirty="0"/>
          </a:p>
          <a:p>
            <a:pPr marL="114300">
              <a:lnSpc>
                <a:spcPct val="90000"/>
              </a:lnSpc>
              <a:spcAft>
                <a:spcPts val="600"/>
              </a:spcAft>
            </a:pPr>
            <a:r>
              <a:rPr lang="en-GB" sz="2000" dirty="0">
                <a:hlinkClick r:id="rId3"/>
              </a:rPr>
              <a:t>https://www.jigsaw4u.org.uk/what-we-do/</a:t>
            </a:r>
            <a:endParaRPr lang="en-GB" sz="2000" dirty="0"/>
          </a:p>
          <a:p>
            <a:pPr marL="114300">
              <a:lnSpc>
                <a:spcPct val="90000"/>
              </a:lnSpc>
              <a:spcAft>
                <a:spcPts val="600"/>
              </a:spcAft>
            </a:pPr>
            <a:endParaRPr lang="en-US" sz="2000" dirty="0"/>
          </a:p>
        </p:txBody>
      </p:sp>
      <p:sp>
        <p:nvSpPr>
          <p:cNvPr id="4" name="Slide Number Placeholder 3">
            <a:extLst>
              <a:ext uri="{FF2B5EF4-FFF2-40B4-BE49-F238E27FC236}">
                <a16:creationId xmlns:a16="http://schemas.microsoft.com/office/drawing/2014/main" id="{B32BB5B9-4E71-4D27-9C83-DF077BBD2082}"/>
              </a:ext>
            </a:extLst>
          </p:cNvPr>
          <p:cNvSpPr>
            <a:spLocks noGrp="1"/>
          </p:cNvSpPr>
          <p:nvPr>
            <p:ph type="sldNum" sz="quarter" idx="12"/>
          </p:nvPr>
        </p:nvSpPr>
        <p:spPr>
          <a:xfrm>
            <a:off x="11704320" y="6455664"/>
            <a:ext cx="448056" cy="365125"/>
          </a:xfrm>
        </p:spPr>
        <p:txBody>
          <a:bodyPr vert="horz" lIns="91440" tIns="45720" rIns="91440" bIns="45720" rtlCol="0" anchor="ctr">
            <a:normAutofit/>
          </a:bodyPr>
          <a:lstStyle/>
          <a:p>
            <a:pPr>
              <a:spcAft>
                <a:spcPts val="600"/>
              </a:spcAft>
            </a:pPr>
            <a:fld id="{3A98EE3D-8CD1-4C3F-BD1C-C98C9596463C}" type="slidenum">
              <a:rPr lang="en-US" sz="1100">
                <a:solidFill>
                  <a:schemeClr val="tx1">
                    <a:lumMod val="50000"/>
                    <a:lumOff val="50000"/>
                  </a:schemeClr>
                </a:solidFill>
              </a:rPr>
              <a:pPr>
                <a:spcAft>
                  <a:spcPts val="600"/>
                </a:spcAft>
              </a:pPr>
              <a:t>2</a:t>
            </a:fld>
            <a:endParaRPr lang="en-US" sz="1100">
              <a:solidFill>
                <a:schemeClr val="tx1">
                  <a:lumMod val="50000"/>
                  <a:lumOff val="50000"/>
                </a:schemeClr>
              </a:solidFill>
            </a:endParaRPr>
          </a:p>
        </p:txBody>
      </p:sp>
    </p:spTree>
    <p:extLst>
      <p:ext uri="{BB962C8B-B14F-4D97-AF65-F5344CB8AC3E}">
        <p14:creationId xmlns:p14="http://schemas.microsoft.com/office/powerpoint/2010/main" val="2479103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Rectangle 1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Freeform: Shape 2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Rectangle 2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C093125-A8FE-421B-BB92-AB88D9C52044}"/>
              </a:ext>
            </a:extLst>
          </p:cNvPr>
          <p:cNvSpPr>
            <a:spLocks noGrp="1"/>
          </p:cNvSpPr>
          <p:nvPr>
            <p:ph type="title"/>
          </p:nvPr>
        </p:nvSpPr>
        <p:spPr>
          <a:xfrm>
            <a:off x="466722" y="586855"/>
            <a:ext cx="3201366" cy="3387497"/>
          </a:xfrm>
        </p:spPr>
        <p:txBody>
          <a:bodyPr vert="horz" lIns="91440" tIns="45720" rIns="91440" bIns="45720" rtlCol="0" anchor="b">
            <a:normAutofit/>
          </a:bodyPr>
          <a:lstStyle/>
          <a:p>
            <a:pPr algn="ctr"/>
            <a:r>
              <a:rPr lang="en-US" sz="4000" kern="1200" dirty="0">
                <a:solidFill>
                  <a:srgbClr val="FFFFFF"/>
                </a:solidFill>
                <a:latin typeface="+mj-lt"/>
                <a:ea typeface="+mj-ea"/>
                <a:cs typeface="+mj-cs"/>
              </a:rPr>
              <a:t>Helping Hands Project </a:t>
            </a:r>
            <a:br>
              <a:rPr lang="en-US" sz="4000" kern="1200" dirty="0">
                <a:solidFill>
                  <a:srgbClr val="FFFFFF"/>
                </a:solidFill>
                <a:latin typeface="+mj-lt"/>
                <a:ea typeface="+mj-ea"/>
                <a:cs typeface="+mj-cs"/>
              </a:rPr>
            </a:br>
            <a:br>
              <a:rPr lang="en-US" sz="4000" kern="1200" dirty="0">
                <a:solidFill>
                  <a:srgbClr val="FFFFFF"/>
                </a:solidFill>
                <a:latin typeface="+mj-lt"/>
                <a:ea typeface="+mj-ea"/>
                <a:cs typeface="+mj-cs"/>
              </a:rPr>
            </a:b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13" name="TextBox 12">
            <a:extLst>
              <a:ext uri="{FF2B5EF4-FFF2-40B4-BE49-F238E27FC236}">
                <a16:creationId xmlns:a16="http://schemas.microsoft.com/office/drawing/2014/main" id="{CA7DF6B2-D924-485B-A1D2-B20AAA18DCA2}"/>
              </a:ext>
            </a:extLst>
          </p:cNvPr>
          <p:cNvSpPr txBox="1"/>
          <p:nvPr/>
        </p:nvSpPr>
        <p:spPr>
          <a:xfrm>
            <a:off x="4037827" y="-30417"/>
            <a:ext cx="8026656" cy="6898556"/>
          </a:xfrm>
          <a:prstGeom prst="rect">
            <a:avLst/>
          </a:prstGeom>
        </p:spPr>
        <p:txBody>
          <a:bodyPr vert="horz" lIns="91440" tIns="45720" rIns="91440" bIns="45720" rtlCol="0" anchor="ctr">
            <a:normAutofit fontScale="40000" lnSpcReduction="20000"/>
          </a:bodyPr>
          <a:lstStyle/>
          <a:p>
            <a:pPr marL="342900" indent="-228600">
              <a:lnSpc>
                <a:spcPct val="90000"/>
              </a:lnSpc>
              <a:spcAft>
                <a:spcPts val="600"/>
              </a:spcAft>
              <a:buFont typeface="Arial" panose="020B0604020202020204" pitchFamily="34" charset="0"/>
              <a:buChar char="•"/>
            </a:pPr>
            <a:r>
              <a:rPr lang="en-US" sz="4300" dirty="0"/>
              <a:t>Provides support for survivors and their families affected by DA in Croydon, Merton and Sutton</a:t>
            </a:r>
          </a:p>
          <a:p>
            <a:pPr marL="342900" indent="-228600">
              <a:lnSpc>
                <a:spcPct val="90000"/>
              </a:lnSpc>
              <a:spcAft>
                <a:spcPts val="600"/>
              </a:spcAft>
              <a:buFont typeface="Arial" panose="020B0604020202020204" pitchFamily="34" charset="0"/>
              <a:buChar char="•"/>
            </a:pPr>
            <a:endParaRPr lang="en-US" sz="4300" dirty="0"/>
          </a:p>
          <a:p>
            <a:pPr marL="342900" indent="-228600">
              <a:lnSpc>
                <a:spcPct val="90000"/>
              </a:lnSpc>
              <a:spcAft>
                <a:spcPts val="600"/>
              </a:spcAft>
              <a:buFont typeface="Arial" panose="020B0604020202020204" pitchFamily="34" charset="0"/>
              <a:buChar char="•"/>
            </a:pPr>
            <a:r>
              <a:rPr lang="en-GB" sz="4300" dirty="0">
                <a:hlinkClick r:id="rId3">
                  <a:extLst>
                    <a:ext uri="{A12FA001-AC4F-418D-AE19-62706E023703}">
                      <ahyp:hlinkClr xmlns:ahyp="http://schemas.microsoft.com/office/drawing/2018/hyperlinkcolor" val="tx"/>
                    </a:ext>
                  </a:extLst>
                </a:hlinkClick>
              </a:rPr>
              <a:t>UK government’s definition of domestic </a:t>
            </a:r>
            <a:r>
              <a:rPr lang="en-GB" sz="4300" dirty="0">
                <a:hlinkClick r:id="rId4">
                  <a:extLst>
                    <a:ext uri="{A12FA001-AC4F-418D-AE19-62706E023703}">
                      <ahyp:hlinkClr xmlns:ahyp="http://schemas.microsoft.com/office/drawing/2018/hyperlinkcolor" val="tx"/>
                    </a:ext>
                  </a:extLst>
                </a:hlinkClick>
              </a:rPr>
              <a:t>abuse</a:t>
            </a:r>
            <a:r>
              <a:rPr lang="en-GB" sz="4300" dirty="0"/>
              <a:t> is “any incident or pattern of incidents of controlling, coercive, threatening behaviour, violence or abuse between those aged 16 or over who are, or have been, intimate partners or family members regardless of gender or sexuality. </a:t>
            </a:r>
            <a:endParaRPr lang="en-US" sz="4300" dirty="0"/>
          </a:p>
          <a:p>
            <a:pPr marL="1143000" lvl="1" indent="-571500">
              <a:lnSpc>
                <a:spcPct val="90000"/>
              </a:lnSpc>
              <a:spcAft>
                <a:spcPts val="600"/>
              </a:spcAft>
              <a:buFont typeface="Calibri" panose="020F0502020204030204" pitchFamily="34" charset="0"/>
              <a:buChar char="−"/>
            </a:pPr>
            <a:r>
              <a:rPr lang="en-GB" sz="4300" dirty="0"/>
              <a:t>Domestic Abuse can encompass, but is not limited to: Psychological, Physical, Sexual, Financial, Emotional, Coercive &amp; Controlling Behaviour</a:t>
            </a:r>
          </a:p>
          <a:p>
            <a:pPr marL="1143000" lvl="1" indent="-571500">
              <a:lnSpc>
                <a:spcPct val="90000"/>
              </a:lnSpc>
              <a:spcAft>
                <a:spcPts val="600"/>
              </a:spcAft>
              <a:buFont typeface="Calibri" panose="020F0502020204030204" pitchFamily="34" charset="0"/>
              <a:buChar char="−"/>
            </a:pPr>
            <a:r>
              <a:rPr lang="en-GB" sz="4300" dirty="0"/>
              <a:t>According to the UK Domestic Abuse Act, behaviour of a person towards another person is “domestic abuse” if they are each aged 16 or over and are personally connected to each other, and the behaviour is abusive</a:t>
            </a:r>
          </a:p>
          <a:p>
            <a:pPr marL="1143000" lvl="1" indent="-571500">
              <a:lnSpc>
                <a:spcPct val="90000"/>
              </a:lnSpc>
              <a:spcAft>
                <a:spcPts val="600"/>
              </a:spcAft>
              <a:buFont typeface="Calibri" panose="020F0502020204030204" pitchFamily="34" charset="0"/>
              <a:buChar char="−"/>
            </a:pPr>
            <a:r>
              <a:rPr lang="en-GB" sz="4300" dirty="0"/>
              <a:t>Under 18 and experiencing/witnessing DV makes children automatically victims of DA</a:t>
            </a:r>
          </a:p>
          <a:p>
            <a:pPr marL="800100" lvl="1" indent="-228600">
              <a:lnSpc>
                <a:spcPct val="90000"/>
              </a:lnSpc>
              <a:spcAft>
                <a:spcPts val="600"/>
              </a:spcAft>
              <a:buFont typeface="Arial" panose="020B0604020202020204" pitchFamily="34" charset="0"/>
              <a:buChar char="•"/>
            </a:pPr>
            <a:endParaRPr lang="en-US" sz="4300" dirty="0"/>
          </a:p>
          <a:p>
            <a:pPr marL="342900" lvl="0" indent="-342900" algn="l">
              <a:lnSpc>
                <a:spcPct val="102000"/>
              </a:lnSpc>
              <a:buFont typeface="Arial" panose="020B0604020202020204" pitchFamily="34" charset="0"/>
              <a:buChar char="•"/>
            </a:pPr>
            <a:r>
              <a:rPr lang="en-GB" sz="4300" dirty="0">
                <a:effectLst/>
              </a:rPr>
              <a:t>Offer support &amp; a listening ear (emotional &amp; practical) </a:t>
            </a:r>
          </a:p>
          <a:p>
            <a:pPr marL="342900" lvl="0" indent="-342900" algn="l">
              <a:lnSpc>
                <a:spcPct val="102000"/>
              </a:lnSpc>
              <a:buFont typeface="Arial" panose="020B0604020202020204" pitchFamily="34" charset="0"/>
              <a:buChar char="•"/>
            </a:pPr>
            <a:endParaRPr lang="en-GB" sz="4300" dirty="0">
              <a:effectLst/>
            </a:endParaRPr>
          </a:p>
          <a:p>
            <a:pPr marL="342900" lvl="0" indent="-342900" algn="l">
              <a:lnSpc>
                <a:spcPct val="107000"/>
              </a:lnSpc>
              <a:buFont typeface="Arial" panose="020B0604020202020204" pitchFamily="34" charset="0"/>
              <a:buChar char="•"/>
            </a:pPr>
            <a:r>
              <a:rPr lang="en-GB" sz="4300" dirty="0">
                <a:effectLst/>
              </a:rPr>
              <a:t>Attend appointments/meetings/ court with families  </a:t>
            </a:r>
          </a:p>
          <a:p>
            <a:pPr marL="342900" lvl="0" indent="-342900" algn="l">
              <a:lnSpc>
                <a:spcPct val="107000"/>
              </a:lnSpc>
              <a:buFont typeface="Arial" panose="020B0604020202020204" pitchFamily="34" charset="0"/>
              <a:buChar char="•"/>
            </a:pPr>
            <a:endParaRPr lang="en-GB" sz="4300" dirty="0">
              <a:effectLst/>
            </a:endParaRPr>
          </a:p>
          <a:p>
            <a:pPr marL="342900" lvl="0" indent="-342900" algn="l">
              <a:lnSpc>
                <a:spcPct val="107000"/>
              </a:lnSpc>
              <a:buFont typeface="Arial" panose="020B0604020202020204" pitchFamily="34" charset="0"/>
              <a:buChar char="•"/>
            </a:pPr>
            <a:r>
              <a:rPr lang="en-GB" sz="4300" dirty="0">
                <a:effectLst/>
              </a:rPr>
              <a:t>Encourage families to access local services &amp; leisure activities</a:t>
            </a:r>
          </a:p>
          <a:p>
            <a:pPr marL="342900" lvl="0" indent="-342900" algn="l">
              <a:lnSpc>
                <a:spcPct val="107000"/>
              </a:lnSpc>
              <a:buFont typeface="Arial" panose="020B0604020202020204" pitchFamily="34" charset="0"/>
              <a:buChar char="•"/>
            </a:pPr>
            <a:endParaRPr lang="en-GB" sz="4300" dirty="0"/>
          </a:p>
          <a:p>
            <a:pPr marL="342900" lvl="0" indent="-342900" algn="l">
              <a:lnSpc>
                <a:spcPct val="107000"/>
              </a:lnSpc>
              <a:buFont typeface="Arial" panose="020B0604020202020204" pitchFamily="34" charset="0"/>
              <a:buChar char="•"/>
            </a:pPr>
            <a:r>
              <a:rPr lang="en-GB" sz="4300" dirty="0">
                <a:effectLst/>
              </a:rPr>
              <a:t>Other support will be offered  according to the individual family needs </a:t>
            </a:r>
            <a:endParaRPr lang="en-GB" sz="4300" dirty="0"/>
          </a:p>
          <a:p>
            <a:pPr marL="342900" lvl="0" indent="-342900" algn="l">
              <a:lnSpc>
                <a:spcPct val="107000"/>
              </a:lnSpc>
              <a:buFont typeface="Arial" panose="020B0604020202020204" pitchFamily="34" charset="0"/>
              <a:buChar char="•"/>
            </a:pPr>
            <a:endParaRPr lang="en-GB" sz="4300" dirty="0">
              <a:effectLst/>
            </a:endParaRPr>
          </a:p>
          <a:p>
            <a:pPr marL="342900" lvl="0" indent="-342900" algn="l">
              <a:lnSpc>
                <a:spcPct val="107000"/>
              </a:lnSpc>
              <a:buFont typeface="Arial" panose="020B0604020202020204" pitchFamily="34" charset="0"/>
              <a:buChar char="•"/>
            </a:pPr>
            <a:r>
              <a:rPr lang="en-GB" sz="4300" dirty="0">
                <a:effectLst/>
              </a:rPr>
              <a:t>Make real changes to people’s lives by walking alongside the service user</a:t>
            </a:r>
          </a:p>
          <a:p>
            <a:pPr marL="342900" lvl="0" indent="-342900" algn="l">
              <a:lnSpc>
                <a:spcPct val="107000"/>
              </a:lnSpc>
              <a:buFont typeface="Arial" panose="020B0604020202020204" pitchFamily="34" charset="0"/>
              <a:buChar char="•"/>
            </a:pPr>
            <a:endParaRPr lang="en-GB" sz="4300" dirty="0">
              <a:solidFill>
                <a:srgbClr val="000000"/>
              </a:solidFill>
              <a:effectLst/>
              <a:latin typeface="Calibri" panose="020F0502020204030204" pitchFamily="34" charset="0"/>
              <a:ea typeface="Calibri" panose="020F0502020204030204" pitchFamily="34" charset="0"/>
            </a:endParaRPr>
          </a:p>
          <a:p>
            <a:pPr marL="342900" lvl="0" indent="-342900" algn="l">
              <a:lnSpc>
                <a:spcPct val="107000"/>
              </a:lnSpc>
              <a:buFont typeface="Arial" panose="020B0604020202020204" pitchFamily="34" charset="0"/>
              <a:buChar char="•"/>
            </a:pPr>
            <a:r>
              <a:rPr lang="en-GB" sz="4300" dirty="0">
                <a:solidFill>
                  <a:srgbClr val="000000"/>
                </a:solidFill>
                <a:latin typeface="Calibri" panose="020F0502020204030204" pitchFamily="34" charset="0"/>
                <a:ea typeface="Calibri" panose="020F0502020204030204" pitchFamily="34" charset="0"/>
              </a:rPr>
              <a:t>From the outset service users know that volunteers are not “experts” and the boundaries around confidentiality / safeguarding</a:t>
            </a:r>
            <a:endParaRPr lang="en-GB" sz="4300" dirty="0">
              <a:solidFill>
                <a:srgbClr val="000000"/>
              </a:solidFill>
              <a:effectLst/>
              <a:latin typeface="Calibri" panose="020F0502020204030204" pitchFamily="34" charset="0"/>
              <a:ea typeface="Calibri" panose="020F0502020204030204" pitchFamily="34" charset="0"/>
            </a:endParaRPr>
          </a:p>
          <a:p>
            <a:pPr marL="342900" indent="-228600">
              <a:lnSpc>
                <a:spcPct val="90000"/>
              </a:lnSpc>
              <a:spcAft>
                <a:spcPts val="600"/>
              </a:spcAft>
              <a:buFont typeface="Arial" panose="020B0604020202020204" pitchFamily="34" charset="0"/>
              <a:buChar char="•"/>
            </a:pPr>
            <a:endParaRPr lang="en-US" sz="3300" dirty="0"/>
          </a:p>
          <a:p>
            <a:pPr marL="342900" indent="-228600">
              <a:lnSpc>
                <a:spcPct val="90000"/>
              </a:lnSpc>
              <a:spcAft>
                <a:spcPts val="600"/>
              </a:spcAft>
              <a:buFont typeface="Arial" panose="020B0604020202020204" pitchFamily="34" charset="0"/>
              <a:buChar char="•"/>
            </a:pPr>
            <a:endParaRPr lang="en-US" sz="4500" dirty="0"/>
          </a:p>
          <a:p>
            <a:pPr marL="114300" algn="ctr">
              <a:lnSpc>
                <a:spcPct val="90000"/>
              </a:lnSpc>
              <a:spcAft>
                <a:spcPts val="600"/>
              </a:spcAft>
            </a:pPr>
            <a:r>
              <a:rPr lang="en-US" sz="4500" dirty="0">
                <a:solidFill>
                  <a:schemeClr val="accent1">
                    <a:lumMod val="75000"/>
                  </a:schemeClr>
                </a:solidFill>
                <a:latin typeface="Algerian" panose="04020705040A02060702" pitchFamily="82" charset="0"/>
                <a:cs typeface="Aharoni" panose="02010803020104030203" pitchFamily="2" charset="-79"/>
              </a:rPr>
              <a:t>WE DON’T MAKE PROMISES - There is no magic wand!</a:t>
            </a:r>
          </a:p>
        </p:txBody>
      </p:sp>
      <p:sp>
        <p:nvSpPr>
          <p:cNvPr id="4" name="Slide Number Placeholder 3">
            <a:extLst>
              <a:ext uri="{FF2B5EF4-FFF2-40B4-BE49-F238E27FC236}">
                <a16:creationId xmlns:a16="http://schemas.microsoft.com/office/drawing/2014/main" id="{B32BB5B9-4E71-4D27-9C83-DF077BBD2082}"/>
              </a:ext>
            </a:extLst>
          </p:cNvPr>
          <p:cNvSpPr>
            <a:spLocks noGrp="1"/>
          </p:cNvSpPr>
          <p:nvPr>
            <p:ph type="sldNum" sz="quarter" idx="12"/>
          </p:nvPr>
        </p:nvSpPr>
        <p:spPr>
          <a:xfrm>
            <a:off x="11704320" y="6455664"/>
            <a:ext cx="448056" cy="365125"/>
          </a:xfrm>
        </p:spPr>
        <p:txBody>
          <a:bodyPr vert="horz" lIns="91440" tIns="45720" rIns="91440" bIns="45720" rtlCol="0" anchor="ctr">
            <a:normAutofit/>
          </a:bodyPr>
          <a:lstStyle/>
          <a:p>
            <a:pPr>
              <a:spcAft>
                <a:spcPts val="600"/>
              </a:spcAft>
            </a:pPr>
            <a:fld id="{3A98EE3D-8CD1-4C3F-BD1C-C98C9596463C}" type="slidenum">
              <a:rPr lang="en-US" sz="1100">
                <a:solidFill>
                  <a:schemeClr val="tx1">
                    <a:lumMod val="50000"/>
                    <a:lumOff val="50000"/>
                  </a:schemeClr>
                </a:solidFill>
              </a:rPr>
              <a:pPr>
                <a:spcAft>
                  <a:spcPts val="600"/>
                </a:spcAft>
              </a:pPr>
              <a:t>3</a:t>
            </a:fld>
            <a:endParaRPr lang="en-US" sz="1100">
              <a:solidFill>
                <a:schemeClr val="tx1">
                  <a:lumMod val="50000"/>
                  <a:lumOff val="50000"/>
                </a:schemeClr>
              </a:solidFill>
            </a:endParaRPr>
          </a:p>
        </p:txBody>
      </p:sp>
    </p:spTree>
    <p:extLst>
      <p:ext uri="{BB962C8B-B14F-4D97-AF65-F5344CB8AC3E}">
        <p14:creationId xmlns:p14="http://schemas.microsoft.com/office/powerpoint/2010/main" val="2851300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Rectangle 1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Freeform: Shape 2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Rectangle 2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C093125-A8FE-421B-BB92-AB88D9C52044}"/>
              </a:ext>
            </a:extLst>
          </p:cNvPr>
          <p:cNvSpPr>
            <a:spLocks noGrp="1"/>
          </p:cNvSpPr>
          <p:nvPr>
            <p:ph type="title"/>
          </p:nvPr>
        </p:nvSpPr>
        <p:spPr>
          <a:xfrm>
            <a:off x="443059" y="808235"/>
            <a:ext cx="3201366" cy="3387497"/>
          </a:xfrm>
        </p:spPr>
        <p:txBody>
          <a:bodyPr vert="horz" lIns="91440" tIns="45720" rIns="91440" bIns="45720" rtlCol="0" anchor="b">
            <a:normAutofit/>
          </a:bodyPr>
          <a:lstStyle/>
          <a:p>
            <a:pPr algn="ctr"/>
            <a:r>
              <a:rPr lang="en-US" sz="4000" kern="1200" dirty="0">
                <a:solidFill>
                  <a:srgbClr val="FFFFFF"/>
                </a:solidFill>
                <a:latin typeface="+mj-lt"/>
                <a:ea typeface="+mj-ea"/>
                <a:cs typeface="+mj-cs"/>
              </a:rPr>
              <a:t>Our Service Users</a:t>
            </a:r>
            <a:br>
              <a:rPr lang="en-US" sz="4000" kern="1200" dirty="0">
                <a:solidFill>
                  <a:srgbClr val="FFFFFF"/>
                </a:solidFill>
                <a:latin typeface="+mj-lt"/>
                <a:ea typeface="+mj-ea"/>
                <a:cs typeface="+mj-cs"/>
              </a:rPr>
            </a:br>
            <a:br>
              <a:rPr lang="en-US" sz="4000" kern="1200" dirty="0">
                <a:solidFill>
                  <a:srgbClr val="FFFFFF"/>
                </a:solidFill>
                <a:latin typeface="+mj-lt"/>
                <a:ea typeface="+mj-ea"/>
                <a:cs typeface="+mj-cs"/>
              </a:rPr>
            </a:b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13" name="TextBox 12">
            <a:extLst>
              <a:ext uri="{FF2B5EF4-FFF2-40B4-BE49-F238E27FC236}">
                <a16:creationId xmlns:a16="http://schemas.microsoft.com/office/drawing/2014/main" id="{CA7DF6B2-D924-485B-A1D2-B20AAA18DCA2}"/>
              </a:ext>
            </a:extLst>
          </p:cNvPr>
          <p:cNvSpPr txBox="1"/>
          <p:nvPr/>
        </p:nvSpPr>
        <p:spPr>
          <a:xfrm>
            <a:off x="4128632" y="724981"/>
            <a:ext cx="8064892" cy="5235383"/>
          </a:xfrm>
          <a:prstGeom prst="rect">
            <a:avLst/>
          </a:prstGeom>
        </p:spPr>
        <p:txBody>
          <a:bodyPr vert="horz" lIns="91440" tIns="45720" rIns="91440" bIns="45720" rtlCol="0" anchor="ctr">
            <a:noAutofit/>
          </a:bodyPr>
          <a:lstStyle/>
          <a:p>
            <a:pPr marR="12065" algn="l">
              <a:lnSpc>
                <a:spcPct val="107000"/>
              </a:lnSpc>
              <a:spcAft>
                <a:spcPts val="800"/>
              </a:spcAft>
            </a:pPr>
            <a:r>
              <a:rPr lang="en-GB" sz="1700" b="1" dirty="0">
                <a:solidFill>
                  <a:schemeClr val="accent1">
                    <a:lumMod val="75000"/>
                  </a:schemeClr>
                </a:solidFill>
                <a:effectLst/>
              </a:rPr>
              <a:t>We offer/support: </a:t>
            </a:r>
          </a:p>
          <a:p>
            <a:pPr marL="376555" indent="-342900" algn="l">
              <a:lnSpc>
                <a:spcPct val="160000"/>
              </a:lnSpc>
              <a:spcAft>
                <a:spcPts val="800"/>
              </a:spcAft>
              <a:buFont typeface="Arial" panose="020B0604020202020204" pitchFamily="34" charset="0"/>
              <a:buChar char="•"/>
            </a:pPr>
            <a:r>
              <a:rPr lang="en-GB" sz="1700" dirty="0">
                <a:effectLst/>
              </a:rPr>
              <a:t>1-2-1 bespoke service from the same volunteer – remote, F2F, hybrid</a:t>
            </a:r>
          </a:p>
          <a:p>
            <a:pPr marL="342900" lvl="0" indent="-342900" algn="l">
              <a:lnSpc>
                <a:spcPct val="160000"/>
              </a:lnSpc>
              <a:buFont typeface="Arial" panose="020B0604020202020204" pitchFamily="34" charset="0"/>
              <a:buChar char="•"/>
            </a:pPr>
            <a:r>
              <a:rPr lang="en-GB" sz="1700" dirty="0"/>
              <a:t>S</a:t>
            </a:r>
            <a:r>
              <a:rPr lang="en-GB" sz="1700" dirty="0">
                <a:effectLst/>
              </a:rPr>
              <a:t>ervice maybe time limited between 3 – 6 months, discretionary basis</a:t>
            </a:r>
          </a:p>
          <a:p>
            <a:pPr marL="342900" lvl="0" indent="-342900" algn="l">
              <a:lnSpc>
                <a:spcPct val="160000"/>
              </a:lnSpc>
              <a:buFont typeface="Arial" panose="020B0604020202020204" pitchFamily="34" charset="0"/>
              <a:buChar char="•"/>
            </a:pPr>
            <a:r>
              <a:rPr lang="en-GB" sz="1700" dirty="0">
                <a:effectLst/>
              </a:rPr>
              <a:t>Work with the service user only; able to refer to other projects for children</a:t>
            </a:r>
          </a:p>
          <a:p>
            <a:pPr marL="342900" lvl="0" indent="-342900" algn="l">
              <a:lnSpc>
                <a:spcPct val="160000"/>
              </a:lnSpc>
              <a:buFont typeface="Arial" panose="020B0604020202020204" pitchFamily="34" charset="0"/>
              <a:buChar char="•"/>
            </a:pPr>
            <a:r>
              <a:rPr lang="en-GB" sz="1700" dirty="0"/>
              <a:t>For adults (men and women over 18+), where DV is the presenting issue</a:t>
            </a:r>
          </a:p>
          <a:p>
            <a:pPr marL="342900" lvl="0" indent="-342900" algn="l">
              <a:lnSpc>
                <a:spcPct val="160000"/>
              </a:lnSpc>
              <a:buFont typeface="Arial" panose="020B0604020202020204" pitchFamily="34" charset="0"/>
              <a:buChar char="•"/>
            </a:pPr>
            <a:r>
              <a:rPr lang="en-GB" sz="1700" dirty="0"/>
              <a:t>Service users in relationships/family home can be supported</a:t>
            </a:r>
          </a:p>
          <a:p>
            <a:pPr marL="342900" lvl="0" indent="-342900" algn="l">
              <a:lnSpc>
                <a:spcPct val="160000"/>
              </a:lnSpc>
              <a:buFont typeface="Arial" panose="020B0604020202020204" pitchFamily="34" charset="0"/>
              <a:buChar char="•"/>
            </a:pPr>
            <a:r>
              <a:rPr lang="en-GB" sz="1700" dirty="0">
                <a:effectLst/>
              </a:rPr>
              <a:t>Onus is on the service user to increase their sense of agency and advocate for their own needs</a:t>
            </a:r>
          </a:p>
          <a:p>
            <a:pPr marL="342900" lvl="0" indent="-342900" algn="l">
              <a:lnSpc>
                <a:spcPct val="160000"/>
              </a:lnSpc>
              <a:buFont typeface="Arial" panose="020B0604020202020204" pitchFamily="34" charset="0"/>
              <a:buChar char="•"/>
            </a:pPr>
            <a:r>
              <a:rPr lang="en-GB" sz="1700" dirty="0">
                <a:effectLst/>
              </a:rPr>
              <a:t>Invitation only to selected sessions e.g. CAPVA, going to court, neurodiversity in kids</a:t>
            </a:r>
          </a:p>
          <a:p>
            <a:pPr marL="342900" lvl="0" indent="-342900" algn="l">
              <a:lnSpc>
                <a:spcPct val="160000"/>
              </a:lnSpc>
              <a:spcAft>
                <a:spcPts val="800"/>
              </a:spcAft>
              <a:buFont typeface="Arial" panose="020B0604020202020204" pitchFamily="34" charset="0"/>
              <a:buChar char="•"/>
            </a:pPr>
            <a:r>
              <a:rPr lang="en-GB" sz="1700" dirty="0">
                <a:effectLst/>
              </a:rPr>
              <a:t>Access to our coffee mornings from 10am to noon :</a:t>
            </a:r>
          </a:p>
          <a:p>
            <a:pPr marL="800100" marR="12065" lvl="1" indent="-342900">
              <a:lnSpc>
                <a:spcPct val="107000"/>
              </a:lnSpc>
              <a:spcAft>
                <a:spcPts val="800"/>
              </a:spcAft>
              <a:buFontTx/>
              <a:buChar char="-"/>
            </a:pPr>
            <a:r>
              <a:rPr lang="en-GB" sz="1700" dirty="0"/>
              <a:t>Tuesday @ Wilson Wellbeing Centre – Mitcham</a:t>
            </a:r>
          </a:p>
          <a:p>
            <a:pPr marL="800100" marR="12065" lvl="1" indent="-342900">
              <a:lnSpc>
                <a:spcPct val="107000"/>
              </a:lnSpc>
              <a:spcAft>
                <a:spcPts val="800"/>
              </a:spcAft>
              <a:buFontTx/>
              <a:buChar char="-"/>
            </a:pPr>
            <a:r>
              <a:rPr lang="en-GB" sz="1700" dirty="0"/>
              <a:t>Wednesday @ Sutton Community Dance – Sutton</a:t>
            </a:r>
          </a:p>
          <a:p>
            <a:pPr marL="342900" lvl="0" indent="-342900" algn="l">
              <a:lnSpc>
                <a:spcPct val="160000"/>
              </a:lnSpc>
              <a:spcAft>
                <a:spcPts val="800"/>
              </a:spcAft>
              <a:buFont typeface="Arial" panose="020B0604020202020204" pitchFamily="34" charset="0"/>
              <a:buChar char="•"/>
            </a:pPr>
            <a:r>
              <a:rPr lang="en-GB" sz="1700" dirty="0">
                <a:effectLst/>
              </a:rPr>
              <a:t>Access to activities4u as well as activities just for HHP service users</a:t>
            </a:r>
          </a:p>
          <a:p>
            <a:pPr marL="342900" lvl="0" indent="-342900" algn="l">
              <a:lnSpc>
                <a:spcPct val="160000"/>
              </a:lnSpc>
              <a:spcAft>
                <a:spcPts val="800"/>
              </a:spcAft>
              <a:buFont typeface="Arial" panose="020B0604020202020204" pitchFamily="34" charset="0"/>
              <a:buChar char="•"/>
            </a:pPr>
            <a:r>
              <a:rPr lang="en-GB" sz="1700" dirty="0">
                <a:solidFill>
                  <a:srgbClr val="000000"/>
                </a:solidFill>
                <a:latin typeface="Calibri" panose="020F0502020204030204" pitchFamily="34" charset="0"/>
                <a:ea typeface="Calibri" panose="020F0502020204030204" pitchFamily="34" charset="0"/>
              </a:rPr>
              <a:t>Access to laptops to keep kids connected . . . .  Plus much more</a:t>
            </a:r>
            <a:endParaRPr lang="en-US" sz="1700" dirty="0"/>
          </a:p>
        </p:txBody>
      </p:sp>
      <p:sp>
        <p:nvSpPr>
          <p:cNvPr id="4" name="Slide Number Placeholder 3">
            <a:extLst>
              <a:ext uri="{FF2B5EF4-FFF2-40B4-BE49-F238E27FC236}">
                <a16:creationId xmlns:a16="http://schemas.microsoft.com/office/drawing/2014/main" id="{B32BB5B9-4E71-4D27-9C83-DF077BBD2082}"/>
              </a:ext>
            </a:extLst>
          </p:cNvPr>
          <p:cNvSpPr>
            <a:spLocks noGrp="1"/>
          </p:cNvSpPr>
          <p:nvPr>
            <p:ph type="sldNum" sz="quarter" idx="12"/>
          </p:nvPr>
        </p:nvSpPr>
        <p:spPr>
          <a:xfrm>
            <a:off x="11704320" y="6455664"/>
            <a:ext cx="448056" cy="365125"/>
          </a:xfrm>
        </p:spPr>
        <p:txBody>
          <a:bodyPr vert="horz" lIns="91440" tIns="45720" rIns="91440" bIns="45720" rtlCol="0" anchor="ctr">
            <a:normAutofit/>
          </a:bodyPr>
          <a:lstStyle/>
          <a:p>
            <a:pPr>
              <a:spcAft>
                <a:spcPts val="600"/>
              </a:spcAft>
            </a:pPr>
            <a:fld id="{3A98EE3D-8CD1-4C3F-BD1C-C98C9596463C}" type="slidenum">
              <a:rPr lang="en-US" sz="1100">
                <a:solidFill>
                  <a:schemeClr val="tx1">
                    <a:lumMod val="50000"/>
                    <a:lumOff val="50000"/>
                  </a:schemeClr>
                </a:solidFill>
              </a:rPr>
              <a:pPr>
                <a:spcAft>
                  <a:spcPts val="600"/>
                </a:spcAft>
              </a:pPr>
              <a:t>4</a:t>
            </a:fld>
            <a:endParaRPr lang="en-US" sz="1100">
              <a:solidFill>
                <a:schemeClr val="tx1">
                  <a:lumMod val="50000"/>
                  <a:lumOff val="50000"/>
                </a:schemeClr>
              </a:solidFill>
            </a:endParaRPr>
          </a:p>
        </p:txBody>
      </p:sp>
    </p:spTree>
    <p:extLst>
      <p:ext uri="{BB962C8B-B14F-4D97-AF65-F5344CB8AC3E}">
        <p14:creationId xmlns:p14="http://schemas.microsoft.com/office/powerpoint/2010/main" val="2424171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Rectangle 1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Freeform: Shape 2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Rectangle 2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C093125-A8FE-421B-BB92-AB88D9C52044}"/>
              </a:ext>
            </a:extLst>
          </p:cNvPr>
          <p:cNvSpPr>
            <a:spLocks noGrp="1"/>
          </p:cNvSpPr>
          <p:nvPr>
            <p:ph type="title"/>
          </p:nvPr>
        </p:nvSpPr>
        <p:spPr>
          <a:xfrm>
            <a:off x="443059" y="808235"/>
            <a:ext cx="3201366" cy="3387497"/>
          </a:xfrm>
        </p:spPr>
        <p:txBody>
          <a:bodyPr vert="horz" lIns="91440" tIns="45720" rIns="91440" bIns="45720" rtlCol="0" anchor="b">
            <a:normAutofit/>
          </a:bodyPr>
          <a:lstStyle/>
          <a:p>
            <a:pPr algn="ctr"/>
            <a:r>
              <a:rPr lang="en-US" sz="4000" kern="1200" dirty="0">
                <a:solidFill>
                  <a:srgbClr val="FFFFFF"/>
                </a:solidFill>
                <a:latin typeface="+mj-lt"/>
                <a:ea typeface="+mj-ea"/>
                <a:cs typeface="+mj-cs"/>
              </a:rPr>
              <a:t>Our Volunteers</a:t>
            </a:r>
            <a:br>
              <a:rPr lang="en-US" sz="4000" kern="1200" dirty="0">
                <a:solidFill>
                  <a:srgbClr val="FFFFFF"/>
                </a:solidFill>
                <a:latin typeface="+mj-lt"/>
                <a:ea typeface="+mj-ea"/>
                <a:cs typeface="+mj-cs"/>
              </a:rPr>
            </a:br>
            <a:br>
              <a:rPr lang="en-US" sz="4000" kern="1200" dirty="0">
                <a:solidFill>
                  <a:srgbClr val="FFFFFF"/>
                </a:solidFill>
                <a:latin typeface="+mj-lt"/>
                <a:ea typeface="+mj-ea"/>
                <a:cs typeface="+mj-cs"/>
              </a:rPr>
            </a:b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13" name="TextBox 12">
            <a:extLst>
              <a:ext uri="{FF2B5EF4-FFF2-40B4-BE49-F238E27FC236}">
                <a16:creationId xmlns:a16="http://schemas.microsoft.com/office/drawing/2014/main" id="{CA7DF6B2-D924-485B-A1D2-B20AAA18DCA2}"/>
              </a:ext>
            </a:extLst>
          </p:cNvPr>
          <p:cNvSpPr txBox="1"/>
          <p:nvPr/>
        </p:nvSpPr>
        <p:spPr>
          <a:xfrm>
            <a:off x="4810259" y="649480"/>
            <a:ext cx="6938682" cy="5546047"/>
          </a:xfrm>
          <a:prstGeom prst="rect">
            <a:avLst/>
          </a:prstGeom>
        </p:spPr>
        <p:txBody>
          <a:bodyPr vert="horz" lIns="91440" tIns="45720" rIns="91440" bIns="45720" rtlCol="0" anchor="ctr">
            <a:normAutofit/>
          </a:bodyPr>
          <a:lstStyle/>
          <a:p>
            <a:pPr marL="26670" algn="just">
              <a:lnSpc>
                <a:spcPct val="107000"/>
              </a:lnSpc>
              <a:spcAft>
                <a:spcPts val="800"/>
              </a:spcAft>
            </a:pPr>
            <a:r>
              <a:rPr lang="en-GB" sz="2000" dirty="0">
                <a:effectLst/>
              </a:rPr>
              <a:t>Helping Hands volunteers have a breadth of different skills, experiences, languages, backgrounds &amp; ages.</a:t>
            </a:r>
            <a:endParaRPr lang="en-GB" sz="1800" dirty="0">
              <a:effectLst/>
            </a:endParaRPr>
          </a:p>
          <a:p>
            <a:pPr marL="33655" algn="l">
              <a:lnSpc>
                <a:spcPct val="107000"/>
              </a:lnSpc>
              <a:spcAft>
                <a:spcPts val="800"/>
              </a:spcAft>
            </a:pPr>
            <a:r>
              <a:rPr lang="en-GB" sz="2000" dirty="0">
                <a:effectLst/>
              </a:rPr>
              <a:t> </a:t>
            </a:r>
            <a:endParaRPr lang="en-GB" sz="1800" dirty="0">
              <a:effectLst/>
            </a:endParaRPr>
          </a:p>
          <a:p>
            <a:pPr algn="l">
              <a:lnSpc>
                <a:spcPct val="107000"/>
              </a:lnSpc>
              <a:spcAft>
                <a:spcPts val="800"/>
              </a:spcAft>
            </a:pPr>
            <a:r>
              <a:rPr lang="en-GB" sz="2800" dirty="0">
                <a:solidFill>
                  <a:schemeClr val="accent1">
                    <a:lumMod val="75000"/>
                  </a:schemeClr>
                </a:solidFill>
                <a:effectLst/>
              </a:rPr>
              <a:t>Volunteers receive: </a:t>
            </a:r>
            <a:endParaRPr lang="en-GB" sz="1800" dirty="0">
              <a:effectLst/>
            </a:endParaRPr>
          </a:p>
          <a:p>
            <a:pPr marL="342900" lvl="0" indent="-342900" algn="l">
              <a:lnSpc>
                <a:spcPct val="107000"/>
              </a:lnSpc>
              <a:buFont typeface="Arial" panose="020B0604020202020204" pitchFamily="34" charset="0"/>
              <a:buChar char="•"/>
            </a:pPr>
            <a:r>
              <a:rPr lang="en-GB" sz="2000" dirty="0">
                <a:effectLst/>
              </a:rPr>
              <a:t>Full training on the effects of DA on survivors and children</a:t>
            </a:r>
          </a:p>
          <a:p>
            <a:pPr marL="800100" marR="12065" lvl="1" indent="-342900">
              <a:lnSpc>
                <a:spcPct val="107000"/>
              </a:lnSpc>
              <a:spcAft>
                <a:spcPts val="800"/>
              </a:spcAft>
              <a:buFontTx/>
              <a:buChar char="-"/>
            </a:pPr>
            <a:r>
              <a:rPr lang="en-GB" sz="2000" dirty="0"/>
              <a:t>Circa 7 hours online</a:t>
            </a:r>
          </a:p>
          <a:p>
            <a:pPr marL="800100" marR="12065" lvl="1" indent="-342900">
              <a:lnSpc>
                <a:spcPct val="107000"/>
              </a:lnSpc>
              <a:spcAft>
                <a:spcPts val="800"/>
              </a:spcAft>
              <a:buFontTx/>
              <a:buChar char="-"/>
            </a:pPr>
            <a:r>
              <a:rPr lang="en-GB" sz="2000" dirty="0"/>
              <a:t>1.5 days face to face</a:t>
            </a:r>
          </a:p>
          <a:p>
            <a:pPr marL="342900" lvl="0" indent="-342900" algn="l">
              <a:lnSpc>
                <a:spcPct val="107000"/>
              </a:lnSpc>
              <a:buFont typeface="Arial" panose="020B0604020202020204" pitchFamily="34" charset="0"/>
              <a:buChar char="•"/>
            </a:pPr>
            <a:r>
              <a:rPr lang="en-GB" sz="2000" dirty="0">
                <a:effectLst/>
              </a:rPr>
              <a:t>Ongoing support and supervision </a:t>
            </a:r>
          </a:p>
          <a:p>
            <a:pPr marL="342900" lvl="0" indent="-342900" algn="l">
              <a:lnSpc>
                <a:spcPct val="107000"/>
              </a:lnSpc>
              <a:buFont typeface="Arial" panose="020B0604020202020204" pitchFamily="34" charset="0"/>
              <a:buChar char="•"/>
            </a:pPr>
            <a:endParaRPr lang="en-GB" sz="1800" dirty="0">
              <a:effectLst/>
            </a:endParaRPr>
          </a:p>
          <a:p>
            <a:pPr marL="342900" lvl="0" indent="-342900" algn="l">
              <a:lnSpc>
                <a:spcPct val="107000"/>
              </a:lnSpc>
              <a:buFont typeface="Arial" panose="020B0604020202020204" pitchFamily="34" charset="0"/>
              <a:buChar char="•"/>
            </a:pPr>
            <a:r>
              <a:rPr lang="en-GB" sz="2000" dirty="0">
                <a:effectLst/>
              </a:rPr>
              <a:t>Regular opportunities to meet with other volunteers</a:t>
            </a:r>
          </a:p>
          <a:p>
            <a:pPr marL="342900" lvl="0" indent="-342900" algn="l">
              <a:lnSpc>
                <a:spcPct val="107000"/>
              </a:lnSpc>
              <a:buFont typeface="Arial" panose="020B0604020202020204" pitchFamily="34" charset="0"/>
              <a:buChar char="•"/>
            </a:pPr>
            <a:endParaRPr lang="en-GB" sz="1800" dirty="0">
              <a:effectLst/>
            </a:endParaRPr>
          </a:p>
          <a:p>
            <a:pPr marL="342900" lvl="0" indent="-342900" algn="l">
              <a:lnSpc>
                <a:spcPct val="107000"/>
              </a:lnSpc>
              <a:spcAft>
                <a:spcPts val="800"/>
              </a:spcAft>
              <a:buFont typeface="Arial" panose="020B0604020202020204" pitchFamily="34" charset="0"/>
              <a:buChar char="•"/>
            </a:pPr>
            <a:r>
              <a:rPr lang="en-GB" sz="2000" dirty="0">
                <a:effectLst/>
              </a:rPr>
              <a:t>Reasonable out of pocket expenses</a:t>
            </a:r>
            <a:endParaRPr lang="en-GB" sz="1800" dirty="0">
              <a:effectLst/>
            </a:endParaRPr>
          </a:p>
          <a:p>
            <a:pPr marL="457200" indent="-342900">
              <a:lnSpc>
                <a:spcPct val="90000"/>
              </a:lnSpc>
              <a:spcAft>
                <a:spcPts val="600"/>
              </a:spcAft>
              <a:buFont typeface="Arial" panose="020B0604020202020204" pitchFamily="34" charset="0"/>
              <a:buChar char="•"/>
            </a:pPr>
            <a:endParaRPr lang="en-US" sz="2000" dirty="0"/>
          </a:p>
          <a:p>
            <a:pPr marL="342900" indent="-228600">
              <a:lnSpc>
                <a:spcPct val="90000"/>
              </a:lnSpc>
              <a:spcAft>
                <a:spcPts val="600"/>
              </a:spcAft>
              <a:buFont typeface="Arial" panose="020B0604020202020204" pitchFamily="34" charset="0"/>
              <a:buChar char="•"/>
            </a:pPr>
            <a:endParaRPr lang="en-US" sz="2000" dirty="0"/>
          </a:p>
          <a:p>
            <a:pPr marL="342900" indent="-228600">
              <a:lnSpc>
                <a:spcPct val="90000"/>
              </a:lnSpc>
              <a:spcAft>
                <a:spcPts val="600"/>
              </a:spcAft>
              <a:buFont typeface="Arial" panose="020B0604020202020204" pitchFamily="34" charset="0"/>
              <a:buChar char="•"/>
            </a:pPr>
            <a:endParaRPr lang="en-US" sz="2000" dirty="0"/>
          </a:p>
        </p:txBody>
      </p:sp>
      <p:sp>
        <p:nvSpPr>
          <p:cNvPr id="4" name="Slide Number Placeholder 3">
            <a:extLst>
              <a:ext uri="{FF2B5EF4-FFF2-40B4-BE49-F238E27FC236}">
                <a16:creationId xmlns:a16="http://schemas.microsoft.com/office/drawing/2014/main" id="{B32BB5B9-4E71-4D27-9C83-DF077BBD2082}"/>
              </a:ext>
            </a:extLst>
          </p:cNvPr>
          <p:cNvSpPr>
            <a:spLocks noGrp="1"/>
          </p:cNvSpPr>
          <p:nvPr>
            <p:ph type="sldNum" sz="quarter" idx="12"/>
          </p:nvPr>
        </p:nvSpPr>
        <p:spPr>
          <a:xfrm>
            <a:off x="11704320" y="6455664"/>
            <a:ext cx="448056" cy="365125"/>
          </a:xfrm>
        </p:spPr>
        <p:txBody>
          <a:bodyPr vert="horz" lIns="91440" tIns="45720" rIns="91440" bIns="45720" rtlCol="0" anchor="ctr">
            <a:normAutofit/>
          </a:bodyPr>
          <a:lstStyle/>
          <a:p>
            <a:pPr>
              <a:spcAft>
                <a:spcPts val="600"/>
              </a:spcAft>
            </a:pPr>
            <a:fld id="{3A98EE3D-8CD1-4C3F-BD1C-C98C9596463C}" type="slidenum">
              <a:rPr lang="en-US" sz="1100">
                <a:solidFill>
                  <a:schemeClr val="tx1">
                    <a:lumMod val="50000"/>
                    <a:lumOff val="50000"/>
                  </a:schemeClr>
                </a:solidFill>
              </a:rPr>
              <a:pPr>
                <a:spcAft>
                  <a:spcPts val="600"/>
                </a:spcAft>
              </a:pPr>
              <a:t>5</a:t>
            </a:fld>
            <a:endParaRPr lang="en-US" sz="1100">
              <a:solidFill>
                <a:schemeClr val="tx1">
                  <a:lumMod val="50000"/>
                  <a:lumOff val="50000"/>
                </a:schemeClr>
              </a:solidFill>
            </a:endParaRPr>
          </a:p>
        </p:txBody>
      </p:sp>
    </p:spTree>
    <p:extLst>
      <p:ext uri="{BB962C8B-B14F-4D97-AF65-F5344CB8AC3E}">
        <p14:creationId xmlns:p14="http://schemas.microsoft.com/office/powerpoint/2010/main" val="3072760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Rectangle 1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Freeform: Shape 2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Rectangle 2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C093125-A8FE-421B-BB92-AB88D9C52044}"/>
              </a:ext>
            </a:extLst>
          </p:cNvPr>
          <p:cNvSpPr>
            <a:spLocks noGrp="1"/>
          </p:cNvSpPr>
          <p:nvPr>
            <p:ph type="title"/>
          </p:nvPr>
        </p:nvSpPr>
        <p:spPr>
          <a:xfrm>
            <a:off x="443059" y="808235"/>
            <a:ext cx="3201366" cy="3387497"/>
          </a:xfrm>
        </p:spPr>
        <p:txBody>
          <a:bodyPr vert="horz" lIns="91440" tIns="45720" rIns="91440" bIns="45720" rtlCol="0" anchor="b">
            <a:normAutofit/>
          </a:bodyPr>
          <a:lstStyle/>
          <a:p>
            <a:pPr algn="ctr"/>
            <a:r>
              <a:rPr lang="en-US" sz="4000" kern="1200" dirty="0">
                <a:solidFill>
                  <a:srgbClr val="FFFFFF"/>
                </a:solidFill>
                <a:latin typeface="+mj-lt"/>
                <a:ea typeface="+mj-ea"/>
                <a:cs typeface="+mj-cs"/>
              </a:rPr>
              <a:t>Our Volunteers</a:t>
            </a:r>
            <a:br>
              <a:rPr lang="en-US" sz="4000" kern="1200" dirty="0">
                <a:solidFill>
                  <a:srgbClr val="FFFFFF"/>
                </a:solidFill>
                <a:latin typeface="+mj-lt"/>
                <a:ea typeface="+mj-ea"/>
                <a:cs typeface="+mj-cs"/>
              </a:rPr>
            </a:br>
            <a:br>
              <a:rPr lang="en-US" sz="4000" kern="1200" dirty="0">
                <a:solidFill>
                  <a:srgbClr val="FFFFFF"/>
                </a:solidFill>
                <a:latin typeface="+mj-lt"/>
                <a:ea typeface="+mj-ea"/>
                <a:cs typeface="+mj-cs"/>
              </a:rPr>
            </a:b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13" name="TextBox 12">
            <a:extLst>
              <a:ext uri="{FF2B5EF4-FFF2-40B4-BE49-F238E27FC236}">
                <a16:creationId xmlns:a16="http://schemas.microsoft.com/office/drawing/2014/main" id="{CA7DF6B2-D924-485B-A1D2-B20AAA18DCA2}"/>
              </a:ext>
            </a:extLst>
          </p:cNvPr>
          <p:cNvSpPr txBox="1"/>
          <p:nvPr/>
        </p:nvSpPr>
        <p:spPr>
          <a:xfrm>
            <a:off x="4264875" y="511388"/>
            <a:ext cx="7484066" cy="5546047"/>
          </a:xfrm>
          <a:prstGeom prst="rect">
            <a:avLst/>
          </a:prstGeom>
        </p:spPr>
        <p:txBody>
          <a:bodyPr vert="horz" lIns="91440" tIns="45720" rIns="91440" bIns="45720" rtlCol="0" anchor="ctr">
            <a:normAutofit/>
          </a:bodyPr>
          <a:lstStyle/>
          <a:p>
            <a:pPr marR="12065" algn="l">
              <a:lnSpc>
                <a:spcPct val="107000"/>
              </a:lnSpc>
              <a:spcAft>
                <a:spcPts val="800"/>
              </a:spcAft>
            </a:pPr>
            <a:r>
              <a:rPr lang="en-GB" sz="2800" b="1" dirty="0">
                <a:solidFill>
                  <a:schemeClr val="accent1">
                    <a:lumMod val="75000"/>
                  </a:schemeClr>
                </a:solidFill>
                <a:effectLst/>
              </a:rPr>
              <a:t>Volunteers have: </a:t>
            </a:r>
            <a:endParaRPr lang="en-GB" sz="1800" b="1" dirty="0">
              <a:solidFill>
                <a:schemeClr val="accent1">
                  <a:lumMod val="75000"/>
                </a:schemeClr>
              </a:solidFill>
              <a:effectLst/>
            </a:endParaRPr>
          </a:p>
          <a:p>
            <a:pPr marL="33655" algn="l">
              <a:lnSpc>
                <a:spcPct val="107000"/>
              </a:lnSpc>
              <a:spcAft>
                <a:spcPts val="800"/>
              </a:spcAft>
            </a:pPr>
            <a:r>
              <a:rPr lang="en-GB" sz="1800" dirty="0">
                <a:effectLst/>
              </a:rPr>
              <a:t> </a:t>
            </a:r>
          </a:p>
          <a:p>
            <a:pPr marL="342900" lvl="0" indent="-342900" algn="l">
              <a:lnSpc>
                <a:spcPct val="100000"/>
              </a:lnSpc>
              <a:buFont typeface="Arial" panose="020B0604020202020204" pitchFamily="34" charset="0"/>
              <a:buChar char="•"/>
            </a:pPr>
            <a:r>
              <a:rPr lang="en-GB" sz="2000" dirty="0">
                <a:effectLst/>
              </a:rPr>
              <a:t>A willingness to support families to achieve positive changes</a:t>
            </a:r>
          </a:p>
          <a:p>
            <a:pPr lvl="0" algn="l">
              <a:lnSpc>
                <a:spcPct val="100000"/>
              </a:lnSpc>
            </a:pPr>
            <a:r>
              <a:rPr lang="en-GB" sz="2000" dirty="0">
                <a:effectLst/>
              </a:rPr>
              <a:t> </a:t>
            </a:r>
            <a:endParaRPr lang="en-GB" sz="1800" dirty="0">
              <a:effectLst/>
            </a:endParaRPr>
          </a:p>
          <a:p>
            <a:pPr marL="342900" lvl="0" indent="-342900" algn="l">
              <a:lnSpc>
                <a:spcPct val="100000"/>
              </a:lnSpc>
              <a:buFont typeface="Arial" panose="020B0604020202020204" pitchFamily="34" charset="0"/>
              <a:buChar char="•"/>
            </a:pPr>
            <a:r>
              <a:rPr lang="en-GB" sz="2000" dirty="0">
                <a:effectLst/>
              </a:rPr>
              <a:t>An understanding of the effects of domestic violence on adults and children</a:t>
            </a:r>
          </a:p>
          <a:p>
            <a:pPr marL="342900" lvl="0" indent="-342900" algn="l">
              <a:lnSpc>
                <a:spcPct val="100000"/>
              </a:lnSpc>
              <a:buFont typeface="Arial" panose="020B0604020202020204" pitchFamily="34" charset="0"/>
              <a:buChar char="•"/>
            </a:pPr>
            <a:endParaRPr lang="en-GB" sz="1800" dirty="0">
              <a:effectLst/>
            </a:endParaRPr>
          </a:p>
          <a:p>
            <a:pPr marL="342900" lvl="0" indent="-342900" algn="l">
              <a:lnSpc>
                <a:spcPct val="107000"/>
              </a:lnSpc>
              <a:buFont typeface="Arial" panose="020B0604020202020204" pitchFamily="34" charset="0"/>
              <a:buChar char="•"/>
            </a:pPr>
            <a:r>
              <a:rPr lang="en-GB" sz="2000" dirty="0">
                <a:effectLst/>
              </a:rPr>
              <a:t>An enhanced DBS check to check their suitability to work with adults &amp; children </a:t>
            </a:r>
          </a:p>
          <a:p>
            <a:pPr marL="342900" lvl="0" indent="-342900" algn="l">
              <a:lnSpc>
                <a:spcPct val="107000"/>
              </a:lnSpc>
              <a:buFont typeface="Arial" panose="020B0604020202020204" pitchFamily="34" charset="0"/>
              <a:buChar char="•"/>
            </a:pPr>
            <a:endParaRPr lang="en-GB" sz="1800" dirty="0">
              <a:effectLst/>
            </a:endParaRPr>
          </a:p>
          <a:p>
            <a:pPr marL="342900" lvl="0" indent="-342900" algn="l">
              <a:lnSpc>
                <a:spcPct val="107000"/>
              </a:lnSpc>
              <a:spcAft>
                <a:spcPts val="800"/>
              </a:spcAft>
              <a:buFont typeface="Arial" panose="020B0604020202020204" pitchFamily="34" charset="0"/>
              <a:buChar char="•"/>
            </a:pPr>
            <a:r>
              <a:rPr lang="en-GB" sz="2000" dirty="0">
                <a:effectLst/>
              </a:rPr>
              <a:t>A positive, collaborative can-do approach to problems, but don’t need to have all the answers</a:t>
            </a:r>
            <a:endParaRPr lang="en-GB" sz="1800" dirty="0">
              <a:solidFill>
                <a:srgbClr val="000000"/>
              </a:solidFill>
              <a:effectLst/>
              <a:latin typeface="Calibri" panose="020F0502020204030204" pitchFamily="34" charset="0"/>
              <a:ea typeface="Calibri" panose="020F0502020204030204" pitchFamily="34" charset="0"/>
            </a:endParaRPr>
          </a:p>
          <a:p>
            <a:pPr marL="369570" indent="-342900" algn="just">
              <a:lnSpc>
                <a:spcPct val="107000"/>
              </a:lnSpc>
              <a:spcAft>
                <a:spcPts val="800"/>
              </a:spcAft>
              <a:buFont typeface="Arial" panose="020B0604020202020204" pitchFamily="34" charset="0"/>
              <a:buChar char="•"/>
            </a:pPr>
            <a:endParaRPr lang="en-US" sz="2000" dirty="0"/>
          </a:p>
          <a:p>
            <a:pPr marL="342900" indent="-228600">
              <a:lnSpc>
                <a:spcPct val="90000"/>
              </a:lnSpc>
              <a:spcAft>
                <a:spcPts val="600"/>
              </a:spcAft>
              <a:buFont typeface="Arial" panose="020B0604020202020204" pitchFamily="34" charset="0"/>
              <a:buChar char="•"/>
            </a:pPr>
            <a:endParaRPr lang="en-US" sz="2000" dirty="0"/>
          </a:p>
          <a:p>
            <a:pPr marL="342900" indent="-228600">
              <a:lnSpc>
                <a:spcPct val="90000"/>
              </a:lnSpc>
              <a:spcAft>
                <a:spcPts val="600"/>
              </a:spcAft>
              <a:buFont typeface="Arial" panose="020B0604020202020204" pitchFamily="34" charset="0"/>
              <a:buChar char="•"/>
            </a:pPr>
            <a:endParaRPr lang="en-US" sz="2000" dirty="0"/>
          </a:p>
        </p:txBody>
      </p:sp>
      <p:sp>
        <p:nvSpPr>
          <p:cNvPr id="4" name="Slide Number Placeholder 3">
            <a:extLst>
              <a:ext uri="{FF2B5EF4-FFF2-40B4-BE49-F238E27FC236}">
                <a16:creationId xmlns:a16="http://schemas.microsoft.com/office/drawing/2014/main" id="{B32BB5B9-4E71-4D27-9C83-DF077BBD2082}"/>
              </a:ext>
            </a:extLst>
          </p:cNvPr>
          <p:cNvSpPr>
            <a:spLocks noGrp="1"/>
          </p:cNvSpPr>
          <p:nvPr>
            <p:ph type="sldNum" sz="quarter" idx="12"/>
          </p:nvPr>
        </p:nvSpPr>
        <p:spPr>
          <a:xfrm>
            <a:off x="11704320" y="6455664"/>
            <a:ext cx="448056" cy="365125"/>
          </a:xfrm>
        </p:spPr>
        <p:txBody>
          <a:bodyPr vert="horz" lIns="91440" tIns="45720" rIns="91440" bIns="45720" rtlCol="0" anchor="ctr">
            <a:normAutofit/>
          </a:bodyPr>
          <a:lstStyle/>
          <a:p>
            <a:pPr>
              <a:spcAft>
                <a:spcPts val="600"/>
              </a:spcAft>
            </a:pPr>
            <a:fld id="{3A98EE3D-8CD1-4C3F-BD1C-C98C9596463C}" type="slidenum">
              <a:rPr lang="en-US" sz="1100">
                <a:solidFill>
                  <a:schemeClr val="tx1">
                    <a:lumMod val="50000"/>
                    <a:lumOff val="50000"/>
                  </a:schemeClr>
                </a:solidFill>
              </a:rPr>
              <a:pPr>
                <a:spcAft>
                  <a:spcPts val="600"/>
                </a:spcAft>
              </a:pPr>
              <a:t>6</a:t>
            </a:fld>
            <a:endParaRPr lang="en-US" sz="1100">
              <a:solidFill>
                <a:schemeClr val="tx1">
                  <a:lumMod val="50000"/>
                  <a:lumOff val="50000"/>
                </a:schemeClr>
              </a:solidFill>
            </a:endParaRPr>
          </a:p>
        </p:txBody>
      </p:sp>
    </p:spTree>
    <p:extLst>
      <p:ext uri="{BB962C8B-B14F-4D97-AF65-F5344CB8AC3E}">
        <p14:creationId xmlns:p14="http://schemas.microsoft.com/office/powerpoint/2010/main" val="2554871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Rectangle 1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Freeform: Shape 2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Rectangle 2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C093125-A8FE-421B-BB92-AB88D9C52044}"/>
              </a:ext>
            </a:extLst>
          </p:cNvPr>
          <p:cNvSpPr>
            <a:spLocks noGrp="1"/>
          </p:cNvSpPr>
          <p:nvPr>
            <p:ph type="title"/>
          </p:nvPr>
        </p:nvSpPr>
        <p:spPr>
          <a:xfrm>
            <a:off x="443059" y="808235"/>
            <a:ext cx="3201366" cy="3387497"/>
          </a:xfrm>
        </p:spPr>
        <p:txBody>
          <a:bodyPr vert="horz" lIns="91440" tIns="45720" rIns="91440" bIns="45720" rtlCol="0" anchor="b">
            <a:normAutofit/>
          </a:bodyPr>
          <a:lstStyle/>
          <a:p>
            <a:pPr algn="ctr"/>
            <a:r>
              <a:rPr lang="en-US" sz="4000" kern="1200" dirty="0">
                <a:solidFill>
                  <a:srgbClr val="FFFFFF"/>
                </a:solidFill>
                <a:latin typeface="+mj-lt"/>
                <a:ea typeface="+mj-ea"/>
                <a:cs typeface="+mj-cs"/>
              </a:rPr>
              <a:t>2 ways to make a referral</a:t>
            </a:r>
            <a:br>
              <a:rPr lang="en-US" sz="4000" kern="1200" dirty="0">
                <a:solidFill>
                  <a:srgbClr val="FFFFFF"/>
                </a:solidFill>
                <a:latin typeface="+mj-lt"/>
                <a:ea typeface="+mj-ea"/>
                <a:cs typeface="+mj-cs"/>
              </a:rPr>
            </a:br>
            <a:br>
              <a:rPr lang="en-US" sz="4000" kern="1200" dirty="0">
                <a:solidFill>
                  <a:srgbClr val="FFFFFF"/>
                </a:solidFill>
                <a:latin typeface="+mj-lt"/>
                <a:ea typeface="+mj-ea"/>
                <a:cs typeface="+mj-cs"/>
              </a:rPr>
            </a:b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13" name="TextBox 12">
            <a:extLst>
              <a:ext uri="{FF2B5EF4-FFF2-40B4-BE49-F238E27FC236}">
                <a16:creationId xmlns:a16="http://schemas.microsoft.com/office/drawing/2014/main" id="{CA7DF6B2-D924-485B-A1D2-B20AAA18DCA2}"/>
              </a:ext>
            </a:extLst>
          </p:cNvPr>
          <p:cNvSpPr txBox="1"/>
          <p:nvPr/>
        </p:nvSpPr>
        <p:spPr>
          <a:xfrm>
            <a:off x="4810259" y="649480"/>
            <a:ext cx="6938682" cy="4398381"/>
          </a:xfrm>
          <a:prstGeom prst="rect">
            <a:avLst/>
          </a:prstGeom>
        </p:spPr>
        <p:txBody>
          <a:bodyPr vert="horz" lIns="91440" tIns="45720" rIns="91440" bIns="45720" rtlCol="0" anchor="ctr">
            <a:normAutofit fontScale="92500" lnSpcReduction="20000"/>
          </a:bodyPr>
          <a:lstStyle/>
          <a:p>
            <a:pPr marR="12065" algn="l">
              <a:lnSpc>
                <a:spcPct val="107000"/>
              </a:lnSpc>
              <a:spcAft>
                <a:spcPts val="800"/>
              </a:spcAft>
            </a:pPr>
            <a:r>
              <a:rPr lang="en-GB" sz="3000" b="1" dirty="0">
                <a:solidFill>
                  <a:schemeClr val="accent1">
                    <a:lumMod val="75000"/>
                  </a:schemeClr>
                </a:solidFill>
              </a:rPr>
              <a:t>1. Self-Referral </a:t>
            </a:r>
          </a:p>
          <a:p>
            <a:pPr marR="12065" algn="l">
              <a:lnSpc>
                <a:spcPct val="107000"/>
              </a:lnSpc>
              <a:spcAft>
                <a:spcPts val="800"/>
              </a:spcAft>
            </a:pPr>
            <a:endParaRPr lang="en-GB" sz="2200" dirty="0">
              <a:solidFill>
                <a:schemeClr val="accent1">
                  <a:lumMod val="75000"/>
                </a:schemeClr>
              </a:solidFill>
            </a:endParaRPr>
          </a:p>
          <a:p>
            <a:pPr marL="457200" marR="12065" indent="-457200" algn="l">
              <a:lnSpc>
                <a:spcPct val="107000"/>
              </a:lnSpc>
              <a:spcAft>
                <a:spcPts val="800"/>
              </a:spcAft>
              <a:buAutoNum type="arabicPeriod"/>
            </a:pPr>
            <a:r>
              <a:rPr lang="en-GB" sz="2200" dirty="0"/>
              <a:t>Contact the co-ordinator or Jigsaw4u by phone or email </a:t>
            </a:r>
          </a:p>
          <a:p>
            <a:pPr marL="457200" marR="12065" indent="-457200" algn="l">
              <a:lnSpc>
                <a:spcPct val="107000"/>
              </a:lnSpc>
              <a:spcAft>
                <a:spcPts val="800"/>
              </a:spcAft>
              <a:buAutoNum type="arabicPeriod"/>
            </a:pPr>
            <a:endParaRPr lang="en-GB" sz="2200" dirty="0"/>
          </a:p>
          <a:p>
            <a:pPr marL="457200" marR="12065" indent="-457200" algn="l">
              <a:lnSpc>
                <a:spcPct val="107000"/>
              </a:lnSpc>
              <a:spcAft>
                <a:spcPts val="800"/>
              </a:spcAft>
              <a:buAutoNum type="arabicPeriod"/>
            </a:pPr>
            <a:r>
              <a:rPr lang="en-GB" sz="2200" dirty="0"/>
              <a:t>Attend the initial meeting with the coordinator to discuss the type of support required - This can be at the Jigsaw4u office or at a venue to suit the SU</a:t>
            </a:r>
          </a:p>
          <a:p>
            <a:pPr marL="457200" marR="12065" indent="-457200" algn="l">
              <a:lnSpc>
                <a:spcPct val="107000"/>
              </a:lnSpc>
              <a:spcAft>
                <a:spcPts val="800"/>
              </a:spcAft>
              <a:buAutoNum type="arabicPeriod"/>
            </a:pPr>
            <a:endParaRPr lang="en-GB" sz="2200" dirty="0"/>
          </a:p>
          <a:p>
            <a:pPr marL="457200" marR="12065" indent="-457200" algn="l">
              <a:lnSpc>
                <a:spcPct val="107000"/>
              </a:lnSpc>
              <a:spcAft>
                <a:spcPts val="800"/>
              </a:spcAft>
              <a:buAutoNum type="arabicPeriod"/>
            </a:pPr>
            <a:r>
              <a:rPr lang="en-GB" sz="2200" dirty="0"/>
              <a:t>Attend an introductory meeting with individually matched HHP volunteer and co-ordinator. </a:t>
            </a:r>
          </a:p>
          <a:p>
            <a:pPr marL="457200" marR="12065" indent="-457200" algn="l">
              <a:lnSpc>
                <a:spcPct val="107000"/>
              </a:lnSpc>
              <a:spcAft>
                <a:spcPts val="800"/>
              </a:spcAft>
              <a:buAutoNum type="arabicPeriod"/>
            </a:pPr>
            <a:endParaRPr lang="en-GB" sz="2200" dirty="0"/>
          </a:p>
          <a:p>
            <a:pPr marL="457200" marR="12065" indent="-457200" algn="l">
              <a:lnSpc>
                <a:spcPct val="107000"/>
              </a:lnSpc>
              <a:spcAft>
                <a:spcPts val="800"/>
              </a:spcAft>
              <a:buAutoNum type="arabicPeriod"/>
            </a:pPr>
            <a:r>
              <a:rPr lang="en-GB" sz="2200" dirty="0"/>
              <a:t>Weekly / Fortnightly meetings with volunteer as required</a:t>
            </a:r>
            <a:endParaRPr lang="en-US" sz="2200" dirty="0"/>
          </a:p>
          <a:p>
            <a:pPr marL="342900" indent="-228600">
              <a:lnSpc>
                <a:spcPct val="90000"/>
              </a:lnSpc>
              <a:spcAft>
                <a:spcPts val="600"/>
              </a:spcAft>
              <a:buFont typeface="Arial" panose="020B0604020202020204" pitchFamily="34" charset="0"/>
              <a:buChar char="•"/>
            </a:pPr>
            <a:endParaRPr lang="en-US" sz="2000" dirty="0"/>
          </a:p>
        </p:txBody>
      </p:sp>
      <p:sp>
        <p:nvSpPr>
          <p:cNvPr id="4" name="Slide Number Placeholder 3">
            <a:extLst>
              <a:ext uri="{FF2B5EF4-FFF2-40B4-BE49-F238E27FC236}">
                <a16:creationId xmlns:a16="http://schemas.microsoft.com/office/drawing/2014/main" id="{B32BB5B9-4E71-4D27-9C83-DF077BBD2082}"/>
              </a:ext>
            </a:extLst>
          </p:cNvPr>
          <p:cNvSpPr>
            <a:spLocks noGrp="1"/>
          </p:cNvSpPr>
          <p:nvPr>
            <p:ph type="sldNum" sz="quarter" idx="12"/>
          </p:nvPr>
        </p:nvSpPr>
        <p:spPr>
          <a:xfrm>
            <a:off x="11704320" y="6455664"/>
            <a:ext cx="448056" cy="365125"/>
          </a:xfrm>
        </p:spPr>
        <p:txBody>
          <a:bodyPr vert="horz" lIns="91440" tIns="45720" rIns="91440" bIns="45720" rtlCol="0" anchor="ctr">
            <a:normAutofit/>
          </a:bodyPr>
          <a:lstStyle/>
          <a:p>
            <a:pPr>
              <a:spcAft>
                <a:spcPts val="600"/>
              </a:spcAft>
            </a:pPr>
            <a:fld id="{3A98EE3D-8CD1-4C3F-BD1C-C98C9596463C}" type="slidenum">
              <a:rPr lang="en-US" sz="1100">
                <a:solidFill>
                  <a:schemeClr val="tx1">
                    <a:lumMod val="50000"/>
                    <a:lumOff val="50000"/>
                  </a:schemeClr>
                </a:solidFill>
              </a:rPr>
              <a:pPr>
                <a:spcAft>
                  <a:spcPts val="600"/>
                </a:spcAft>
              </a:pPr>
              <a:t>7</a:t>
            </a:fld>
            <a:endParaRPr lang="en-US" sz="1100">
              <a:solidFill>
                <a:schemeClr val="tx1">
                  <a:lumMod val="50000"/>
                  <a:lumOff val="50000"/>
                </a:schemeClr>
              </a:solidFill>
            </a:endParaRPr>
          </a:p>
        </p:txBody>
      </p:sp>
    </p:spTree>
    <p:extLst>
      <p:ext uri="{BB962C8B-B14F-4D97-AF65-F5344CB8AC3E}">
        <p14:creationId xmlns:p14="http://schemas.microsoft.com/office/powerpoint/2010/main" val="2876566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Rectangle 1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Freeform: Shape 2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Rectangle 2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C093125-A8FE-421B-BB92-AB88D9C52044}"/>
              </a:ext>
            </a:extLst>
          </p:cNvPr>
          <p:cNvSpPr>
            <a:spLocks noGrp="1"/>
          </p:cNvSpPr>
          <p:nvPr>
            <p:ph type="title"/>
          </p:nvPr>
        </p:nvSpPr>
        <p:spPr>
          <a:xfrm>
            <a:off x="443059" y="808235"/>
            <a:ext cx="3201366" cy="3387497"/>
          </a:xfrm>
        </p:spPr>
        <p:txBody>
          <a:bodyPr vert="horz" lIns="91440" tIns="45720" rIns="91440" bIns="45720" rtlCol="0" anchor="b">
            <a:normAutofit/>
          </a:bodyPr>
          <a:lstStyle/>
          <a:p>
            <a:pPr algn="ctr"/>
            <a:r>
              <a:rPr lang="en-US" sz="4000" kern="1200" dirty="0">
                <a:solidFill>
                  <a:srgbClr val="FFFFFF"/>
                </a:solidFill>
                <a:latin typeface="+mj-lt"/>
                <a:ea typeface="+mj-ea"/>
                <a:cs typeface="+mj-cs"/>
              </a:rPr>
              <a:t>2 ways to make a referral</a:t>
            </a:r>
            <a:br>
              <a:rPr lang="en-US" sz="4000" kern="1200" dirty="0">
                <a:solidFill>
                  <a:srgbClr val="FFFFFF"/>
                </a:solidFill>
                <a:latin typeface="+mj-lt"/>
                <a:ea typeface="+mj-ea"/>
                <a:cs typeface="+mj-cs"/>
              </a:rPr>
            </a:br>
            <a:br>
              <a:rPr lang="en-US" sz="4000" kern="1200" dirty="0">
                <a:solidFill>
                  <a:srgbClr val="FFFFFF"/>
                </a:solidFill>
                <a:latin typeface="+mj-lt"/>
                <a:ea typeface="+mj-ea"/>
                <a:cs typeface="+mj-cs"/>
              </a:rPr>
            </a:b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13" name="TextBox 12">
            <a:extLst>
              <a:ext uri="{FF2B5EF4-FFF2-40B4-BE49-F238E27FC236}">
                <a16:creationId xmlns:a16="http://schemas.microsoft.com/office/drawing/2014/main" id="{CA7DF6B2-D924-485B-A1D2-B20AAA18DCA2}"/>
              </a:ext>
            </a:extLst>
          </p:cNvPr>
          <p:cNvSpPr txBox="1"/>
          <p:nvPr/>
        </p:nvSpPr>
        <p:spPr>
          <a:xfrm>
            <a:off x="4810259" y="649480"/>
            <a:ext cx="6938682" cy="5993916"/>
          </a:xfrm>
          <a:prstGeom prst="rect">
            <a:avLst/>
          </a:prstGeom>
        </p:spPr>
        <p:txBody>
          <a:bodyPr vert="horz" lIns="91440" tIns="45720" rIns="91440" bIns="45720" rtlCol="0" anchor="ctr">
            <a:normAutofit/>
          </a:bodyPr>
          <a:lstStyle/>
          <a:p>
            <a:pPr marR="12065" algn="l">
              <a:lnSpc>
                <a:spcPct val="107000"/>
              </a:lnSpc>
              <a:spcAft>
                <a:spcPts val="800"/>
              </a:spcAft>
            </a:pPr>
            <a:r>
              <a:rPr lang="en-GB" sz="2800" b="1" dirty="0">
                <a:solidFill>
                  <a:schemeClr val="accent1">
                    <a:lumMod val="75000"/>
                  </a:schemeClr>
                </a:solidFill>
              </a:rPr>
              <a:t>2. Agency Referral </a:t>
            </a:r>
          </a:p>
          <a:p>
            <a:pPr marR="12065" algn="l">
              <a:lnSpc>
                <a:spcPct val="107000"/>
              </a:lnSpc>
              <a:spcAft>
                <a:spcPts val="800"/>
              </a:spcAft>
            </a:pPr>
            <a:endParaRPr lang="en-GB" sz="2800" dirty="0">
              <a:solidFill>
                <a:schemeClr val="accent1">
                  <a:lumMod val="75000"/>
                </a:schemeClr>
              </a:solidFill>
            </a:endParaRPr>
          </a:p>
          <a:p>
            <a:pPr marL="457200" marR="12065" indent="-457200" algn="l">
              <a:lnSpc>
                <a:spcPct val="107000"/>
              </a:lnSpc>
              <a:spcAft>
                <a:spcPts val="800"/>
              </a:spcAft>
              <a:buAutoNum type="arabicPeriod"/>
            </a:pPr>
            <a:r>
              <a:rPr lang="en-GB" sz="2000" dirty="0"/>
              <a:t>Phone or email the project co-ordinator to request a referral form </a:t>
            </a:r>
          </a:p>
          <a:p>
            <a:pPr marL="457200" marR="12065" indent="-457200" algn="l">
              <a:lnSpc>
                <a:spcPct val="107000"/>
              </a:lnSpc>
              <a:spcAft>
                <a:spcPts val="800"/>
              </a:spcAft>
              <a:buAutoNum type="arabicPeriod"/>
            </a:pPr>
            <a:endParaRPr lang="en-GB" sz="2000" dirty="0"/>
          </a:p>
          <a:p>
            <a:pPr marL="457200" marR="12065" indent="-457200" algn="l">
              <a:lnSpc>
                <a:spcPct val="107000"/>
              </a:lnSpc>
              <a:spcAft>
                <a:spcPts val="800"/>
              </a:spcAft>
              <a:buAutoNum type="arabicPeriod"/>
            </a:pPr>
            <a:r>
              <a:rPr lang="en-GB" sz="2000" dirty="0"/>
              <a:t>Complete the Helping Hands referral form and return to co-ordinator </a:t>
            </a:r>
          </a:p>
          <a:p>
            <a:pPr marL="457200" marR="12065" indent="-457200" algn="l">
              <a:lnSpc>
                <a:spcPct val="107000"/>
              </a:lnSpc>
              <a:spcAft>
                <a:spcPts val="800"/>
              </a:spcAft>
              <a:buAutoNum type="arabicPeriod"/>
            </a:pPr>
            <a:endParaRPr lang="en-GB" sz="2000" dirty="0"/>
          </a:p>
          <a:p>
            <a:pPr marL="457200" marR="12065" indent="-457200" algn="l">
              <a:lnSpc>
                <a:spcPct val="107000"/>
              </a:lnSpc>
              <a:spcAft>
                <a:spcPts val="800"/>
              </a:spcAft>
              <a:buAutoNum type="arabicPeriod"/>
            </a:pPr>
            <a:r>
              <a:rPr lang="en-GB" sz="2000" dirty="0"/>
              <a:t>Co-ordinator will arrange an initial meeting with the service-user as above</a:t>
            </a:r>
            <a:endParaRPr lang="en-GB" sz="1900" dirty="0"/>
          </a:p>
          <a:p>
            <a:pPr marL="457200" marR="12065" indent="-457200" algn="l">
              <a:lnSpc>
                <a:spcPct val="107000"/>
              </a:lnSpc>
              <a:spcAft>
                <a:spcPts val="800"/>
              </a:spcAft>
              <a:buAutoNum type="arabicPeriod"/>
            </a:pPr>
            <a:endParaRPr lang="en-GB" sz="1900" dirty="0"/>
          </a:p>
          <a:p>
            <a:pPr marL="457200" marR="12065" indent="-457200" algn="l">
              <a:lnSpc>
                <a:spcPct val="107000"/>
              </a:lnSpc>
              <a:spcAft>
                <a:spcPts val="800"/>
              </a:spcAft>
              <a:buAutoNum type="arabicPeriod"/>
            </a:pPr>
            <a:endParaRPr lang="en-US" sz="1900" dirty="0"/>
          </a:p>
          <a:p>
            <a:pPr marL="342900" indent="-228600">
              <a:lnSpc>
                <a:spcPct val="90000"/>
              </a:lnSpc>
              <a:spcAft>
                <a:spcPts val="600"/>
              </a:spcAft>
              <a:buFont typeface="Arial" panose="020B0604020202020204" pitchFamily="34" charset="0"/>
              <a:buChar char="•"/>
            </a:pPr>
            <a:endParaRPr lang="en-US" sz="2000" dirty="0"/>
          </a:p>
          <a:p>
            <a:pPr marL="342900" indent="-228600">
              <a:lnSpc>
                <a:spcPct val="90000"/>
              </a:lnSpc>
              <a:spcAft>
                <a:spcPts val="600"/>
              </a:spcAft>
              <a:buFont typeface="Arial" panose="020B0604020202020204" pitchFamily="34" charset="0"/>
              <a:buChar char="•"/>
            </a:pPr>
            <a:endParaRPr lang="en-US" sz="2000" dirty="0"/>
          </a:p>
        </p:txBody>
      </p:sp>
      <p:sp>
        <p:nvSpPr>
          <p:cNvPr id="4" name="Slide Number Placeholder 3">
            <a:extLst>
              <a:ext uri="{FF2B5EF4-FFF2-40B4-BE49-F238E27FC236}">
                <a16:creationId xmlns:a16="http://schemas.microsoft.com/office/drawing/2014/main" id="{B32BB5B9-4E71-4D27-9C83-DF077BBD2082}"/>
              </a:ext>
            </a:extLst>
          </p:cNvPr>
          <p:cNvSpPr>
            <a:spLocks noGrp="1"/>
          </p:cNvSpPr>
          <p:nvPr>
            <p:ph type="sldNum" sz="quarter" idx="12"/>
          </p:nvPr>
        </p:nvSpPr>
        <p:spPr>
          <a:xfrm>
            <a:off x="11704320" y="6455664"/>
            <a:ext cx="448056" cy="365125"/>
          </a:xfrm>
        </p:spPr>
        <p:txBody>
          <a:bodyPr vert="horz" lIns="91440" tIns="45720" rIns="91440" bIns="45720" rtlCol="0" anchor="ctr">
            <a:normAutofit/>
          </a:bodyPr>
          <a:lstStyle/>
          <a:p>
            <a:pPr>
              <a:spcAft>
                <a:spcPts val="600"/>
              </a:spcAft>
            </a:pPr>
            <a:fld id="{3A98EE3D-8CD1-4C3F-BD1C-C98C9596463C}" type="slidenum">
              <a:rPr lang="en-US" sz="1100">
                <a:solidFill>
                  <a:schemeClr val="tx1">
                    <a:lumMod val="50000"/>
                    <a:lumOff val="50000"/>
                  </a:schemeClr>
                </a:solidFill>
              </a:rPr>
              <a:pPr>
                <a:spcAft>
                  <a:spcPts val="600"/>
                </a:spcAft>
              </a:pPr>
              <a:t>8</a:t>
            </a:fld>
            <a:endParaRPr lang="en-US" sz="1100">
              <a:solidFill>
                <a:schemeClr val="tx1">
                  <a:lumMod val="50000"/>
                  <a:lumOff val="50000"/>
                </a:schemeClr>
              </a:solidFill>
            </a:endParaRPr>
          </a:p>
        </p:txBody>
      </p:sp>
    </p:spTree>
    <p:extLst>
      <p:ext uri="{BB962C8B-B14F-4D97-AF65-F5344CB8AC3E}">
        <p14:creationId xmlns:p14="http://schemas.microsoft.com/office/powerpoint/2010/main" val="2710308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Rectangle 1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Freeform: Shape 2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Rectangle 2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C093125-A8FE-421B-BB92-AB88D9C52044}"/>
              </a:ext>
            </a:extLst>
          </p:cNvPr>
          <p:cNvSpPr>
            <a:spLocks noGrp="1"/>
          </p:cNvSpPr>
          <p:nvPr>
            <p:ph type="title"/>
          </p:nvPr>
        </p:nvSpPr>
        <p:spPr>
          <a:xfrm>
            <a:off x="443059" y="808235"/>
            <a:ext cx="3201366" cy="3387497"/>
          </a:xfrm>
        </p:spPr>
        <p:txBody>
          <a:bodyPr vert="horz" lIns="91440" tIns="45720" rIns="91440" bIns="45720" rtlCol="0" anchor="b">
            <a:normAutofit/>
          </a:bodyPr>
          <a:lstStyle/>
          <a:p>
            <a:pPr algn="ctr"/>
            <a:r>
              <a:rPr lang="en-US" sz="4000" kern="1200" dirty="0">
                <a:solidFill>
                  <a:srgbClr val="FFFFFF"/>
                </a:solidFill>
                <a:latin typeface="+mj-lt"/>
                <a:ea typeface="+mj-ea"/>
                <a:cs typeface="+mj-cs"/>
              </a:rPr>
              <a:t>Contacts</a:t>
            </a:r>
            <a:br>
              <a:rPr lang="en-US" sz="4000" kern="1200" dirty="0">
                <a:solidFill>
                  <a:srgbClr val="FFFFFF"/>
                </a:solidFill>
                <a:latin typeface="+mj-lt"/>
                <a:ea typeface="+mj-ea"/>
                <a:cs typeface="+mj-cs"/>
              </a:rPr>
            </a:br>
            <a:br>
              <a:rPr lang="en-US" sz="4000" kern="1200" dirty="0">
                <a:solidFill>
                  <a:srgbClr val="FFFFFF"/>
                </a:solidFill>
                <a:latin typeface="+mj-lt"/>
                <a:ea typeface="+mj-ea"/>
                <a:cs typeface="+mj-cs"/>
              </a:rPr>
            </a:br>
            <a:br>
              <a:rPr lang="en-US" sz="4000" kern="1200" dirty="0">
                <a:solidFill>
                  <a:srgbClr val="FFFFFF"/>
                </a:solidFill>
                <a:latin typeface="+mj-lt"/>
                <a:ea typeface="+mj-ea"/>
                <a:cs typeface="+mj-cs"/>
              </a:rPr>
            </a:br>
            <a:endParaRPr lang="en-US" sz="4000" kern="1200" dirty="0">
              <a:solidFill>
                <a:srgbClr val="FFFFFF"/>
              </a:solidFill>
              <a:latin typeface="+mj-lt"/>
              <a:ea typeface="+mj-ea"/>
              <a:cs typeface="+mj-cs"/>
            </a:endParaRPr>
          </a:p>
        </p:txBody>
      </p:sp>
      <p:sp>
        <p:nvSpPr>
          <p:cNvPr id="13" name="TextBox 12">
            <a:extLst>
              <a:ext uri="{FF2B5EF4-FFF2-40B4-BE49-F238E27FC236}">
                <a16:creationId xmlns:a16="http://schemas.microsoft.com/office/drawing/2014/main" id="{CA7DF6B2-D924-485B-A1D2-B20AAA18DCA2}"/>
              </a:ext>
            </a:extLst>
          </p:cNvPr>
          <p:cNvSpPr txBox="1"/>
          <p:nvPr/>
        </p:nvSpPr>
        <p:spPr>
          <a:xfrm>
            <a:off x="4810259" y="649480"/>
            <a:ext cx="6938682" cy="5570345"/>
          </a:xfrm>
          <a:prstGeom prst="rect">
            <a:avLst/>
          </a:prstGeom>
        </p:spPr>
        <p:txBody>
          <a:bodyPr vert="horz" lIns="91440" tIns="45720" rIns="91440" bIns="45720" rtlCol="0" anchor="ctr">
            <a:normAutofit lnSpcReduction="10000"/>
          </a:bodyPr>
          <a:lstStyle/>
          <a:p>
            <a:pPr marL="342900" marR="12065" indent="-342900" algn="l">
              <a:lnSpc>
                <a:spcPct val="107000"/>
              </a:lnSpc>
              <a:spcAft>
                <a:spcPts val="800"/>
              </a:spcAft>
              <a:buFont typeface="Arial" panose="020B0604020202020204" pitchFamily="34" charset="0"/>
              <a:buChar char="•"/>
            </a:pPr>
            <a:r>
              <a:rPr lang="fr-FR" sz="2000" b="1" dirty="0">
                <a:solidFill>
                  <a:schemeClr val="accent1">
                    <a:lumMod val="75000"/>
                  </a:schemeClr>
                </a:solidFill>
              </a:rPr>
              <a:t>HHP </a:t>
            </a:r>
            <a:r>
              <a:rPr lang="fr-FR" sz="2000" b="1" dirty="0" err="1">
                <a:solidFill>
                  <a:schemeClr val="accent1">
                    <a:lumMod val="75000"/>
                  </a:schemeClr>
                </a:solidFill>
              </a:rPr>
              <a:t>Coordinator</a:t>
            </a:r>
            <a:r>
              <a:rPr lang="fr-FR" sz="2000" b="1" dirty="0">
                <a:solidFill>
                  <a:schemeClr val="accent1">
                    <a:lumMod val="75000"/>
                  </a:schemeClr>
                </a:solidFill>
              </a:rPr>
              <a:t> for Croydon and Merton</a:t>
            </a:r>
            <a:r>
              <a:rPr lang="fr-FR" sz="2000" dirty="0"/>
              <a:t>:</a:t>
            </a:r>
          </a:p>
          <a:p>
            <a:pPr marL="800100" marR="12065" lvl="1" indent="-342900">
              <a:lnSpc>
                <a:spcPct val="107000"/>
              </a:lnSpc>
              <a:spcAft>
                <a:spcPts val="800"/>
              </a:spcAft>
              <a:buFontTx/>
              <a:buChar char="-"/>
            </a:pPr>
            <a:r>
              <a:rPr lang="fr-FR" sz="2000" dirty="0"/>
              <a:t>Mobile: 07497 149470 </a:t>
            </a:r>
          </a:p>
          <a:p>
            <a:pPr marL="800100" marR="12065" lvl="1" indent="-342900">
              <a:lnSpc>
                <a:spcPct val="107000"/>
              </a:lnSpc>
              <a:spcAft>
                <a:spcPts val="800"/>
              </a:spcAft>
              <a:buFontTx/>
              <a:buChar char="-"/>
            </a:pPr>
            <a:r>
              <a:rPr lang="fr-FR" sz="2000" dirty="0"/>
              <a:t>Email: </a:t>
            </a:r>
            <a:r>
              <a:rPr lang="fr-FR" sz="2000" dirty="0">
                <a:hlinkClick r:id="rId3"/>
              </a:rPr>
              <a:t>seemadesai@jigsaw4u.org.uk</a:t>
            </a:r>
            <a:endParaRPr lang="fr-FR" sz="2000" dirty="0"/>
          </a:p>
          <a:p>
            <a:pPr marR="12065" algn="l">
              <a:lnSpc>
                <a:spcPct val="107000"/>
              </a:lnSpc>
              <a:spcAft>
                <a:spcPts val="800"/>
              </a:spcAft>
            </a:pPr>
            <a:endParaRPr lang="en-GB" sz="2000" dirty="0"/>
          </a:p>
          <a:p>
            <a:pPr marL="342900" marR="12065" indent="-342900" algn="l">
              <a:lnSpc>
                <a:spcPct val="107000"/>
              </a:lnSpc>
              <a:spcAft>
                <a:spcPts val="800"/>
              </a:spcAft>
              <a:buFont typeface="Arial" panose="020B0604020202020204" pitchFamily="34" charset="0"/>
              <a:buChar char="•"/>
            </a:pPr>
            <a:r>
              <a:rPr lang="en-GB" sz="2000" b="1" dirty="0">
                <a:solidFill>
                  <a:schemeClr val="accent1">
                    <a:lumMod val="75000"/>
                  </a:schemeClr>
                </a:solidFill>
              </a:rPr>
              <a:t>Jigsaw4u</a:t>
            </a:r>
            <a:r>
              <a:rPr lang="en-GB" sz="2000" dirty="0"/>
              <a:t>: </a:t>
            </a:r>
          </a:p>
          <a:p>
            <a:pPr marL="800100" marR="12065" lvl="1" indent="-342900">
              <a:lnSpc>
                <a:spcPct val="107000"/>
              </a:lnSpc>
              <a:spcAft>
                <a:spcPts val="800"/>
              </a:spcAft>
              <a:buFontTx/>
              <a:buChar char="-"/>
            </a:pPr>
            <a:r>
              <a:rPr lang="en-GB" sz="2000" dirty="0"/>
              <a:t>Phone: 0208 687 1384 </a:t>
            </a:r>
          </a:p>
          <a:p>
            <a:pPr marL="800100" marR="12065" lvl="1" indent="-342900">
              <a:lnSpc>
                <a:spcPct val="107000"/>
              </a:lnSpc>
              <a:spcAft>
                <a:spcPts val="800"/>
              </a:spcAft>
              <a:buFontTx/>
              <a:buChar char="-"/>
            </a:pPr>
            <a:r>
              <a:rPr lang="en-GB" sz="2000" dirty="0"/>
              <a:t>Address: 40 Mill Green Road, Mitcham, CR4 4HY</a:t>
            </a:r>
          </a:p>
          <a:p>
            <a:pPr marL="800100" marR="12065" lvl="1" indent="-342900">
              <a:lnSpc>
                <a:spcPct val="107000"/>
              </a:lnSpc>
              <a:spcAft>
                <a:spcPts val="800"/>
              </a:spcAft>
              <a:buFontTx/>
              <a:buChar char="-"/>
            </a:pPr>
            <a:r>
              <a:rPr lang="en-GB" sz="2000" dirty="0"/>
              <a:t>Website: </a:t>
            </a:r>
            <a:r>
              <a:rPr lang="en-GB" sz="2000" dirty="0">
                <a:hlinkClick r:id="rId4"/>
              </a:rPr>
              <a:t>www.jigsaw4u.org.uk</a:t>
            </a:r>
            <a:endParaRPr lang="en-GB" sz="2000" dirty="0"/>
          </a:p>
          <a:p>
            <a:pPr marR="12065" lvl="1">
              <a:lnSpc>
                <a:spcPct val="107000"/>
              </a:lnSpc>
              <a:spcAft>
                <a:spcPts val="800"/>
              </a:spcAft>
            </a:pPr>
            <a:endParaRPr lang="en-GB" sz="2000" dirty="0"/>
          </a:p>
          <a:p>
            <a:pPr marL="342900" marR="12065" indent="-342900">
              <a:lnSpc>
                <a:spcPct val="107000"/>
              </a:lnSpc>
              <a:spcAft>
                <a:spcPts val="800"/>
              </a:spcAft>
              <a:buFont typeface="Arial" panose="020B0604020202020204" pitchFamily="34" charset="0"/>
              <a:buChar char="•"/>
            </a:pPr>
            <a:r>
              <a:rPr lang="en-GB" sz="2000" b="1" dirty="0">
                <a:solidFill>
                  <a:schemeClr val="accent1">
                    <a:lumMod val="75000"/>
                  </a:schemeClr>
                </a:solidFill>
              </a:rPr>
              <a:t>Wilsons Wellbeing Centre:</a:t>
            </a:r>
          </a:p>
          <a:p>
            <a:pPr marL="800100" marR="12065" lvl="1" indent="-342900">
              <a:lnSpc>
                <a:spcPct val="107000"/>
              </a:lnSpc>
              <a:spcAft>
                <a:spcPts val="800"/>
              </a:spcAft>
              <a:buFontTx/>
              <a:buChar char="-"/>
            </a:pPr>
            <a:r>
              <a:rPr lang="en-GB" sz="2000" dirty="0"/>
              <a:t>0208 617 3270</a:t>
            </a:r>
          </a:p>
          <a:p>
            <a:pPr marL="800100" marR="12065" lvl="1" indent="-342900">
              <a:lnSpc>
                <a:spcPct val="107000"/>
              </a:lnSpc>
              <a:spcAft>
                <a:spcPts val="800"/>
              </a:spcAft>
              <a:buFontTx/>
              <a:buChar char="-"/>
            </a:pPr>
            <a:r>
              <a:rPr lang="en-GB" sz="2000" dirty="0"/>
              <a:t>Address: The Wilson Hospital, Cranmer Road, Mitcham, CR4 4LD​</a:t>
            </a:r>
          </a:p>
          <a:p>
            <a:pPr marL="800100" marR="12065" lvl="1" indent="-342900">
              <a:lnSpc>
                <a:spcPct val="107000"/>
              </a:lnSpc>
              <a:spcAft>
                <a:spcPts val="800"/>
              </a:spcAft>
              <a:buFontTx/>
              <a:buChar char="-"/>
            </a:pPr>
            <a:r>
              <a:rPr lang="en-GB" sz="2000" dirty="0"/>
              <a:t>Website: </a:t>
            </a:r>
            <a:r>
              <a:rPr lang="en-GB" sz="2000" dirty="0">
                <a:hlinkClick r:id="rId5"/>
              </a:rPr>
              <a:t>www.wilsonwellbeing.com</a:t>
            </a:r>
            <a:endParaRPr lang="en-GB" sz="2000" dirty="0"/>
          </a:p>
          <a:p>
            <a:pPr marL="457200" marR="12065" indent="-457200" algn="l">
              <a:lnSpc>
                <a:spcPct val="107000"/>
              </a:lnSpc>
              <a:spcAft>
                <a:spcPts val="800"/>
              </a:spcAft>
              <a:buAutoNum type="arabicPeriod"/>
            </a:pPr>
            <a:endParaRPr lang="en-US" sz="1900" dirty="0"/>
          </a:p>
          <a:p>
            <a:pPr marL="342900" indent="-228600">
              <a:lnSpc>
                <a:spcPct val="90000"/>
              </a:lnSpc>
              <a:spcAft>
                <a:spcPts val="600"/>
              </a:spcAft>
              <a:buFont typeface="Arial" panose="020B0604020202020204" pitchFamily="34" charset="0"/>
              <a:buChar char="•"/>
            </a:pPr>
            <a:endParaRPr lang="en-US" sz="2000" dirty="0"/>
          </a:p>
          <a:p>
            <a:pPr marL="342900" indent="-228600">
              <a:lnSpc>
                <a:spcPct val="90000"/>
              </a:lnSpc>
              <a:spcAft>
                <a:spcPts val="600"/>
              </a:spcAft>
              <a:buFont typeface="Arial" panose="020B0604020202020204" pitchFamily="34" charset="0"/>
              <a:buChar char="•"/>
            </a:pPr>
            <a:endParaRPr lang="en-US" sz="2000" dirty="0"/>
          </a:p>
        </p:txBody>
      </p:sp>
      <p:sp>
        <p:nvSpPr>
          <p:cNvPr id="4" name="Slide Number Placeholder 3">
            <a:extLst>
              <a:ext uri="{FF2B5EF4-FFF2-40B4-BE49-F238E27FC236}">
                <a16:creationId xmlns:a16="http://schemas.microsoft.com/office/drawing/2014/main" id="{B32BB5B9-4E71-4D27-9C83-DF077BBD2082}"/>
              </a:ext>
            </a:extLst>
          </p:cNvPr>
          <p:cNvSpPr>
            <a:spLocks noGrp="1"/>
          </p:cNvSpPr>
          <p:nvPr>
            <p:ph type="sldNum" sz="quarter" idx="12"/>
          </p:nvPr>
        </p:nvSpPr>
        <p:spPr>
          <a:xfrm>
            <a:off x="11704320" y="6455664"/>
            <a:ext cx="448056" cy="365125"/>
          </a:xfrm>
        </p:spPr>
        <p:txBody>
          <a:bodyPr vert="horz" lIns="91440" tIns="45720" rIns="91440" bIns="45720" rtlCol="0" anchor="ctr">
            <a:normAutofit/>
          </a:bodyPr>
          <a:lstStyle/>
          <a:p>
            <a:pPr>
              <a:spcAft>
                <a:spcPts val="600"/>
              </a:spcAft>
            </a:pPr>
            <a:fld id="{3A98EE3D-8CD1-4C3F-BD1C-C98C9596463C}" type="slidenum">
              <a:rPr lang="en-US" sz="1100">
                <a:solidFill>
                  <a:schemeClr val="tx1">
                    <a:lumMod val="50000"/>
                    <a:lumOff val="50000"/>
                  </a:schemeClr>
                </a:solidFill>
              </a:rPr>
              <a:pPr>
                <a:spcAft>
                  <a:spcPts val="600"/>
                </a:spcAft>
              </a:pPr>
              <a:t>9</a:t>
            </a:fld>
            <a:endParaRPr lang="en-US" sz="1100">
              <a:solidFill>
                <a:schemeClr val="tx1">
                  <a:lumMod val="50000"/>
                  <a:lumOff val="50000"/>
                </a:schemeClr>
              </a:solidFill>
            </a:endParaRPr>
          </a:p>
        </p:txBody>
      </p:sp>
    </p:spTree>
    <p:extLst>
      <p:ext uri="{BB962C8B-B14F-4D97-AF65-F5344CB8AC3E}">
        <p14:creationId xmlns:p14="http://schemas.microsoft.com/office/powerpoint/2010/main" val="27328861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252</TotalTime>
  <Words>833</Words>
  <Application>Microsoft Office PowerPoint</Application>
  <PresentationFormat>Widescreen</PresentationFormat>
  <Paragraphs>137</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Algerian</vt:lpstr>
      <vt:lpstr>Arial</vt:lpstr>
      <vt:lpstr>Calibri</vt:lpstr>
      <vt:lpstr>Calibri Light</vt:lpstr>
      <vt:lpstr>Office Theme</vt:lpstr>
      <vt:lpstr>Helping Hands Project  - Croydon and Merton</vt:lpstr>
      <vt:lpstr>Who are we?   </vt:lpstr>
      <vt:lpstr>Helping Hands Project    </vt:lpstr>
      <vt:lpstr>Our Service Users   </vt:lpstr>
      <vt:lpstr>Our Volunteers   </vt:lpstr>
      <vt:lpstr>Our Volunteers   </vt:lpstr>
      <vt:lpstr>2 ways to make a referral   </vt:lpstr>
      <vt:lpstr>2 ways to make a referral   </vt:lpstr>
      <vt:lpstr>Contacts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Helping Hands Project  - Croydon and Merton</dc:title>
  <dc:creator>Seema Desai</dc:creator>
  <cp:lastModifiedBy>Seema Desai</cp:lastModifiedBy>
  <cp:revision>1</cp:revision>
  <dcterms:created xsi:type="dcterms:W3CDTF">2023-07-11T12:14:49Z</dcterms:created>
  <dcterms:modified xsi:type="dcterms:W3CDTF">2023-07-17T08:31:19Z</dcterms:modified>
</cp:coreProperties>
</file>