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4"/>
  </p:sldMasterIdLst>
  <p:notesMasterIdLst>
    <p:notesMasterId r:id="rId7"/>
  </p:notesMasterIdLst>
  <p:sldIdLst>
    <p:sldId id="669" r:id="rId5"/>
    <p:sldId id="67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reen Mitchell" initials="CM" lastIdx="1" clrIdx="0">
    <p:extLst>
      <p:ext uri="{19B8F6BF-5375-455C-9EA6-DF929625EA0E}">
        <p15:presenceInfo xmlns:p15="http://schemas.microsoft.com/office/powerpoint/2012/main" userId="S::Caireen.Mitchell@croydon.ac.uk::1f3229f4-14aa-4d45-9a16-585e1a50f3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A2D0"/>
    <a:srgbClr val="FCD305"/>
    <a:srgbClr val="ED7D31"/>
    <a:srgbClr val="EC6145"/>
    <a:srgbClr val="4472C4"/>
    <a:srgbClr val="A5A5A5"/>
    <a:srgbClr val="FFC000"/>
    <a:srgbClr val="2A295E"/>
    <a:srgbClr val="1F2058"/>
    <a:srgbClr val="DBDBD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B9D9E4-E2BB-4E2E-B353-C8ADDC7F976B}" v="1" dt="2025-01-28T07:29:21.5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67462" autoAdjust="0"/>
  </p:normalViewPr>
  <p:slideViewPr>
    <p:cSldViewPr snapToGrid="0">
      <p:cViewPr varScale="1">
        <p:scale>
          <a:sx n="114" d="100"/>
          <a:sy n="114" d="100"/>
        </p:scale>
        <p:origin x="300" y="102"/>
      </p:cViewPr>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 Hanmer" userId="c22900e4-2e15-4275-b27b-f75f9135e549" providerId="ADAL" clId="{4FB9D9E4-E2BB-4E2E-B353-C8ADDC7F976B}"/>
    <pc:docChg chg="undo custSel delSld modSld">
      <pc:chgData name="Sam Hanmer" userId="c22900e4-2e15-4275-b27b-f75f9135e549" providerId="ADAL" clId="{4FB9D9E4-E2BB-4E2E-B353-C8ADDC7F976B}" dt="2025-01-28T07:56:26.693" v="1961" actId="313"/>
      <pc:docMkLst>
        <pc:docMk/>
      </pc:docMkLst>
      <pc:sldChg chg="del">
        <pc:chgData name="Sam Hanmer" userId="c22900e4-2e15-4275-b27b-f75f9135e549" providerId="ADAL" clId="{4FB9D9E4-E2BB-4E2E-B353-C8ADDC7F976B}" dt="2025-01-28T07:16:18.144" v="0" actId="2696"/>
        <pc:sldMkLst>
          <pc:docMk/>
          <pc:sldMk cId="3390627810" sldId="256"/>
        </pc:sldMkLst>
      </pc:sldChg>
      <pc:sldChg chg="modSp mod">
        <pc:chgData name="Sam Hanmer" userId="c22900e4-2e15-4275-b27b-f75f9135e549" providerId="ADAL" clId="{4FB9D9E4-E2BB-4E2E-B353-C8ADDC7F976B}" dt="2025-01-28T07:51:13.313" v="1408" actId="255"/>
        <pc:sldMkLst>
          <pc:docMk/>
          <pc:sldMk cId="1518381181" sldId="669"/>
        </pc:sldMkLst>
        <pc:spChg chg="mod">
          <ac:chgData name="Sam Hanmer" userId="c22900e4-2e15-4275-b27b-f75f9135e549" providerId="ADAL" clId="{4FB9D9E4-E2BB-4E2E-B353-C8ADDC7F976B}" dt="2025-01-28T07:51:13.313" v="1408" actId="255"/>
          <ac:spMkLst>
            <pc:docMk/>
            <pc:sldMk cId="1518381181" sldId="669"/>
            <ac:spMk id="3" creationId="{04F8EE5A-0239-4D4D-9A54-9FC0BFEFC1C9}"/>
          </ac:spMkLst>
        </pc:spChg>
      </pc:sldChg>
      <pc:sldChg chg="del">
        <pc:chgData name="Sam Hanmer" userId="c22900e4-2e15-4275-b27b-f75f9135e549" providerId="ADAL" clId="{4FB9D9E4-E2BB-4E2E-B353-C8ADDC7F976B}" dt="2025-01-28T07:19:33.638" v="1" actId="2696"/>
        <pc:sldMkLst>
          <pc:docMk/>
          <pc:sldMk cId="3500872636" sldId="670"/>
        </pc:sldMkLst>
      </pc:sldChg>
      <pc:sldChg chg="del">
        <pc:chgData name="Sam Hanmer" userId="c22900e4-2e15-4275-b27b-f75f9135e549" providerId="ADAL" clId="{4FB9D9E4-E2BB-4E2E-B353-C8ADDC7F976B}" dt="2025-01-28T07:50:53.240" v="1407" actId="2696"/>
        <pc:sldMkLst>
          <pc:docMk/>
          <pc:sldMk cId="1640904756" sldId="671"/>
        </pc:sldMkLst>
      </pc:sldChg>
      <pc:sldChg chg="del">
        <pc:chgData name="Sam Hanmer" userId="c22900e4-2e15-4275-b27b-f75f9135e549" providerId="ADAL" clId="{4FB9D9E4-E2BB-4E2E-B353-C8ADDC7F976B}" dt="2025-01-28T07:46:46.537" v="1034" actId="2696"/>
        <pc:sldMkLst>
          <pc:docMk/>
          <pc:sldMk cId="1408564302" sldId="672"/>
        </pc:sldMkLst>
      </pc:sldChg>
      <pc:sldChg chg="modSp mod">
        <pc:chgData name="Sam Hanmer" userId="c22900e4-2e15-4275-b27b-f75f9135e549" providerId="ADAL" clId="{4FB9D9E4-E2BB-4E2E-B353-C8ADDC7F976B}" dt="2025-01-28T07:56:26.693" v="1961" actId="313"/>
        <pc:sldMkLst>
          <pc:docMk/>
          <pc:sldMk cId="518638221" sldId="673"/>
        </pc:sldMkLst>
        <pc:spChg chg="mod">
          <ac:chgData name="Sam Hanmer" userId="c22900e4-2e15-4275-b27b-f75f9135e549" providerId="ADAL" clId="{4FB9D9E4-E2BB-4E2E-B353-C8ADDC7F976B}" dt="2025-01-28T07:20:18.670" v="96" actId="20577"/>
          <ac:spMkLst>
            <pc:docMk/>
            <pc:sldMk cId="518638221" sldId="673"/>
            <ac:spMk id="2" creationId="{39283084-1E45-4F34-A1CB-998FAEC9DDAF}"/>
          </ac:spMkLst>
        </pc:spChg>
        <pc:spChg chg="mod">
          <ac:chgData name="Sam Hanmer" userId="c22900e4-2e15-4275-b27b-f75f9135e549" providerId="ADAL" clId="{4FB9D9E4-E2BB-4E2E-B353-C8ADDC7F976B}" dt="2025-01-28T07:56:26.693" v="1961" actId="313"/>
          <ac:spMkLst>
            <pc:docMk/>
            <pc:sldMk cId="518638221" sldId="673"/>
            <ac:spMk id="3" creationId="{CA5026A1-9C46-4877-8060-6FD071052932}"/>
          </ac:spMkLst>
        </pc:spChg>
      </pc:sldChg>
    </pc:docChg>
  </pc:docChgLst>
  <pc:docChgLst>
    <pc:chgData name="Sam Hanmer" userId="c22900e4-2e15-4275-b27b-f75f9135e549" providerId="ADAL" clId="{0C1FDAE6-D7D5-4E0C-AD48-834D852ADA53}"/>
    <pc:docChg chg="custSel modSld">
      <pc:chgData name="Sam Hanmer" userId="c22900e4-2e15-4275-b27b-f75f9135e549" providerId="ADAL" clId="{0C1FDAE6-D7D5-4E0C-AD48-834D852ADA53}" dt="2025-01-28T09:20:42.577" v="525" actId="20577"/>
      <pc:docMkLst>
        <pc:docMk/>
      </pc:docMkLst>
      <pc:sldChg chg="modSp mod">
        <pc:chgData name="Sam Hanmer" userId="c22900e4-2e15-4275-b27b-f75f9135e549" providerId="ADAL" clId="{0C1FDAE6-D7D5-4E0C-AD48-834D852ADA53}" dt="2025-01-28T09:20:42.577" v="525" actId="20577"/>
        <pc:sldMkLst>
          <pc:docMk/>
          <pc:sldMk cId="518638221" sldId="673"/>
        </pc:sldMkLst>
        <pc:spChg chg="mod">
          <ac:chgData name="Sam Hanmer" userId="c22900e4-2e15-4275-b27b-f75f9135e549" providerId="ADAL" clId="{0C1FDAE6-D7D5-4E0C-AD48-834D852ADA53}" dt="2025-01-28T09:20:42.577" v="525" actId="20577"/>
          <ac:spMkLst>
            <pc:docMk/>
            <pc:sldMk cId="518638221" sldId="673"/>
            <ac:spMk id="2" creationId="{39283084-1E45-4F34-A1CB-998FAEC9DDAF}"/>
          </ac:spMkLst>
        </pc:spChg>
        <pc:spChg chg="mod">
          <ac:chgData name="Sam Hanmer" userId="c22900e4-2e15-4275-b27b-f75f9135e549" providerId="ADAL" clId="{0C1FDAE6-D7D5-4E0C-AD48-834D852ADA53}" dt="2025-01-28T09:19:39.787" v="489" actId="20577"/>
          <ac:spMkLst>
            <pc:docMk/>
            <pc:sldMk cId="518638221" sldId="673"/>
            <ac:spMk id="3" creationId="{CA5026A1-9C46-4877-8060-6FD07105293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E00524-84A6-4FF8-A4F6-B3A275EDCD51}" type="datetimeFigureOut">
              <a:rPr lang="en-GB" smtClean="0"/>
              <a:t>28/01/2025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48A4D8-1550-4081-B06E-4A60B6837B57}" type="slidenum">
              <a:rPr lang="en-GB" smtClean="0"/>
              <a:t>‹#›</a:t>
            </a:fld>
            <a:endParaRPr lang="en-GB"/>
          </a:p>
        </p:txBody>
      </p:sp>
    </p:spTree>
    <p:extLst>
      <p:ext uri="{BB962C8B-B14F-4D97-AF65-F5344CB8AC3E}">
        <p14:creationId xmlns:p14="http://schemas.microsoft.com/office/powerpoint/2010/main" val="811899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E186F-AD4A-462D-8006-25A9F37195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70F3342-F4EB-4030-AD38-D8A390910B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229F6BC-AF5B-4803-B64F-624FE98D4E83}"/>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5" name="Footer Placeholder 4">
            <a:extLst>
              <a:ext uri="{FF2B5EF4-FFF2-40B4-BE49-F238E27FC236}">
                <a16:creationId xmlns:a16="http://schemas.microsoft.com/office/drawing/2014/main" id="{6E0917ED-8954-4A7E-A817-35B4AF6A89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BB097A-70B9-4BB5-8126-8C78BA637939}"/>
              </a:ext>
            </a:extLst>
          </p:cNvPr>
          <p:cNvSpPr>
            <a:spLocks noGrp="1"/>
          </p:cNvSpPr>
          <p:nvPr>
            <p:ph type="sldNum" sz="quarter" idx="12"/>
          </p:nvPr>
        </p:nvSpPr>
        <p:spPr/>
        <p:txBody>
          <a:bodyPr/>
          <a:lstStyle/>
          <a:p>
            <a:fld id="{0FD1E536-6A3B-4618-81EF-9676EEC33888}" type="slidenum">
              <a:rPr lang="en-GB" smtClean="0"/>
              <a:t>‹#›</a:t>
            </a:fld>
            <a:endParaRPr lang="en-GB"/>
          </a:p>
        </p:txBody>
      </p:sp>
      <p:pic>
        <p:nvPicPr>
          <p:cNvPr id="7" name="Picture 6">
            <a:extLst>
              <a:ext uri="{FF2B5EF4-FFF2-40B4-BE49-F238E27FC236}">
                <a16:creationId xmlns:a16="http://schemas.microsoft.com/office/drawing/2014/main" id="{6DE512F8-C08E-4527-AB49-6CEC4626DF3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634" y="0"/>
            <a:ext cx="12184732" cy="6857999"/>
          </a:xfrm>
          <a:prstGeom prst="rect">
            <a:avLst/>
          </a:prstGeom>
        </p:spPr>
      </p:pic>
      <p:sp>
        <p:nvSpPr>
          <p:cNvPr id="8" name="TextBox 7">
            <a:extLst>
              <a:ext uri="{FF2B5EF4-FFF2-40B4-BE49-F238E27FC236}">
                <a16:creationId xmlns:a16="http://schemas.microsoft.com/office/drawing/2014/main" id="{EBE19A05-45F1-4DC3-9BA7-825346FE86F1}"/>
              </a:ext>
            </a:extLst>
          </p:cNvPr>
          <p:cNvSpPr txBox="1"/>
          <p:nvPr userDrawn="1"/>
        </p:nvSpPr>
        <p:spPr>
          <a:xfrm>
            <a:off x="130216" y="289055"/>
            <a:ext cx="3028949" cy="215444"/>
          </a:xfrm>
          <a:prstGeom prst="rect">
            <a:avLst/>
          </a:prstGeom>
          <a:noFill/>
        </p:spPr>
        <p:txBody>
          <a:bodyPr wrap="square">
            <a:spAutoFit/>
          </a:bodyPr>
          <a:lstStyle/>
          <a:p>
            <a:pPr marR="0" rtl="0"/>
            <a:r>
              <a:rPr lang="en-GB" sz="1200" u="none" strike="noStrike" baseline="30000">
                <a:solidFill>
                  <a:srgbClr val="000000"/>
                </a:solidFill>
                <a:latin typeface="Gotham Black" pitchFamily="50" charset="0"/>
              </a:rPr>
              <a:t>Croydon College Group</a:t>
            </a:r>
          </a:p>
        </p:txBody>
      </p:sp>
      <p:sp>
        <p:nvSpPr>
          <p:cNvPr id="9" name="Rectangle 8">
            <a:extLst>
              <a:ext uri="{FF2B5EF4-FFF2-40B4-BE49-F238E27FC236}">
                <a16:creationId xmlns:a16="http://schemas.microsoft.com/office/drawing/2014/main" id="{F3E141A2-A7D8-4261-B75F-89D0FE100A22}"/>
              </a:ext>
            </a:extLst>
          </p:cNvPr>
          <p:cNvSpPr/>
          <p:nvPr userDrawn="1"/>
        </p:nvSpPr>
        <p:spPr>
          <a:xfrm>
            <a:off x="228600" y="228600"/>
            <a:ext cx="3384000" cy="10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24609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37EF0-5115-4A2B-824C-D0F4C81718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C5091F2-BB83-44F7-B259-0DFACF60CE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E6A8692-ACD8-4F16-BFF5-73DFAFB7F2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E41972-892F-4D79-99E4-7405269F0200}"/>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6" name="Footer Placeholder 5">
            <a:extLst>
              <a:ext uri="{FF2B5EF4-FFF2-40B4-BE49-F238E27FC236}">
                <a16:creationId xmlns:a16="http://schemas.microsoft.com/office/drawing/2014/main" id="{9C7DC524-0AE0-463D-A790-F6094C0B99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4802F3-BC1A-4162-971D-D20B25C898FD}"/>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3066636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20986-4EC2-491C-85B7-0959E311ECA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03ABD9-AA29-4F35-BB90-30B961ECB5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61E3C5-8325-490D-A463-FBBE30458EBC}"/>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5" name="Footer Placeholder 4">
            <a:extLst>
              <a:ext uri="{FF2B5EF4-FFF2-40B4-BE49-F238E27FC236}">
                <a16:creationId xmlns:a16="http://schemas.microsoft.com/office/drawing/2014/main" id="{1AF71038-02DD-4974-BB68-67BB7C8934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FCCF85-01A0-4A1E-AEC9-1A349C8472E0}"/>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2284036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3DEDC8-3CC5-488B-8440-2E32130BA13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C911EF-315D-495A-9885-51AB5C0459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8FB7205-E4EA-405C-BC08-49AD646E943C}"/>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5" name="Footer Placeholder 4">
            <a:extLst>
              <a:ext uri="{FF2B5EF4-FFF2-40B4-BE49-F238E27FC236}">
                <a16:creationId xmlns:a16="http://schemas.microsoft.com/office/drawing/2014/main" id="{A8A20F45-9028-470B-A641-1737B72B33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087318-63E5-458B-BAEC-13AEE8EC2A81}"/>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3409921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66801-4574-4D22-904B-216561CB5CC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4D05B6-CA38-483C-9EAA-79BF5748CA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283260-D68A-489E-A45F-8B6B6407DD26}"/>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5" name="Footer Placeholder 4">
            <a:extLst>
              <a:ext uri="{FF2B5EF4-FFF2-40B4-BE49-F238E27FC236}">
                <a16:creationId xmlns:a16="http://schemas.microsoft.com/office/drawing/2014/main" id="{EEC6D099-E710-4A1B-A419-23162749BC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C2681E-FA4E-492F-A940-E8824CDA8B41}"/>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767094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BFF55-A89E-4DC2-BD3C-AADF8850ED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DDFAF16-A148-4712-B0D0-428B3AF7A2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058436-A273-4565-B39B-0961B81CD88B}"/>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5" name="Footer Placeholder 4">
            <a:extLst>
              <a:ext uri="{FF2B5EF4-FFF2-40B4-BE49-F238E27FC236}">
                <a16:creationId xmlns:a16="http://schemas.microsoft.com/office/drawing/2014/main" id="{B0E1EF74-8E2F-424A-AC76-0E27DB5A40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D6034F-EE8E-4643-8474-BA8BD3B56041}"/>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3417271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EAEC9-AA34-480C-8AE8-204EA24480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CD2C79-B70B-47B2-805A-E25EA4DB41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D92703C-6AFA-4163-8154-D51067B016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07939FC-3163-484C-A878-E499AF450BE3}"/>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6" name="Footer Placeholder 5">
            <a:extLst>
              <a:ext uri="{FF2B5EF4-FFF2-40B4-BE49-F238E27FC236}">
                <a16:creationId xmlns:a16="http://schemas.microsoft.com/office/drawing/2014/main" id="{96C98191-E95A-42E4-9DE9-E3A8336A6A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5F26D1-3BF8-45E0-AE48-967BC8F02EC5}"/>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921350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3C6BC-F632-5C3E-4F28-524AD1932AB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E429D1A-B4C1-EB50-6B93-61C60D53BD05}"/>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4" name="Footer Placeholder 3">
            <a:extLst>
              <a:ext uri="{FF2B5EF4-FFF2-40B4-BE49-F238E27FC236}">
                <a16:creationId xmlns:a16="http://schemas.microsoft.com/office/drawing/2014/main" id="{94E1F402-0B26-89B3-6BD9-B1CA580EDF3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10A08C3-D818-311A-3C96-4DFDE1EA3064}"/>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113637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79E95-6B30-4039-8575-829E7A7A42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68EC71-9172-4517-9D9C-142AD7555D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6953EB-8967-4231-963E-6DBBC09BB2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B1DF78-7302-44E9-92E0-1AD134092E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215DCC-D815-4C11-AA04-3911CF23B9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254B6C0-61ED-4EA3-A93F-A0EF1617B9CF}"/>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8" name="Footer Placeholder 7">
            <a:extLst>
              <a:ext uri="{FF2B5EF4-FFF2-40B4-BE49-F238E27FC236}">
                <a16:creationId xmlns:a16="http://schemas.microsoft.com/office/drawing/2014/main" id="{0BBEF695-5667-45CD-9DF1-A00BBCE6F48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8F6282-3780-4206-A6F9-0E192D7926E2}"/>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1606526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0D91F-B07E-47DC-8106-A53F7CB3651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6699B68-1917-48A5-9E86-29E37C367856}"/>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4" name="Footer Placeholder 3">
            <a:extLst>
              <a:ext uri="{FF2B5EF4-FFF2-40B4-BE49-F238E27FC236}">
                <a16:creationId xmlns:a16="http://schemas.microsoft.com/office/drawing/2014/main" id="{7EA71B09-46BB-4A95-A372-CFD9241E35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FFA865-2D0D-44BB-A922-75C2405AD0E7}"/>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1843236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084730-A62D-4E4B-BFEF-E8AD6ECF0EBA}"/>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3" name="Footer Placeholder 2">
            <a:extLst>
              <a:ext uri="{FF2B5EF4-FFF2-40B4-BE49-F238E27FC236}">
                <a16:creationId xmlns:a16="http://schemas.microsoft.com/office/drawing/2014/main" id="{455FBF43-0639-46C1-94A2-15746FD1384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80F3A9E-9C5A-447F-A9D2-E4188CDED6D9}"/>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4092833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65A7A-68CB-4F1C-9E2D-4517E2624F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5A7D672-7415-4782-B6EC-359C27AB1D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2312E99-EDBE-42E3-A3F4-25D79DBF9D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40D1EA-74BC-4A10-B23E-0D1D021DC863}"/>
              </a:ext>
            </a:extLst>
          </p:cNvPr>
          <p:cNvSpPr>
            <a:spLocks noGrp="1"/>
          </p:cNvSpPr>
          <p:nvPr>
            <p:ph type="dt" sz="half" idx="10"/>
          </p:nvPr>
        </p:nvSpPr>
        <p:spPr/>
        <p:txBody>
          <a:bodyPr/>
          <a:lstStyle/>
          <a:p>
            <a:fld id="{E77DC155-EB49-48CC-BC6F-B1FFF968CCEA}" type="datetimeFigureOut">
              <a:rPr lang="en-GB" smtClean="0"/>
              <a:t>28/01/2025</a:t>
            </a:fld>
            <a:endParaRPr lang="en-GB"/>
          </a:p>
        </p:txBody>
      </p:sp>
      <p:sp>
        <p:nvSpPr>
          <p:cNvPr id="6" name="Footer Placeholder 5">
            <a:extLst>
              <a:ext uri="{FF2B5EF4-FFF2-40B4-BE49-F238E27FC236}">
                <a16:creationId xmlns:a16="http://schemas.microsoft.com/office/drawing/2014/main" id="{452BB4D2-2FC0-4250-9944-5DE55AA256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B811E87-3B57-4FC4-A1FE-E81BB88A1F91}"/>
              </a:ext>
            </a:extLst>
          </p:cNvPr>
          <p:cNvSpPr>
            <a:spLocks noGrp="1"/>
          </p:cNvSpPr>
          <p:nvPr>
            <p:ph type="sldNum" sz="quarter" idx="12"/>
          </p:nvPr>
        </p:nvSpPr>
        <p:spPr/>
        <p:txBody>
          <a:bodyPr/>
          <a:lstStyle/>
          <a:p>
            <a:fld id="{0FD1E536-6A3B-4618-81EF-9676EEC33888}" type="slidenum">
              <a:rPr lang="en-GB" smtClean="0"/>
              <a:t>‹#›</a:t>
            </a:fld>
            <a:endParaRPr lang="en-GB"/>
          </a:p>
        </p:txBody>
      </p:sp>
    </p:spTree>
    <p:extLst>
      <p:ext uri="{BB962C8B-B14F-4D97-AF65-F5344CB8AC3E}">
        <p14:creationId xmlns:p14="http://schemas.microsoft.com/office/powerpoint/2010/main" val="2295997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364DDE-5019-4CDE-94A2-110BCA4BC9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F94807-EA86-41B3-AC82-9A1F4473F6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25B13E-4D14-4CF8-B3F0-964EF00B8E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7DC155-EB49-48CC-BC6F-B1FFF968CCEA}" type="datetimeFigureOut">
              <a:rPr lang="en-GB" smtClean="0"/>
              <a:t>28/01/2025</a:t>
            </a:fld>
            <a:endParaRPr lang="en-GB"/>
          </a:p>
        </p:txBody>
      </p:sp>
      <p:sp>
        <p:nvSpPr>
          <p:cNvPr id="5" name="Footer Placeholder 4">
            <a:extLst>
              <a:ext uri="{FF2B5EF4-FFF2-40B4-BE49-F238E27FC236}">
                <a16:creationId xmlns:a16="http://schemas.microsoft.com/office/drawing/2014/main" id="{8964F29E-815C-4B10-98C9-ED99622346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A2C822-1659-42B4-84F4-83605A92BA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D1E536-6A3B-4618-81EF-9676EEC33888}" type="slidenum">
              <a:rPr lang="en-GB" smtClean="0"/>
              <a:t>‹#›</a:t>
            </a:fld>
            <a:endParaRPr lang="en-GB"/>
          </a:p>
        </p:txBody>
      </p:sp>
      <p:pic>
        <p:nvPicPr>
          <p:cNvPr id="7" name="Picture 6">
            <a:extLst>
              <a:ext uri="{FF2B5EF4-FFF2-40B4-BE49-F238E27FC236}">
                <a16:creationId xmlns:a16="http://schemas.microsoft.com/office/drawing/2014/main" id="{685813A7-0BB4-4668-83C8-F02591F758FB}"/>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p:blipFill>
        <p:spPr>
          <a:xfrm>
            <a:off x="9483" y="0"/>
            <a:ext cx="12173033" cy="6836696"/>
          </a:xfrm>
          <a:prstGeom prst="rect">
            <a:avLst/>
          </a:prstGeom>
        </p:spPr>
      </p:pic>
      <p:grpSp>
        <p:nvGrpSpPr>
          <p:cNvPr id="8" name="Group 7">
            <a:extLst>
              <a:ext uri="{FF2B5EF4-FFF2-40B4-BE49-F238E27FC236}">
                <a16:creationId xmlns:a16="http://schemas.microsoft.com/office/drawing/2014/main" id="{1235A1D6-F974-4458-8403-601720FA0A03}"/>
              </a:ext>
            </a:extLst>
          </p:cNvPr>
          <p:cNvGrpSpPr/>
          <p:nvPr userDrawn="1"/>
        </p:nvGrpSpPr>
        <p:grpSpPr>
          <a:xfrm>
            <a:off x="130216" y="228600"/>
            <a:ext cx="3127334" cy="275899"/>
            <a:chOff x="130216" y="228600"/>
            <a:chExt cx="3127334" cy="275899"/>
          </a:xfrm>
        </p:grpSpPr>
        <p:sp>
          <p:nvSpPr>
            <p:cNvPr id="9" name="Rectangle 8">
              <a:extLst>
                <a:ext uri="{FF2B5EF4-FFF2-40B4-BE49-F238E27FC236}">
                  <a16:creationId xmlns:a16="http://schemas.microsoft.com/office/drawing/2014/main" id="{F5768E94-F1FB-491A-9E5F-397105FBDB69}"/>
                </a:ext>
              </a:extLst>
            </p:cNvPr>
            <p:cNvSpPr/>
            <p:nvPr/>
          </p:nvSpPr>
          <p:spPr>
            <a:xfrm>
              <a:off x="228600" y="228600"/>
              <a:ext cx="3028950" cy="10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5C880CEE-679D-49FE-8444-04D78B2EE614}"/>
                </a:ext>
              </a:extLst>
            </p:cNvPr>
            <p:cNvSpPr txBox="1"/>
            <p:nvPr/>
          </p:nvSpPr>
          <p:spPr>
            <a:xfrm>
              <a:off x="130216" y="289055"/>
              <a:ext cx="3028949" cy="215444"/>
            </a:xfrm>
            <a:prstGeom prst="rect">
              <a:avLst/>
            </a:prstGeom>
            <a:noFill/>
          </p:spPr>
          <p:txBody>
            <a:bodyPr wrap="square">
              <a:spAutoFit/>
            </a:bodyPr>
            <a:lstStyle/>
            <a:p>
              <a:pPr marR="0" rtl="0"/>
              <a:r>
                <a:rPr lang="en-GB" sz="1200" u="none" strike="noStrike" baseline="30000">
                  <a:solidFill>
                    <a:srgbClr val="000000"/>
                  </a:solidFill>
                  <a:latin typeface="Gotham Black" pitchFamily="50" charset="0"/>
                </a:rPr>
                <a:t>Croydon College Group</a:t>
              </a:r>
            </a:p>
          </p:txBody>
        </p:sp>
      </p:grpSp>
    </p:spTree>
    <p:extLst>
      <p:ext uri="{BB962C8B-B14F-4D97-AF65-F5344CB8AC3E}">
        <p14:creationId xmlns:p14="http://schemas.microsoft.com/office/powerpoint/2010/main" val="769424816"/>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702" r:id="rId5"/>
    <p:sldLayoutId id="2147483695" r:id="rId6"/>
    <p:sldLayoutId id="2147483696" r:id="rId7"/>
    <p:sldLayoutId id="2147483697" r:id="rId8"/>
    <p:sldLayoutId id="2147483698" r:id="rId9"/>
    <p:sldLayoutId id="2147483699" r:id="rId10"/>
    <p:sldLayoutId id="2147483700" r:id="rId11"/>
    <p:sldLayoutId id="214748370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croydon.ac.uk/apprenticeship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A2586-5FFA-402A-9E69-0DC26925663A}"/>
              </a:ext>
            </a:extLst>
          </p:cNvPr>
          <p:cNvSpPr>
            <a:spLocks noGrp="1"/>
          </p:cNvSpPr>
          <p:nvPr>
            <p:ph type="title"/>
          </p:nvPr>
        </p:nvSpPr>
        <p:spPr>
          <a:xfrm>
            <a:off x="838200" y="620102"/>
            <a:ext cx="10515600" cy="1325563"/>
          </a:xfrm>
        </p:spPr>
        <p:txBody>
          <a:bodyPr>
            <a:normAutofit/>
          </a:bodyPr>
          <a:lstStyle/>
          <a:p>
            <a:pPr algn="ctr"/>
            <a:r>
              <a:rPr lang="en-US" sz="3600" b="1" dirty="0">
                <a:latin typeface="Helvetica" panose="020B0604020202020204" pitchFamily="34" charset="0"/>
                <a:ea typeface="Tahoma" panose="020B0604030504040204" pitchFamily="34" charset="0"/>
                <a:cs typeface="Helvetica" panose="020B0604020202020204" pitchFamily="34" charset="0"/>
              </a:rPr>
              <a:t>SHAPING THE FUTURE OF CROYDON</a:t>
            </a:r>
            <a:br>
              <a:rPr lang="en-US" sz="3600" b="1" dirty="0">
                <a:ea typeface="Tahoma" panose="020B0604030504040204" pitchFamily="34" charset="0"/>
                <a:cs typeface="Tahoma" panose="020B0604030504040204" pitchFamily="34" charset="0"/>
              </a:rPr>
            </a:br>
            <a:endParaRPr lang="en-GB" sz="3600" b="1"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04F8EE5A-0239-4D4D-9A54-9FC0BFEFC1C9}"/>
              </a:ext>
            </a:extLst>
          </p:cNvPr>
          <p:cNvSpPr>
            <a:spLocks noGrp="1"/>
          </p:cNvSpPr>
          <p:nvPr>
            <p:ph idx="1"/>
          </p:nvPr>
        </p:nvSpPr>
        <p:spPr>
          <a:xfrm>
            <a:off x="838200" y="1712448"/>
            <a:ext cx="10515600" cy="4351338"/>
          </a:xfrm>
        </p:spPr>
        <p:txBody>
          <a:bodyPr>
            <a:normAutofit/>
          </a:bodyPr>
          <a:lstStyle/>
          <a:p>
            <a:pPr marL="0" indent="0" algn="ctr">
              <a:buNone/>
            </a:pPr>
            <a:r>
              <a:rPr lang="en-GB" sz="2400" b="1" i="1" dirty="0">
                <a:latin typeface="Helvetica" panose="020B0604020202020204" pitchFamily="34" charset="0"/>
                <a:cs typeface="Helvetica" panose="020B0604020202020204" pitchFamily="34" charset="0"/>
              </a:rPr>
              <a:t>Transforming lives in Croydon and the surrounding areas.</a:t>
            </a:r>
            <a:r>
              <a:rPr lang="en-GB" sz="2400" i="1" dirty="0">
                <a:latin typeface="Helvetica" panose="020B0604020202020204" pitchFamily="34" charset="0"/>
                <a:cs typeface="Helvetica" panose="020B0604020202020204" pitchFamily="34" charset="0"/>
              </a:rPr>
              <a:t> Equipping individuals with the knowledge, skills and capabilities to develop their careers and play their part in society. Building successful, thriving communities. </a:t>
            </a:r>
          </a:p>
          <a:p>
            <a:pPr algn="ctr"/>
            <a:endParaRPr lang="en-GB" sz="1400" i="1" dirty="0">
              <a:latin typeface="Helvetica" panose="020B0604020202020204" pitchFamily="34" charset="0"/>
              <a:cs typeface="Helvetica" panose="020B0604020202020204" pitchFamily="34" charset="0"/>
            </a:endParaRPr>
          </a:p>
          <a:p>
            <a:pPr marL="0" indent="0" algn="ctr">
              <a:buNone/>
            </a:pPr>
            <a:endParaRPr lang="en-US" dirty="0">
              <a:latin typeface="Helvetica" panose="020B0604020202020204" pitchFamily="34" charset="0"/>
              <a:ea typeface="Tahoma" panose="020B0604030504040204" pitchFamily="34" charset="0"/>
              <a:cs typeface="Helvetica" panose="020B0604020202020204" pitchFamily="34" charset="0"/>
            </a:endParaRPr>
          </a:p>
          <a:p>
            <a:endParaRPr lang="en-GB" sz="4000" dirty="0"/>
          </a:p>
        </p:txBody>
      </p:sp>
    </p:spTree>
    <p:extLst>
      <p:ext uri="{BB962C8B-B14F-4D97-AF65-F5344CB8AC3E}">
        <p14:creationId xmlns:p14="http://schemas.microsoft.com/office/powerpoint/2010/main" val="15183811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83084-1E45-4F34-A1CB-998FAEC9DDAF}"/>
              </a:ext>
            </a:extLst>
          </p:cNvPr>
          <p:cNvSpPr>
            <a:spLocks noGrp="1"/>
          </p:cNvSpPr>
          <p:nvPr>
            <p:ph type="title"/>
          </p:nvPr>
        </p:nvSpPr>
        <p:spPr/>
        <p:txBody>
          <a:bodyPr>
            <a:normAutofit/>
          </a:bodyPr>
          <a:lstStyle/>
          <a:p>
            <a:pPr algn="ctr"/>
            <a:r>
              <a:rPr lang="en-GB" sz="3600" b="1" dirty="0">
                <a:latin typeface="Helvetica" panose="020B0604020202020204" pitchFamily="34" charset="0"/>
                <a:cs typeface="Helvetica" panose="020B0604020202020204" pitchFamily="34" charset="0"/>
              </a:rPr>
              <a:t>Skills for Successful Careers</a:t>
            </a:r>
          </a:p>
        </p:txBody>
      </p:sp>
      <p:sp>
        <p:nvSpPr>
          <p:cNvPr id="3" name="Content Placeholder 2">
            <a:extLst>
              <a:ext uri="{FF2B5EF4-FFF2-40B4-BE49-F238E27FC236}">
                <a16:creationId xmlns:a16="http://schemas.microsoft.com/office/drawing/2014/main" id="{CA5026A1-9C46-4877-8060-6FD071052932}"/>
              </a:ext>
            </a:extLst>
          </p:cNvPr>
          <p:cNvSpPr>
            <a:spLocks noGrp="1"/>
          </p:cNvSpPr>
          <p:nvPr>
            <p:ph idx="1"/>
          </p:nvPr>
        </p:nvSpPr>
        <p:spPr>
          <a:xfrm>
            <a:off x="619857" y="1482724"/>
            <a:ext cx="10952285" cy="4351338"/>
          </a:xfrm>
        </p:spPr>
        <p:txBody>
          <a:bodyPr>
            <a:normAutofit lnSpcReduction="10000"/>
          </a:bodyPr>
          <a:lstStyle/>
          <a:p>
            <a:pPr marL="0" indent="0">
              <a:buNone/>
            </a:pPr>
            <a:endParaRPr lang="en-GB" sz="1400" dirty="0">
              <a:solidFill>
                <a:schemeClr val="tx1"/>
              </a:solidFill>
              <a:latin typeface="Helvetica" panose="020B0604020202020204" pitchFamily="34" charset="0"/>
              <a:cs typeface="Helvetica" panose="020B0604020202020204" pitchFamily="34" charset="0"/>
            </a:endParaRPr>
          </a:p>
          <a:p>
            <a:pPr marL="0" indent="0">
              <a:buNone/>
            </a:pPr>
            <a:r>
              <a:rPr lang="en-GB" sz="1600" b="0" i="0" dirty="0">
                <a:solidFill>
                  <a:srgbClr val="42474D"/>
                </a:solidFill>
                <a:effectLst/>
                <a:latin typeface="Helvetica" panose="020B0604020202020204" pitchFamily="34" charset="0"/>
                <a:cs typeface="Helvetica" panose="020B0604020202020204" pitchFamily="34" charset="0"/>
              </a:rPr>
              <a:t>Apprenticeships are a great way to access careers </a:t>
            </a:r>
            <a:r>
              <a:rPr lang="en-GB" sz="1600" dirty="0">
                <a:solidFill>
                  <a:srgbClr val="42474D"/>
                </a:solidFill>
                <a:latin typeface="Helvetica" panose="020B0604020202020204" pitchFamily="34" charset="0"/>
                <a:cs typeface="Helvetica" panose="020B0604020202020204" pitchFamily="34" charset="0"/>
              </a:rPr>
              <a:t>and to address skills needs</a:t>
            </a:r>
            <a:r>
              <a:rPr lang="en-GB" sz="1600" b="0" i="0" dirty="0">
                <a:solidFill>
                  <a:srgbClr val="42474D"/>
                </a:solidFill>
                <a:effectLst/>
                <a:latin typeface="Helvetica" panose="020B0604020202020204" pitchFamily="34" charset="0"/>
                <a:cs typeface="Helvetica" panose="020B0604020202020204" pitchFamily="34" charset="0"/>
              </a:rPr>
              <a:t>. </a:t>
            </a:r>
            <a:r>
              <a:rPr lang="en-GB" sz="1600" dirty="0">
                <a:solidFill>
                  <a:srgbClr val="42474D"/>
                </a:solidFill>
                <a:latin typeface="Helvetica" panose="020B0604020202020204" pitchFamily="34" charset="0"/>
                <a:cs typeface="Helvetica" panose="020B0604020202020204" pitchFamily="34" charset="0"/>
              </a:rPr>
              <a:t>For apprentices, t</a:t>
            </a:r>
            <a:r>
              <a:rPr lang="en-GB" sz="1600" b="0" i="0" dirty="0">
                <a:solidFill>
                  <a:srgbClr val="42474D"/>
                </a:solidFill>
                <a:effectLst/>
                <a:latin typeface="Helvetica" panose="020B0604020202020204" pitchFamily="34" charset="0"/>
                <a:cs typeface="Helvetica" panose="020B0604020202020204" pitchFamily="34" charset="0"/>
              </a:rPr>
              <a:t>hey offer hands-on experience, paid employment and opportunities to gain valuable skills and experience. Apprenticeships are open to all including those who are already employed and those seeking employment or a new career.  </a:t>
            </a:r>
            <a:r>
              <a:rPr lang="en-GB" sz="1600" dirty="0">
                <a:solidFill>
                  <a:srgbClr val="42474D"/>
                </a:solidFill>
                <a:latin typeface="Helvetica" panose="020B0604020202020204" pitchFamily="34" charset="0"/>
                <a:cs typeface="Helvetica" panose="020B0604020202020204" pitchFamily="34" charset="0"/>
              </a:rPr>
              <a:t>They are great for employers to retrain and upskill existing staff and can be adapted to support new staff and recruitment needs. </a:t>
            </a:r>
            <a:r>
              <a:rPr lang="en-GB" sz="1600" b="0" i="0" dirty="0">
                <a:solidFill>
                  <a:srgbClr val="42474D"/>
                </a:solidFill>
                <a:effectLst/>
                <a:latin typeface="Helvetica" panose="020B0604020202020204" pitchFamily="34" charset="0"/>
                <a:cs typeface="Helvetica" panose="020B0604020202020204" pitchFamily="34" charset="0"/>
              </a:rPr>
              <a:t>For new entrants, they are a great way to embark on careers with many routes and opportunities for transferable careers to other sectors. </a:t>
            </a:r>
          </a:p>
          <a:p>
            <a:pPr marL="0" indent="0">
              <a:buNone/>
            </a:pPr>
            <a:r>
              <a:rPr lang="en-GB" sz="1600" dirty="0">
                <a:solidFill>
                  <a:srgbClr val="42474D"/>
                </a:solidFill>
                <a:latin typeface="Helvetica" panose="020B0604020202020204" pitchFamily="34" charset="0"/>
                <a:cs typeface="Helvetica" panose="020B0604020202020204" pitchFamily="34" charset="0"/>
              </a:rPr>
              <a:t>To address local priorities we have launched 4 new apprenticeships – L2 Early Years Practitioner, L3 Early Years Educator, L2 Adult Care Worker and L3 Lead Adult Care Worker. These new programmes complement our existing programmes in Business Administration, Customer Service, Pensions, Accountancy, Construction, Building Services, Carpentry and many more. </a:t>
            </a:r>
            <a:r>
              <a:rPr lang="en-GB" sz="1600" b="0" i="0" dirty="0">
                <a:solidFill>
                  <a:srgbClr val="42474D"/>
                </a:solidFill>
                <a:effectLst/>
                <a:latin typeface="Helvetica" panose="020B0604020202020204" pitchFamily="34" charset="0"/>
                <a:cs typeface="Helvetica" panose="020B0604020202020204" pitchFamily="34" charset="0"/>
              </a:rPr>
              <a:t>Explore our full range and offer here:  </a:t>
            </a:r>
            <a:r>
              <a:rPr kumimoji="0" lang="en-GB" sz="1600" b="0" i="0" u="none" strike="noStrike" kern="1200" cap="none" spc="0" normalizeH="0" baseline="0" noProof="0" dirty="0">
                <a:ln>
                  <a:noFill/>
                </a:ln>
                <a:solidFill>
                  <a:prstClr val="black"/>
                </a:solidFill>
                <a:effectLst/>
                <a:uLnTx/>
                <a:uFillTx/>
                <a:latin typeface="Helvetica" panose="020B0604020202020204" pitchFamily="34" charset="0"/>
                <a:cs typeface="Helvetica" panose="020B0604020202020204" pitchFamily="34" charset="0"/>
                <a:hlinkClick r:id="rId2"/>
              </a:rPr>
              <a:t>Apprenticeships - Croydon College</a:t>
            </a:r>
            <a:endParaRPr lang="en-GB" sz="1600" b="0" i="0" dirty="0">
              <a:solidFill>
                <a:srgbClr val="42474D"/>
              </a:solidFill>
              <a:effectLst/>
              <a:latin typeface="Helvetica" panose="020B0604020202020204" pitchFamily="34" charset="0"/>
              <a:cs typeface="Helvetica" panose="020B0604020202020204" pitchFamily="34" charset="0"/>
            </a:endParaRPr>
          </a:p>
          <a:p>
            <a:pPr marL="0" indent="0">
              <a:buNone/>
            </a:pPr>
            <a:r>
              <a:rPr lang="en-GB" sz="1600" b="0" i="0" dirty="0">
                <a:solidFill>
                  <a:srgbClr val="42474D"/>
                </a:solidFill>
                <a:effectLst/>
                <a:latin typeface="Helvetica" panose="020B0604020202020204" pitchFamily="34" charset="0"/>
                <a:cs typeface="Helvetica" panose="020B0604020202020204" pitchFamily="34" charset="0"/>
              </a:rPr>
              <a:t>Many apprenticeships lead to full-time job offers, providing a direct path to career security and professional development. </a:t>
            </a:r>
            <a:r>
              <a:rPr lang="en-GB" sz="1600" dirty="0">
                <a:solidFill>
                  <a:srgbClr val="42474D"/>
                </a:solidFill>
                <a:latin typeface="Helvetica" panose="020B0604020202020204" pitchFamily="34" charset="0"/>
                <a:cs typeface="Helvetica" panose="020B0604020202020204" pitchFamily="34" charset="0"/>
              </a:rPr>
              <a:t>Apprentices will </a:t>
            </a:r>
            <a:r>
              <a:rPr lang="en-GB" sz="1600" b="0" i="0" dirty="0">
                <a:solidFill>
                  <a:srgbClr val="42474D"/>
                </a:solidFill>
                <a:effectLst/>
                <a:latin typeface="Helvetica" panose="020B0604020202020204" pitchFamily="34" charset="0"/>
                <a:cs typeface="Helvetica" panose="020B0604020202020204" pitchFamily="34" charset="0"/>
              </a:rPr>
              <a:t>develop essential knowledge, skills and professional behaviours including  communication, problem-solving, and teamwork, all while receiving personalised education with mentorship from experts. </a:t>
            </a:r>
            <a:endParaRPr lang="en-GB" sz="1600" dirty="0">
              <a:solidFill>
                <a:srgbClr val="42474D"/>
              </a:solidFill>
              <a:latin typeface="Helvetica" panose="020B0604020202020204" pitchFamily="34" charset="0"/>
              <a:cs typeface="Helvetica" panose="020B0604020202020204" pitchFamily="34" charset="0"/>
            </a:endParaRPr>
          </a:p>
          <a:p>
            <a:pPr marL="0" indent="0">
              <a:buNone/>
            </a:pPr>
            <a:r>
              <a:rPr lang="en-GB" sz="1600" b="0" i="0" dirty="0">
                <a:solidFill>
                  <a:srgbClr val="42474D"/>
                </a:solidFill>
                <a:effectLst/>
                <a:latin typeface="Helvetica" panose="020B0604020202020204" pitchFamily="34" charset="0"/>
                <a:cs typeface="Helvetica" panose="020B0604020202020204" pitchFamily="34" charset="0"/>
              </a:rPr>
              <a:t>We are developing an extensive employer network </a:t>
            </a:r>
            <a:r>
              <a:rPr lang="en-GB" sz="1600" dirty="0">
                <a:solidFill>
                  <a:srgbClr val="42474D"/>
                </a:solidFill>
                <a:latin typeface="Helvetica" panose="020B0604020202020204" pitchFamily="34" charset="0"/>
                <a:cs typeface="Helvetica" panose="020B0604020202020204" pitchFamily="34" charset="0"/>
              </a:rPr>
              <a:t>to ensure that all of our curriculum areas have representation through our Croydon College Skills Forums. In doing this we bring industry and curriculum together to scrutinise our curriculum and to ensure our programmes meet skills needs that employers demand. </a:t>
            </a:r>
            <a:endParaRPr lang="en-GB" sz="1600" b="0" i="0" dirty="0">
              <a:solidFill>
                <a:srgbClr val="42474D"/>
              </a:solidFill>
              <a:effectLst/>
              <a:latin typeface="Helvetica" panose="020B0604020202020204" pitchFamily="34" charset="0"/>
              <a:cs typeface="Helvetica" panose="020B0604020202020204" pitchFamily="34" charset="0"/>
            </a:endParaRPr>
          </a:p>
          <a:p>
            <a:pPr marL="0" indent="0">
              <a:buNone/>
            </a:pPr>
            <a:endParaRPr lang="en-US" sz="2000" dirty="0">
              <a:solidFill>
                <a:schemeClr val="tx1"/>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518638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AC017B003D182489970847B778EF399" ma:contentTypeVersion="6" ma:contentTypeDescription="Create a new document." ma:contentTypeScope="" ma:versionID="ab862e2366e5452c5abec8e80b48d969">
  <xsd:schema xmlns:xsd="http://www.w3.org/2001/XMLSchema" xmlns:xs="http://www.w3.org/2001/XMLSchema" xmlns:p="http://schemas.microsoft.com/office/2006/metadata/properties" xmlns:ns2="0f6cda19-1b50-4b3f-837b-ce8dc8c4ec11" xmlns:ns3="7d7cbab5-8084-4fab-be3b-0247b9665ae3" targetNamespace="http://schemas.microsoft.com/office/2006/metadata/properties" ma:root="true" ma:fieldsID="f6c9a04a0ab779d868a15687c3141bc5" ns2:_="" ns3:_="">
    <xsd:import namespace="0f6cda19-1b50-4b3f-837b-ce8dc8c4ec11"/>
    <xsd:import namespace="7d7cbab5-8084-4fab-be3b-0247b9665ae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6cda19-1b50-4b3f-837b-ce8dc8c4ec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7cbab5-8084-4fab-be3b-0247b9665ae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F4D569A-B044-43ED-BD9F-C88A02EFCAA9}">
  <ds:schemaRefs>
    <ds:schemaRef ds:uri="http://schemas.microsoft.com/sharepoint/v3/contenttype/forms"/>
  </ds:schemaRefs>
</ds:datastoreItem>
</file>

<file path=customXml/itemProps2.xml><?xml version="1.0" encoding="utf-8"?>
<ds:datastoreItem xmlns:ds="http://schemas.openxmlformats.org/officeDocument/2006/customXml" ds:itemID="{8376146C-F089-4E48-8E24-193A3B02134E}">
  <ds:schemaRefs>
    <ds:schemaRef ds:uri="0f6cda19-1b50-4b3f-837b-ce8dc8c4ec11"/>
    <ds:schemaRef ds:uri="7d7cbab5-8084-4fab-be3b-0247b9665ae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C6CE80E-C97F-4CA7-B6E4-2B65DEC9D8F9}">
  <ds:schemaRefs>
    <ds:schemaRef ds:uri="http://purl.org/dc/terms/"/>
    <ds:schemaRef ds:uri="http://schemas.microsoft.com/office/2006/documentManagement/types"/>
    <ds:schemaRef ds:uri="http://purl.org/dc/elements/1.1/"/>
    <ds:schemaRef ds:uri="http://www.w3.org/XML/1998/namespace"/>
    <ds:schemaRef ds:uri="http://purl.org/dc/dcmitype/"/>
    <ds:schemaRef ds:uri="7d7cbab5-8084-4fab-be3b-0247b9665ae3"/>
    <ds:schemaRef ds:uri="0f6cda19-1b50-4b3f-837b-ce8dc8c4ec11"/>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1835</TotalTime>
  <Words>314</Words>
  <Application>Microsoft Office PowerPoint</Application>
  <PresentationFormat>Widescreen</PresentationFormat>
  <Paragraphs>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Gotham Black</vt:lpstr>
      <vt:lpstr>Helvetica</vt:lpstr>
      <vt:lpstr>Office Theme</vt:lpstr>
      <vt:lpstr>SHAPING THE FUTURE OF CROYDON </vt:lpstr>
      <vt:lpstr>Skills for Successful Careers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Keen</dc:creator>
  <cp:lastModifiedBy>Sam Hanmer</cp:lastModifiedBy>
  <cp:revision>46</cp:revision>
  <dcterms:created xsi:type="dcterms:W3CDTF">2020-10-07T14:30:16Z</dcterms:created>
  <dcterms:modified xsi:type="dcterms:W3CDTF">2025-01-28T09:22:57Z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0x010100EAC017B003D182489970847B778EF399</vt:lpwstr>
  </property>
</Properties>
</file>