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2"/>
  </p:notesMasterIdLst>
  <p:sldIdLst>
    <p:sldId id="256" r:id="rId2"/>
    <p:sldId id="264" r:id="rId3"/>
    <p:sldId id="266" r:id="rId4"/>
    <p:sldId id="275" r:id="rId5"/>
    <p:sldId id="277" r:id="rId6"/>
    <p:sldId id="262" r:id="rId7"/>
    <p:sldId id="274" r:id="rId8"/>
    <p:sldId id="276" r:id="rId9"/>
    <p:sldId id="27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la Niknejad" initials="LN" lastIdx="1" clrIdx="0">
    <p:extLst>
      <p:ext uri="{19B8F6BF-5375-455C-9EA6-DF929625EA0E}">
        <p15:presenceInfo xmlns:p15="http://schemas.microsoft.com/office/powerpoint/2012/main" userId="Leila Niknej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99"/>
    <a:srgbClr val="D60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37EA-5F6A-44B5-83F3-92C45C656BD0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FCD06-E87E-49BE-974D-DE93C1A22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0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95F3-02F3-4DFF-B382-A81FE127A2A6}" type="datetime1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67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6EA-8D54-4B5C-8914-55EA2C93C66E}" type="datetime1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4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521E-25CB-43F4-8F3A-672B7875F4C5}" type="datetime1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5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6057-F018-46F6-A5FC-511353BF4DCA}" type="datetime1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1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DBE0-DC79-4F98-96F7-660362EDD487}" type="datetime1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7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284-D4A3-4979-A26D-7302CE918E78}" type="datetime1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2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95A4-FCC3-4CBD-96D7-7D7A0FEB45A3}" type="datetime1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3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AA03-9165-4D48-9647-45B5B6041F2F}" type="datetime1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6828-B624-49E0-9A61-AF8B4E6B4F37}" type="datetime1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5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F44F20-5CB8-4308-8051-2CA5E948B6CA}" type="datetime1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2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947F-3BC2-4EE8-89E6-164522C45330}" type="datetime1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1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3CC9BB-9A6F-4659-BDC5-8C3DB0D9C374}" type="datetime1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09F867-9065-4EDA-9103-FC255715EF3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48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middleton@risemutual.org" TargetMode="External"/><Relationship Id="rId2" Type="http://schemas.openxmlformats.org/officeDocument/2006/relationships/hyperlink" Target="mailto:kelly.mcdonagh@risemutual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A440-CC35-404C-A25C-7FD115710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205" y="825190"/>
            <a:ext cx="9484131" cy="3258370"/>
          </a:xfrm>
        </p:spPr>
        <p:txBody>
          <a:bodyPr>
            <a:normAutofit fontScale="90000"/>
          </a:bodyPr>
          <a:lstStyle/>
          <a:p>
            <a:r>
              <a:rPr lang="en-GB" sz="9800" dirty="0">
                <a:solidFill>
                  <a:schemeClr val="bg2">
                    <a:lumMod val="25000"/>
                  </a:schemeClr>
                </a:solidFill>
              </a:rPr>
              <a:t>        The                     </a:t>
            </a:r>
            <a:br>
              <a:rPr lang="en-GB" sz="9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9800" dirty="0">
                <a:solidFill>
                  <a:schemeClr val="bg2">
                    <a:lumMod val="25000"/>
                  </a:schemeClr>
                </a:solidFill>
              </a:rPr>
              <a:t>           Project 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FD155-0E93-49C1-9722-D3D21C996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205" y="4459170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For Perpetrators of Domestic Abuse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A305E27-5190-4EF1-93A9-92A3B979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96" y="825190"/>
            <a:ext cx="3507824" cy="10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5EC3996-0101-4B33-9A52-8C9C9DF9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993" y="5487040"/>
            <a:ext cx="2177132" cy="7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536F3A-A7D6-4BFC-9B43-63A3FB407824}"/>
              </a:ext>
            </a:extLst>
          </p:cNvPr>
          <p:cNvSpPr/>
          <p:nvPr/>
        </p:nvSpPr>
        <p:spPr>
          <a:xfrm>
            <a:off x="3529094" y="5977780"/>
            <a:ext cx="5460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Drive is a Partnership formed of Respect, 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SafeLives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 and Social Finance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A017CC8-BFDA-42DA-974A-D2BDE98A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63" y="5712151"/>
            <a:ext cx="1952813" cy="60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2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8300-97B1-45FC-BAAD-8B4928D1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/>
              <a:t>X BCU DRIVE Team </a:t>
            </a:r>
            <a:br>
              <a:rPr lang="en-GB" sz="4400" b="1" dirty="0"/>
            </a:br>
            <a:r>
              <a:rPr lang="en-GB" sz="4400" b="1" dirty="0"/>
              <a:t> 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5E33D-2920-4EA4-9963-1498F9D4F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Service Manager:</a:t>
            </a:r>
          </a:p>
          <a:p>
            <a:r>
              <a:rPr lang="en-GB" dirty="0"/>
              <a:t>Kelly McDonagh - </a:t>
            </a:r>
            <a:r>
              <a:rPr lang="en-GB" dirty="0">
                <a:hlinkClick r:id="rId2"/>
              </a:rPr>
              <a:t>kelly.mcdonagh@risemutual.org</a:t>
            </a:r>
            <a:endParaRPr lang="en-GB" dirty="0"/>
          </a:p>
          <a:p>
            <a:endParaRPr lang="en-GB" dirty="0"/>
          </a:p>
          <a:p>
            <a:r>
              <a:rPr lang="en-GB" dirty="0"/>
              <a:t>Team Leader:</a:t>
            </a:r>
          </a:p>
          <a:p>
            <a:r>
              <a:rPr lang="en-GB" dirty="0"/>
              <a:t>Sarah Middleton – </a:t>
            </a:r>
            <a:r>
              <a:rPr lang="en-GB" dirty="0">
                <a:hlinkClick r:id="rId3"/>
              </a:rPr>
              <a:t>sarah.middleton@risemutual.org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32C71-B461-4E0E-8417-8FCB958E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6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568F-59EA-410A-9C24-34C52626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tx1"/>
                </a:solidFill>
              </a:rPr>
              <a:t>About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9678-2A8C-40AC-AD06-29C9D7C1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37360"/>
            <a:ext cx="10119360" cy="451458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Asap" panose="020F0504030102060203" pitchFamily="34" charset="0"/>
                <a:ea typeface="+mn-lt"/>
                <a:cs typeface="+mn-lt"/>
              </a:rPr>
              <a:t>Drive believes domestic abuse is not acceptable or inevitable. Drive works with </a:t>
            </a:r>
            <a:r>
              <a:rPr lang="en-US" sz="2000" b="1" dirty="0">
                <a:latin typeface="Asap" panose="020F0504030102060203" pitchFamily="34" charset="0"/>
                <a:ea typeface="+mn-lt"/>
                <a:cs typeface="+mn-lt"/>
              </a:rPr>
              <a:t>high-harm, high-risk </a:t>
            </a:r>
            <a:r>
              <a:rPr lang="en-US" sz="2000" dirty="0">
                <a:latin typeface="Asap" panose="020F0504030102060203" pitchFamily="34" charset="0"/>
                <a:ea typeface="+mn-lt"/>
                <a:cs typeface="+mn-lt"/>
              </a:rPr>
              <a:t>and serial perpetrators of domestic abuse to prevent their abusive </a:t>
            </a:r>
            <a:r>
              <a:rPr lang="en-US" sz="2000" dirty="0" err="1">
                <a:latin typeface="Asap" panose="020F0504030102060203" pitchFamily="34" charset="0"/>
                <a:ea typeface="+mn-lt"/>
                <a:cs typeface="+mn-lt"/>
              </a:rPr>
              <a:t>behaviour</a:t>
            </a:r>
            <a:r>
              <a:rPr lang="en-US" sz="2000" dirty="0">
                <a:latin typeface="Asap" panose="020F0504030102060203" pitchFamily="34" charset="0"/>
                <a:ea typeface="+mn-lt"/>
                <a:cs typeface="+mn-lt"/>
              </a:rPr>
              <a:t> and protect victims. </a:t>
            </a:r>
            <a:endParaRPr lang="en-US" sz="2000" dirty="0">
              <a:latin typeface="Asap" panose="020F05040301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sap" panose="020F0504030102060203" pitchFamily="34" charset="0"/>
              <a:ea typeface="+mn-ea"/>
              <a:cs typeface="Calibri"/>
            </a:endParaRPr>
          </a:p>
          <a:p>
            <a:r>
              <a:rPr lang="en-US" sz="2000" dirty="0">
                <a:latin typeface="Asap" panose="020F0504030102060203" pitchFamily="34" charset="0"/>
                <a:ea typeface="+mn-lt"/>
                <a:cs typeface="+mn-lt"/>
              </a:rPr>
              <a:t>High-risk, high-harm perpetrators are those who have been assessed as posing a risk of serious harm or murder to people they are in intimate or family relationships with.</a:t>
            </a:r>
            <a:endParaRPr lang="en-US" sz="2000" dirty="0">
              <a:latin typeface="Asap" panose="020F0504030102060203" pitchFamily="34" charset="0"/>
              <a:cs typeface="Calibri"/>
            </a:endParaRPr>
          </a:p>
          <a:p>
            <a:pPr>
              <a:lnSpc>
                <a:spcPct val="90000"/>
              </a:lnSpc>
            </a:pPr>
            <a:endParaRPr lang="en-GB" sz="2000" dirty="0">
              <a:latin typeface="Asap" panose="020F0504030102060203" pitchFamily="34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latin typeface="Asap" panose="020F0504030102060203" pitchFamily="34" charset="0"/>
                <a:cs typeface="Calibri"/>
              </a:rPr>
              <a:t>Drive employs a whole-system approach using an intensive </a:t>
            </a:r>
            <a:r>
              <a:rPr lang="en-GB" sz="2000" b="1" dirty="0">
                <a:latin typeface="Asap" panose="020F0504030102060203" pitchFamily="34" charset="0"/>
                <a:cs typeface="Calibri"/>
              </a:rPr>
              <a:t>case management </a:t>
            </a:r>
            <a:r>
              <a:rPr lang="en-GB" sz="2000" dirty="0">
                <a:latin typeface="Asap" panose="020F0504030102060203" pitchFamily="34" charset="0"/>
                <a:cs typeface="Calibri"/>
              </a:rPr>
              <a:t>system alongside a coordinated </a:t>
            </a:r>
            <a:r>
              <a:rPr lang="en-GB" sz="2000" b="1" dirty="0">
                <a:latin typeface="Asap" panose="020F0504030102060203" pitchFamily="34" charset="0"/>
                <a:cs typeface="Calibri"/>
              </a:rPr>
              <a:t>multi-agency</a:t>
            </a:r>
            <a:r>
              <a:rPr lang="en-GB" sz="2000" dirty="0">
                <a:latin typeface="Asap" panose="020F0504030102060203" pitchFamily="34" charset="0"/>
                <a:cs typeface="Calibri"/>
              </a:rPr>
              <a:t> response.  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sap" panose="020F0504030102060203" pitchFamily="34" charset="0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sap" panose="020F0504030102060203" pitchFamily="34" charset="0"/>
                <a:ea typeface="+mn-lt"/>
                <a:cs typeface="+mn-lt"/>
              </a:rPr>
              <a:t>Drive challenges perpetrators to change and works with partner agencies – like the police and social services –  to disrupt abuse. </a:t>
            </a:r>
          </a:p>
          <a:p>
            <a:pPr>
              <a:lnSpc>
                <a:spcPct val="90000"/>
              </a:lnSpc>
            </a:pPr>
            <a:endParaRPr lang="en-US" dirty="0">
              <a:latin typeface="Asap" panose="020F0504030102060203" pitchFamily="34" charset="0"/>
              <a:ea typeface="+mn-lt"/>
              <a:cs typeface="+mn-lt"/>
            </a:endParaRPr>
          </a:p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sap" panose="020F0504030102060203" pitchFamily="34" charset="0"/>
                <a:ea typeface="+mn-lt"/>
                <a:cs typeface="Calibri" panose="020F0502020204030204"/>
              </a:rPr>
              <a:t>Drive advocates for changes to national systems so that perpetrators posing all levels of risk can no longer get away with abusive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sap" panose="020F0504030102060203" pitchFamily="34" charset="0"/>
                <a:ea typeface="+mn-lt"/>
                <a:cs typeface="Calibri" panose="020F0502020204030204"/>
              </a:rPr>
              <a:t>behaviour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sap" panose="020F0504030102060203" pitchFamily="34" charset="0"/>
                <a:ea typeface="+mn-lt"/>
                <a:cs typeface="Calibri" panose="020F0502020204030204"/>
              </a:rPr>
              <a:t> and can access the help they need to stop.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sap" panose="020F0504030102060203" pitchFamily="34" charset="0"/>
              <a:ea typeface="+mn-ea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sap" panose="020F0504030102060203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sap" panose="020F0504030102060203" pitchFamily="34" charset="0"/>
              <a:ea typeface="+mn-lt"/>
              <a:cs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91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91920-3CB5-4041-A6AF-D3B273D3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176058" cy="61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2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638B-68D3-7727-3974-FDD86194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Essential DRIVE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3F5B-9D0D-00E9-D938-138D6E7D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4313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- Victim-Survivor informed consent is needed </a:t>
            </a:r>
          </a:p>
          <a:p>
            <a:endParaRPr lang="en-GB" sz="2400" dirty="0"/>
          </a:p>
          <a:p>
            <a:r>
              <a:rPr lang="en-GB" sz="2400" dirty="0"/>
              <a:t>- IDVA oversight has to be in place for duration of case</a:t>
            </a:r>
          </a:p>
          <a:p>
            <a:endParaRPr lang="en-GB" sz="2400" dirty="0"/>
          </a:p>
          <a:p>
            <a:r>
              <a:rPr lang="en-GB" sz="2400" dirty="0"/>
              <a:t>- Viable and active lever to engage AP with Drive, who will facilitate introduction and promote engagement with Drive Case Manager</a:t>
            </a:r>
          </a:p>
          <a:p>
            <a:endParaRPr lang="en-GB" sz="2400" dirty="0"/>
          </a:p>
          <a:p>
            <a:r>
              <a:rPr lang="en-GB" sz="2400" dirty="0"/>
              <a:t>- Robust information sharing and multi-agency between agencies throughout Drive, as per </a:t>
            </a:r>
            <a:r>
              <a:rPr lang="en-GB" sz="2400" dirty="0" err="1"/>
              <a:t>marac</a:t>
            </a:r>
            <a:r>
              <a:rPr lang="en-GB" sz="2400" dirty="0"/>
              <a:t> information sharing agreement</a:t>
            </a:r>
          </a:p>
          <a:p>
            <a:endParaRPr lang="en-GB" sz="2400" dirty="0"/>
          </a:p>
          <a:p>
            <a:r>
              <a:rPr lang="en-GB" sz="2400" dirty="0"/>
              <a:t>- Drive require information including </a:t>
            </a:r>
            <a:r>
              <a:rPr lang="en-GB" sz="2400" dirty="0" err="1"/>
              <a:t>Marac</a:t>
            </a:r>
            <a:r>
              <a:rPr lang="en-GB" sz="2400" dirty="0"/>
              <a:t>/</a:t>
            </a:r>
            <a:r>
              <a:rPr lang="en-GB" sz="2400" dirty="0" err="1"/>
              <a:t>Dapp</a:t>
            </a:r>
            <a:r>
              <a:rPr lang="en-GB" sz="2400" dirty="0"/>
              <a:t> referrals and minutes, police intelligence and V/S DASH information in order to complete an effective and safe ‘Initial Contact Strategy’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17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9D3041CC-56C0-2DA5-734C-D173202A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1" t="10954" r="8010" b="14787"/>
          <a:stretch/>
        </p:blipFill>
        <p:spPr bwMode="auto">
          <a:xfrm>
            <a:off x="619125" y="609600"/>
            <a:ext cx="10963275" cy="56007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926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AA30-6937-4487-850D-2EF9546C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DRIVE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728F7-BD14-4787-A851-A7F629AD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117014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Drive Case Management</a:t>
            </a:r>
          </a:p>
          <a:p>
            <a:pPr algn="ctr"/>
            <a:endParaRPr lang="en-GB" sz="2800" b="1" dirty="0"/>
          </a:p>
          <a:p>
            <a:endParaRPr lang="en-GB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29A93-FE1E-4E4A-A731-6634DD59B32D}"/>
              </a:ext>
            </a:extLst>
          </p:cNvPr>
          <p:cNvSpPr txBox="1"/>
          <p:nvPr/>
        </p:nvSpPr>
        <p:spPr>
          <a:xfrm>
            <a:off x="933450" y="2572672"/>
            <a:ext cx="2837497" cy="28931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70C0"/>
                </a:solidFill>
              </a:rPr>
              <a:t>Diversion Support</a:t>
            </a:r>
          </a:p>
          <a:p>
            <a:endParaRPr lang="en-GB" dirty="0"/>
          </a:p>
          <a:p>
            <a:r>
              <a:rPr lang="en-GB" dirty="0"/>
              <a:t>Access to diversionary support to address needs</a:t>
            </a:r>
          </a:p>
          <a:p>
            <a:r>
              <a:rPr lang="en-GB" dirty="0"/>
              <a:t>e.g. housing, finances, substances, MH, work &amp; training, arranging appointments to safeguard and encourage VS’s engagement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5F466-9319-43B5-B40A-F90D310375D2}"/>
              </a:ext>
            </a:extLst>
          </p:cNvPr>
          <p:cNvSpPr txBox="1"/>
          <p:nvPr/>
        </p:nvSpPr>
        <p:spPr>
          <a:xfrm>
            <a:off x="4162423" y="2636120"/>
            <a:ext cx="3589020" cy="261610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accent1"/>
                </a:solidFill>
              </a:rPr>
              <a:t>Behaviour Change Intervention</a:t>
            </a:r>
          </a:p>
          <a:p>
            <a:endParaRPr lang="en-GB" dirty="0"/>
          </a:p>
          <a:p>
            <a:r>
              <a:rPr lang="en-GB" dirty="0"/>
              <a:t>Tailored/structured 1-2-1 sessions aimed to increase insight and awareness, challenge and support change and healthy relationships. Trauma informed work, CBT, affects of DA on children, emotional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671C7-8157-4D41-839E-E40F89CFD3FC}"/>
              </a:ext>
            </a:extLst>
          </p:cNvPr>
          <p:cNvSpPr txBox="1"/>
          <p:nvPr/>
        </p:nvSpPr>
        <p:spPr>
          <a:xfrm>
            <a:off x="8116251" y="2572672"/>
            <a:ext cx="3953426" cy="3331233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bg2">
                    <a:lumMod val="25000"/>
                  </a:schemeClr>
                </a:solidFill>
              </a:rPr>
              <a:t>Disrupt</a:t>
            </a:r>
          </a:p>
          <a:p>
            <a:endParaRPr lang="en-GB" dirty="0"/>
          </a:p>
          <a:p>
            <a:pPr>
              <a:lnSpc>
                <a:spcPct val="107000"/>
              </a:lnSpc>
            </a:pPr>
            <a:r>
              <a:rPr lang="en-GB" dirty="0"/>
              <a:t>Multiagency approach to safeguarding e.g. via police/CJS, housing etc to implement activity to prevent and disrupt abuse.  Actioned via </a:t>
            </a:r>
            <a:r>
              <a:rPr lang="en-GB" dirty="0" err="1"/>
              <a:t>Dapp</a:t>
            </a:r>
            <a:r>
              <a:rPr lang="en-GB" dirty="0"/>
              <a:t>/</a:t>
            </a:r>
            <a:r>
              <a:rPr lang="en-GB" dirty="0" err="1"/>
              <a:t>marac</a:t>
            </a:r>
            <a:r>
              <a:rPr lang="en-GB" dirty="0"/>
              <a:t>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 affiliated – info sharing with gangs team, social media sweep,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MASH referrals, including to other boroughs/areas that pertain to AP and family members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462267A-3FD0-4CBF-BB2F-2AD657F2958D}"/>
              </a:ext>
            </a:extLst>
          </p:cNvPr>
          <p:cNvCxnSpPr/>
          <p:nvPr/>
        </p:nvCxnSpPr>
        <p:spPr>
          <a:xfrm>
            <a:off x="5943598" y="1846311"/>
            <a:ext cx="0" cy="774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A4B456-E34D-4A89-9F32-94D64A6EFF58}"/>
              </a:ext>
            </a:extLst>
          </p:cNvPr>
          <p:cNvCxnSpPr/>
          <p:nvPr/>
        </p:nvCxnSpPr>
        <p:spPr>
          <a:xfrm flipH="1">
            <a:off x="2400531" y="2106187"/>
            <a:ext cx="35237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9F9219-84EC-4588-B99F-950A0581C5F7}"/>
              </a:ext>
            </a:extLst>
          </p:cNvPr>
          <p:cNvCxnSpPr/>
          <p:nvPr/>
        </p:nvCxnSpPr>
        <p:spPr>
          <a:xfrm>
            <a:off x="5943598" y="2106187"/>
            <a:ext cx="38583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79E4D15-4BD6-4310-B4F6-0B635DDF8B0D}"/>
              </a:ext>
            </a:extLst>
          </p:cNvPr>
          <p:cNvCxnSpPr/>
          <p:nvPr/>
        </p:nvCxnSpPr>
        <p:spPr>
          <a:xfrm>
            <a:off x="2407501" y="2095036"/>
            <a:ext cx="0" cy="4619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1335061-A7C3-4572-AFCC-AB3C37FEF6B4}"/>
              </a:ext>
            </a:extLst>
          </p:cNvPr>
          <p:cNvCxnSpPr/>
          <p:nvPr/>
        </p:nvCxnSpPr>
        <p:spPr>
          <a:xfrm>
            <a:off x="9821899" y="2106187"/>
            <a:ext cx="0" cy="450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3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A796-8766-E94C-82A4-1BF0A3DD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9169"/>
          </a:xfrm>
        </p:spPr>
        <p:txBody>
          <a:bodyPr/>
          <a:lstStyle/>
          <a:p>
            <a:pPr algn="ctr"/>
            <a:r>
              <a:rPr lang="en-GB" b="1" dirty="0"/>
              <a:t>Client Needs – South BCU Q4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72C4-5F96-C63C-2BED-AC2F0CB7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306" y="2002420"/>
            <a:ext cx="9271708" cy="337980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8B608-1EF5-F413-1633-0F9D6E5D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F1677-B0E4-752E-812C-54BB1B2D5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86" y="1737360"/>
            <a:ext cx="9606987" cy="45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4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B2B1-B87F-ADAE-7833-E7CF4C79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+mn-lt"/>
              </a:rPr>
              <a:t>South BCU Q4 </a:t>
            </a:r>
            <a:r>
              <a:rPr lang="en-GB" sz="3600" dirty="0">
                <a:latin typeface="+mn-lt"/>
              </a:rPr>
              <a:t>- </a:t>
            </a:r>
            <a:r>
              <a:rPr lang="en-US" sz="3600" dirty="0">
                <a:latin typeface="+mn-lt"/>
              </a:rPr>
              <a:t>Needs Profile (Closed Direct Contact Cases)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ED897-5033-F859-FAE4-F44F56E1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10" y="1845734"/>
            <a:ext cx="4085863" cy="28188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A7CEB5-7C25-6311-D2EF-0A9EE4B5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2F588-F955-6BA4-DC7F-AF7DB589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52" y="1845734"/>
            <a:ext cx="7765227" cy="39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9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568F-59EA-410A-9C24-34C52626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00A899"/>
                </a:solidFill>
              </a:rPr>
              <a:t>Service user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9678-2A8C-40AC-AD06-29C9D7C1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933575"/>
            <a:ext cx="10119360" cy="43183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rgbClr val="D60E59"/>
              </a:buClr>
              <a:buSzPct val="141000"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A899"/>
                </a:solidFill>
              </a:rPr>
              <a:t>“I have learnt a lot about myself and it was great to meet someone who cared”</a:t>
            </a:r>
          </a:p>
          <a:p>
            <a:pPr>
              <a:lnSpc>
                <a:spcPct val="90000"/>
              </a:lnSpc>
              <a:buClr>
                <a:srgbClr val="D60E59"/>
              </a:buClr>
              <a:buSzPct val="141000"/>
              <a:buFont typeface="Wingdings" panose="05000000000000000000" pitchFamily="2" charset="2"/>
              <a:buChar char="Ø"/>
            </a:pPr>
            <a:endParaRPr lang="en-GB" sz="1000" dirty="0">
              <a:solidFill>
                <a:srgbClr val="00A899"/>
              </a:solidFill>
            </a:endParaRPr>
          </a:p>
          <a:p>
            <a:pPr>
              <a:lnSpc>
                <a:spcPct val="90000"/>
              </a:lnSpc>
              <a:buClr>
                <a:srgbClr val="D60E59"/>
              </a:buClr>
              <a:buSzPct val="141000"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A899"/>
                </a:solidFill>
              </a:rPr>
              <a:t>“I would not have got this far without Drive intervention”</a:t>
            </a:r>
          </a:p>
          <a:p>
            <a:pPr>
              <a:lnSpc>
                <a:spcPct val="90000"/>
              </a:lnSpc>
              <a:buClr>
                <a:srgbClr val="D60E59"/>
              </a:buClr>
              <a:buSzPct val="141000"/>
              <a:buFont typeface="Wingdings" panose="05000000000000000000" pitchFamily="2" charset="2"/>
              <a:buChar char="Ø"/>
            </a:pPr>
            <a:endParaRPr lang="en-GB" sz="1000" dirty="0">
              <a:solidFill>
                <a:srgbClr val="00A899"/>
              </a:solidFill>
            </a:endParaRPr>
          </a:p>
          <a:p>
            <a:pPr>
              <a:lnSpc>
                <a:spcPct val="90000"/>
              </a:lnSpc>
              <a:buClr>
                <a:srgbClr val="D60E59"/>
              </a:buClr>
              <a:buSzPct val="141000"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A899"/>
                </a:solidFill>
              </a:rPr>
              <a:t>“I have come to recognize what I thought I had lost and remember what my potential is”</a:t>
            </a:r>
          </a:p>
          <a:p>
            <a:pPr marL="0" indent="0">
              <a:lnSpc>
                <a:spcPct val="90000"/>
              </a:lnSpc>
              <a:buClr>
                <a:srgbClr val="D60E59"/>
              </a:buClr>
              <a:buSzPct val="141000"/>
              <a:buNone/>
            </a:pPr>
            <a:endParaRPr lang="en-GB" sz="1100" dirty="0">
              <a:solidFill>
                <a:srgbClr val="00A899"/>
              </a:solidFill>
            </a:endParaRPr>
          </a:p>
          <a:p>
            <a:pPr>
              <a:lnSpc>
                <a:spcPct val="90000"/>
              </a:lnSpc>
              <a:buClr>
                <a:srgbClr val="D60E59"/>
              </a:buClr>
              <a:buSzPct val="141000"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A899"/>
                </a:solidFill>
              </a:rPr>
              <a:t>“Made me realise it’s not outwards but within (again..) therefore I am grateful and have learnt a lot”</a:t>
            </a:r>
          </a:p>
          <a:p>
            <a:pPr marL="0" indent="0">
              <a:lnSpc>
                <a:spcPct val="90000"/>
              </a:lnSpc>
              <a:buClr>
                <a:srgbClr val="D60E59"/>
              </a:buClr>
              <a:buSzPct val="141000"/>
              <a:buNone/>
            </a:pPr>
            <a:endParaRPr lang="en-GB" sz="1100" dirty="0">
              <a:solidFill>
                <a:srgbClr val="00A899"/>
              </a:solidFill>
            </a:endParaRPr>
          </a:p>
          <a:p>
            <a:pPr>
              <a:lnSpc>
                <a:spcPct val="90000"/>
              </a:lnSpc>
              <a:buClr>
                <a:srgbClr val="D60E59"/>
              </a:buClr>
              <a:buSzPct val="141000"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A899"/>
                </a:solidFill>
              </a:rPr>
              <a:t>Drive- “dedication and respect” </a:t>
            </a:r>
            <a:endParaRPr lang="en-US" sz="2800" dirty="0">
              <a:solidFill>
                <a:srgbClr val="00A899"/>
              </a:solidFill>
              <a:latin typeface="Asap" panose="020F0504030102060203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sap" panose="020F0504030102060203" pitchFamily="34" charset="0"/>
              <a:ea typeface="+mn-lt"/>
              <a:cs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2263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7313D256A68449B51ED55E978921B" ma:contentTypeVersion="11" ma:contentTypeDescription="Create a new document." ma:contentTypeScope="" ma:versionID="3d7282a5a61eb033d404bf265f489cd6">
  <xsd:schema xmlns:xsd="http://www.w3.org/2001/XMLSchema" xmlns:xs="http://www.w3.org/2001/XMLSchema" xmlns:p="http://schemas.microsoft.com/office/2006/metadata/properties" xmlns:ns2="8b1fb855-d142-46da-a0b1-76cb3258ba23" xmlns:ns3="dc82f868-1762-4846-9f3e-0c2ee8ba813d" targetNamespace="http://schemas.microsoft.com/office/2006/metadata/properties" ma:root="true" ma:fieldsID="876cf0f76b9079beacdc9b3f3200aa3f" ns2:_="" ns3:_="">
    <xsd:import namespace="8b1fb855-d142-46da-a0b1-76cb3258ba23"/>
    <xsd:import namespace="dc82f868-1762-4846-9f3e-0c2ee8ba81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b855-d142-46da-a0b1-76cb3258ba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2f868-1762-4846-9f3e-0c2ee8ba8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B81A28-033A-49BF-B31F-5056504A9644}"/>
</file>

<file path=customXml/itemProps2.xml><?xml version="1.0" encoding="utf-8"?>
<ds:datastoreItem xmlns:ds="http://schemas.openxmlformats.org/officeDocument/2006/customXml" ds:itemID="{F502BC74-3DD4-4E5A-8A16-D66AEE71512D}"/>
</file>

<file path=customXml/itemProps3.xml><?xml version="1.0" encoding="utf-8"?>
<ds:datastoreItem xmlns:ds="http://schemas.openxmlformats.org/officeDocument/2006/customXml" ds:itemID="{47D301A9-F119-4A5D-A022-ADFC55311BB8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9046</TotalTime>
  <Words>520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Asap</vt:lpstr>
      <vt:lpstr>Calibri</vt:lpstr>
      <vt:lpstr>Calibri Light</vt:lpstr>
      <vt:lpstr>Wingdings</vt:lpstr>
      <vt:lpstr>Retrospect</vt:lpstr>
      <vt:lpstr>        The                                 Project  </vt:lpstr>
      <vt:lpstr>About DRIVE</vt:lpstr>
      <vt:lpstr>PowerPoint Presentation</vt:lpstr>
      <vt:lpstr>Essential DRIVE Criteria</vt:lpstr>
      <vt:lpstr>PowerPoint Presentation</vt:lpstr>
      <vt:lpstr>DRIVE model</vt:lpstr>
      <vt:lpstr>Client Needs – South BCU Q4</vt:lpstr>
      <vt:lpstr>South BCU Q4 - Needs Profile (Closed Direct Contact Cases)</vt:lpstr>
      <vt:lpstr>Service user feedback</vt:lpstr>
      <vt:lpstr>X BCU DRIVE Team   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Leila Niknejad</dc:creator>
  <cp:lastModifiedBy>Sarah Middleton</cp:lastModifiedBy>
  <cp:revision>56</cp:revision>
  <dcterms:created xsi:type="dcterms:W3CDTF">2021-01-13T20:11:25Z</dcterms:created>
  <dcterms:modified xsi:type="dcterms:W3CDTF">2023-10-10T12:52:18Z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0x010100EA97313D256A68449B51ED55E978921B</vt:lpwstr>
  </property>
</Properties>
</file>