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6" r:id="rId5"/>
    <p:sldId id="358" r:id="rId6"/>
    <p:sldId id="359" r:id="rId7"/>
    <p:sldId id="513" r:id="rId8"/>
    <p:sldId id="258" r:id="rId9"/>
    <p:sldId id="357" r:id="rId10"/>
    <p:sldId id="262" r:id="rId11"/>
    <p:sldId id="361" r:id="rId12"/>
    <p:sldId id="503" r:id="rId13"/>
    <p:sldId id="277" r:id="rId14"/>
    <p:sldId id="512"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1Gi2SGyQhWg+3b1lS+KOue6hZx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2EF70A-A01F-3226-39E3-F3619A4A17EF}" name="Polly Persechino" initials="PP" userId="S::Polly.Persechino@richmondandwandsworth.gov.uk::d89a935b-af9e-48ce-9d3a-c70f59fe07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1AE28-CD78-4D84-A806-9621B35BADFC}" v="4" dt="2025-01-14T14:33:09.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13" autoAdjust="0"/>
  </p:normalViewPr>
  <p:slideViewPr>
    <p:cSldViewPr snapToGrid="0">
      <p:cViewPr varScale="1">
        <p:scale>
          <a:sx n="82" d="100"/>
          <a:sy n="82" d="100"/>
        </p:scale>
        <p:origin x="24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36" Type="http://schemas.microsoft.com/office/2015/10/relationships/revisionInfo" Target="revisionInfo.xml"/><Relationship Id="rId10" Type="http://schemas.openxmlformats.org/officeDocument/2006/relationships/slide" Target="slides/slide6.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4A77A-5D78-4769-A6B9-C3D014BF2C7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3C0DB8B-5281-41D6-9F6D-A89A172520F7}">
      <dgm:prSet phldrT="[Text]" custT="1"/>
      <dgm:spPr/>
      <dgm:t>
        <a:bodyPr/>
        <a:lstStyle/>
        <a:p>
          <a:r>
            <a:rPr lang="en-GB" sz="3300" b="1">
              <a:latin typeface="Calibri" panose="020F0502020204030204" pitchFamily="34" charset="0"/>
              <a:ea typeface="Calibri" panose="020F0502020204030204" pitchFamily="34" charset="0"/>
              <a:cs typeface="Calibri" panose="020F0502020204030204" pitchFamily="34" charset="0"/>
            </a:rPr>
            <a:t>5</a:t>
          </a:r>
          <a:r>
            <a:rPr lang="en-GB" sz="3300">
              <a:latin typeface="Calibri" panose="020F0502020204030204" pitchFamily="34" charset="0"/>
              <a:ea typeface="Calibri" panose="020F0502020204030204" pitchFamily="34" charset="0"/>
              <a:cs typeface="Calibri" panose="020F0502020204030204" pitchFamily="34" charset="0"/>
            </a:rPr>
            <a:t> Year Programme </a:t>
          </a:r>
        </a:p>
        <a:p>
          <a:r>
            <a:rPr lang="en-GB" sz="1600">
              <a:latin typeface="Calibri" panose="020F0502020204030204" pitchFamily="34" charset="0"/>
              <a:ea typeface="Calibri" panose="020F0502020204030204" pitchFamily="34" charset="0"/>
              <a:cs typeface="Calibri" panose="020F0502020204030204" pitchFamily="34" charset="0"/>
            </a:rPr>
            <a:t>(4 years of new starts and 1 years for follow on support)</a:t>
          </a:r>
          <a:endParaRPr lang="en-GB" sz="4800">
            <a:latin typeface="Calibri" panose="020F0502020204030204" pitchFamily="34" charset="0"/>
            <a:ea typeface="Calibri" panose="020F0502020204030204" pitchFamily="34" charset="0"/>
            <a:cs typeface="Calibri" panose="020F0502020204030204" pitchFamily="34" charset="0"/>
          </a:endParaRPr>
        </a:p>
      </dgm:t>
    </dgm:pt>
    <dgm:pt modelId="{9A5417BC-8341-4BC4-8AA7-46D583332BA0}" type="parTrans" cxnId="{231C33C0-A9A8-446F-AA9C-07ED04F43408}">
      <dgm:prSet/>
      <dgm:spPr/>
      <dgm:t>
        <a:bodyPr/>
        <a:lstStyle/>
        <a:p>
          <a:endParaRPr lang="en-GB"/>
        </a:p>
      </dgm:t>
    </dgm:pt>
    <dgm:pt modelId="{6F9E575B-43C1-4F99-84C2-ED328CA1C962}" type="sibTrans" cxnId="{231C33C0-A9A8-446F-AA9C-07ED04F43408}">
      <dgm:prSet/>
      <dgm:spPr/>
      <dgm:t>
        <a:bodyPr/>
        <a:lstStyle/>
        <a:p>
          <a:endParaRPr lang="en-GB"/>
        </a:p>
      </dgm:t>
    </dgm:pt>
    <dgm:pt modelId="{62D38A59-9369-4B19-93EE-B9CA88EF4982}">
      <dgm:prSet phldrT="[Text]" custT="1"/>
      <dgm:spPr/>
      <dgm:t>
        <a:bodyPr/>
        <a:lstStyle/>
        <a:p>
          <a:r>
            <a:rPr lang="en-GB" sz="3600" b="1">
              <a:latin typeface="Calibri" panose="020F0502020204030204" pitchFamily="34" charset="0"/>
              <a:ea typeface="Calibri" panose="020F0502020204030204" pitchFamily="34" charset="0"/>
              <a:cs typeface="Calibri" panose="020F0502020204030204" pitchFamily="34" charset="0"/>
            </a:rPr>
            <a:t>1400</a:t>
          </a:r>
          <a:r>
            <a:rPr lang="en-GB" sz="3600">
              <a:latin typeface="Calibri" panose="020F0502020204030204" pitchFamily="34" charset="0"/>
              <a:ea typeface="Calibri" panose="020F0502020204030204" pitchFamily="34" charset="0"/>
              <a:cs typeface="Calibri" panose="020F0502020204030204" pitchFamily="34" charset="0"/>
            </a:rPr>
            <a:t> people supported every year </a:t>
          </a:r>
          <a:r>
            <a:rPr lang="en-GB" sz="2000">
              <a:latin typeface="Calibri" panose="020F0502020204030204" pitchFamily="34" charset="0"/>
              <a:ea typeface="Calibri" panose="020F0502020204030204" pitchFamily="34" charset="0"/>
              <a:cs typeface="Calibri" panose="020F0502020204030204" pitchFamily="34" charset="0"/>
            </a:rPr>
            <a:t>(at peak delivery</a:t>
          </a:r>
          <a:r>
            <a:rPr lang="en-GB" sz="1800">
              <a:latin typeface="Calibri" panose="020F0502020204030204" pitchFamily="34" charset="0"/>
              <a:ea typeface="Calibri" panose="020F0502020204030204" pitchFamily="34" charset="0"/>
              <a:cs typeface="Calibri" panose="020F0502020204030204" pitchFamily="34" charset="0"/>
            </a:rPr>
            <a:t>)</a:t>
          </a:r>
          <a:endParaRPr lang="en-GB" sz="3300">
            <a:latin typeface="Calibri" panose="020F0502020204030204" pitchFamily="34" charset="0"/>
            <a:ea typeface="Calibri" panose="020F0502020204030204" pitchFamily="34" charset="0"/>
            <a:cs typeface="Calibri" panose="020F0502020204030204" pitchFamily="34" charset="0"/>
          </a:endParaRPr>
        </a:p>
      </dgm:t>
    </dgm:pt>
    <dgm:pt modelId="{DF30AEAB-E36B-42CF-8018-0108F0E013A9}" type="parTrans" cxnId="{6365AB58-7C39-40D5-9D57-0FE8183BBB7A}">
      <dgm:prSet/>
      <dgm:spPr/>
      <dgm:t>
        <a:bodyPr/>
        <a:lstStyle/>
        <a:p>
          <a:endParaRPr lang="en-GB"/>
        </a:p>
      </dgm:t>
    </dgm:pt>
    <dgm:pt modelId="{088FDDF0-5394-4BAB-B4D8-ECD8450BC72B}" type="sibTrans" cxnId="{6365AB58-7C39-40D5-9D57-0FE8183BBB7A}">
      <dgm:prSet/>
      <dgm:spPr/>
      <dgm:t>
        <a:bodyPr/>
        <a:lstStyle/>
        <a:p>
          <a:endParaRPr lang="en-GB"/>
        </a:p>
      </dgm:t>
    </dgm:pt>
    <dgm:pt modelId="{F3B1026D-5CEF-4FA4-B567-D3216550BEEC}">
      <dgm:prSet phldrT="[Text]"/>
      <dgm:spPr/>
      <dgm:t>
        <a:bodyPr/>
        <a:lstStyle/>
        <a:p>
          <a:r>
            <a:rPr lang="en-GB" b="1"/>
            <a:t>50% </a:t>
          </a:r>
          <a:r>
            <a:rPr lang="en-GB"/>
            <a:t>of all starts expected to be helped into work</a:t>
          </a:r>
        </a:p>
      </dgm:t>
    </dgm:pt>
    <dgm:pt modelId="{757A9C64-D1FA-44F2-9AD7-AD14A6881671}" type="parTrans" cxnId="{56AA9C62-D75A-429F-A7BD-C5BD711E34B5}">
      <dgm:prSet/>
      <dgm:spPr/>
      <dgm:t>
        <a:bodyPr/>
        <a:lstStyle/>
        <a:p>
          <a:endParaRPr lang="en-GB"/>
        </a:p>
      </dgm:t>
    </dgm:pt>
    <dgm:pt modelId="{FE2787B9-A685-4119-AE42-93239C429151}" type="sibTrans" cxnId="{56AA9C62-D75A-429F-A7BD-C5BD711E34B5}">
      <dgm:prSet/>
      <dgm:spPr/>
      <dgm:t>
        <a:bodyPr/>
        <a:lstStyle/>
        <a:p>
          <a:endParaRPr lang="en-GB"/>
        </a:p>
      </dgm:t>
    </dgm:pt>
    <dgm:pt modelId="{E2783F59-C19B-428E-AD9F-B2C57CF36FC3}" type="pres">
      <dgm:prSet presAssocID="{6144A77A-5D78-4769-A6B9-C3D014BF2C73}" presName="linear" presStyleCnt="0">
        <dgm:presLayoutVars>
          <dgm:dir/>
          <dgm:animLvl val="lvl"/>
          <dgm:resizeHandles val="exact"/>
        </dgm:presLayoutVars>
      </dgm:prSet>
      <dgm:spPr/>
    </dgm:pt>
    <dgm:pt modelId="{92670AB1-8144-43B1-ABFD-5BCD10073D1D}" type="pres">
      <dgm:prSet presAssocID="{F3C0DB8B-5281-41D6-9F6D-A89A172520F7}" presName="parentLin" presStyleCnt="0"/>
      <dgm:spPr/>
    </dgm:pt>
    <dgm:pt modelId="{0B734E86-97A4-4F73-BADE-BE0E8BC3ABB9}" type="pres">
      <dgm:prSet presAssocID="{F3C0DB8B-5281-41D6-9F6D-A89A172520F7}" presName="parentLeftMargin" presStyleLbl="node1" presStyleIdx="0" presStyleCnt="3"/>
      <dgm:spPr/>
    </dgm:pt>
    <dgm:pt modelId="{634E02B6-9968-4A8D-B2A4-B514B9F2E39B}" type="pres">
      <dgm:prSet presAssocID="{F3C0DB8B-5281-41D6-9F6D-A89A172520F7}" presName="parentText" presStyleLbl="node1" presStyleIdx="0" presStyleCnt="3">
        <dgm:presLayoutVars>
          <dgm:chMax val="0"/>
          <dgm:bulletEnabled val="1"/>
        </dgm:presLayoutVars>
      </dgm:prSet>
      <dgm:spPr/>
    </dgm:pt>
    <dgm:pt modelId="{DBC357E3-0117-4654-A193-6DE66C49719F}" type="pres">
      <dgm:prSet presAssocID="{F3C0DB8B-5281-41D6-9F6D-A89A172520F7}" presName="negativeSpace" presStyleCnt="0"/>
      <dgm:spPr/>
    </dgm:pt>
    <dgm:pt modelId="{D2934B8A-1FD6-46C8-8224-3B06026F7FA8}" type="pres">
      <dgm:prSet presAssocID="{F3C0DB8B-5281-41D6-9F6D-A89A172520F7}" presName="childText" presStyleLbl="conFgAcc1" presStyleIdx="0" presStyleCnt="3">
        <dgm:presLayoutVars>
          <dgm:bulletEnabled val="1"/>
        </dgm:presLayoutVars>
      </dgm:prSet>
      <dgm:spPr/>
    </dgm:pt>
    <dgm:pt modelId="{2B653322-E1BF-47AA-AAD6-5A0C47F40606}" type="pres">
      <dgm:prSet presAssocID="{6F9E575B-43C1-4F99-84C2-ED328CA1C962}" presName="spaceBetweenRectangles" presStyleCnt="0"/>
      <dgm:spPr/>
    </dgm:pt>
    <dgm:pt modelId="{F528AB8C-6572-4867-A764-1FE3194B1783}" type="pres">
      <dgm:prSet presAssocID="{62D38A59-9369-4B19-93EE-B9CA88EF4982}" presName="parentLin" presStyleCnt="0"/>
      <dgm:spPr/>
    </dgm:pt>
    <dgm:pt modelId="{54CBD002-62F3-42A0-80CC-4B887822D8F6}" type="pres">
      <dgm:prSet presAssocID="{62D38A59-9369-4B19-93EE-B9CA88EF4982}" presName="parentLeftMargin" presStyleLbl="node1" presStyleIdx="0" presStyleCnt="3"/>
      <dgm:spPr/>
    </dgm:pt>
    <dgm:pt modelId="{ED4D601C-CE9E-470A-B0B1-1156EA4D57F0}" type="pres">
      <dgm:prSet presAssocID="{62D38A59-9369-4B19-93EE-B9CA88EF4982}" presName="parentText" presStyleLbl="node1" presStyleIdx="1" presStyleCnt="3">
        <dgm:presLayoutVars>
          <dgm:chMax val="0"/>
          <dgm:bulletEnabled val="1"/>
        </dgm:presLayoutVars>
      </dgm:prSet>
      <dgm:spPr/>
    </dgm:pt>
    <dgm:pt modelId="{C86EA211-2445-4AB4-8FB6-6CD30DACBC37}" type="pres">
      <dgm:prSet presAssocID="{62D38A59-9369-4B19-93EE-B9CA88EF4982}" presName="negativeSpace" presStyleCnt="0"/>
      <dgm:spPr/>
    </dgm:pt>
    <dgm:pt modelId="{CA0381C3-E148-4601-9FB2-ABC5CF14BBF5}" type="pres">
      <dgm:prSet presAssocID="{62D38A59-9369-4B19-93EE-B9CA88EF4982}" presName="childText" presStyleLbl="conFgAcc1" presStyleIdx="1" presStyleCnt="3">
        <dgm:presLayoutVars>
          <dgm:bulletEnabled val="1"/>
        </dgm:presLayoutVars>
      </dgm:prSet>
      <dgm:spPr/>
    </dgm:pt>
    <dgm:pt modelId="{9559687D-1D9C-4DAD-9073-68A88E61DC2F}" type="pres">
      <dgm:prSet presAssocID="{088FDDF0-5394-4BAB-B4D8-ECD8450BC72B}" presName="spaceBetweenRectangles" presStyleCnt="0"/>
      <dgm:spPr/>
    </dgm:pt>
    <dgm:pt modelId="{7075B5AF-ACE8-43EC-AD50-9A40A7209A21}" type="pres">
      <dgm:prSet presAssocID="{F3B1026D-5CEF-4FA4-B567-D3216550BEEC}" presName="parentLin" presStyleCnt="0"/>
      <dgm:spPr/>
    </dgm:pt>
    <dgm:pt modelId="{17967F66-3975-470E-9007-D394A3ED157D}" type="pres">
      <dgm:prSet presAssocID="{F3B1026D-5CEF-4FA4-B567-D3216550BEEC}" presName="parentLeftMargin" presStyleLbl="node1" presStyleIdx="1" presStyleCnt="3"/>
      <dgm:spPr/>
    </dgm:pt>
    <dgm:pt modelId="{139C3ACF-AB4C-483C-B510-842FABBED24D}" type="pres">
      <dgm:prSet presAssocID="{F3B1026D-5CEF-4FA4-B567-D3216550BEEC}" presName="parentText" presStyleLbl="node1" presStyleIdx="2" presStyleCnt="3">
        <dgm:presLayoutVars>
          <dgm:chMax val="0"/>
          <dgm:bulletEnabled val="1"/>
        </dgm:presLayoutVars>
      </dgm:prSet>
      <dgm:spPr/>
    </dgm:pt>
    <dgm:pt modelId="{2F9DC572-9A5D-41E0-ACA6-8372EB61B86A}" type="pres">
      <dgm:prSet presAssocID="{F3B1026D-5CEF-4FA4-B567-D3216550BEEC}" presName="negativeSpace" presStyleCnt="0"/>
      <dgm:spPr/>
    </dgm:pt>
    <dgm:pt modelId="{0CF0C9D6-974F-4378-8CB2-E5F2BF5B18E6}" type="pres">
      <dgm:prSet presAssocID="{F3B1026D-5CEF-4FA4-B567-D3216550BEEC}" presName="childText" presStyleLbl="conFgAcc1" presStyleIdx="2" presStyleCnt="3">
        <dgm:presLayoutVars>
          <dgm:bulletEnabled val="1"/>
        </dgm:presLayoutVars>
      </dgm:prSet>
      <dgm:spPr/>
    </dgm:pt>
  </dgm:ptLst>
  <dgm:cxnLst>
    <dgm:cxn modelId="{032CE30A-A303-4CCB-9432-23C94370A702}" type="presOf" srcId="{62D38A59-9369-4B19-93EE-B9CA88EF4982}" destId="{ED4D601C-CE9E-470A-B0B1-1156EA4D57F0}" srcOrd="1" destOrd="0" presId="urn:microsoft.com/office/officeart/2005/8/layout/list1"/>
    <dgm:cxn modelId="{4AF8893D-6E82-4114-917B-E1DEE38050D2}" type="presOf" srcId="{6144A77A-5D78-4769-A6B9-C3D014BF2C73}" destId="{E2783F59-C19B-428E-AD9F-B2C57CF36FC3}" srcOrd="0" destOrd="0" presId="urn:microsoft.com/office/officeart/2005/8/layout/list1"/>
    <dgm:cxn modelId="{56AA9C62-D75A-429F-A7BD-C5BD711E34B5}" srcId="{6144A77A-5D78-4769-A6B9-C3D014BF2C73}" destId="{F3B1026D-5CEF-4FA4-B567-D3216550BEEC}" srcOrd="2" destOrd="0" parTransId="{757A9C64-D1FA-44F2-9AD7-AD14A6881671}" sibTransId="{FE2787B9-A685-4119-AE42-93239C429151}"/>
    <dgm:cxn modelId="{6365AB58-7C39-40D5-9D57-0FE8183BBB7A}" srcId="{6144A77A-5D78-4769-A6B9-C3D014BF2C73}" destId="{62D38A59-9369-4B19-93EE-B9CA88EF4982}" srcOrd="1" destOrd="0" parTransId="{DF30AEAB-E36B-42CF-8018-0108F0E013A9}" sibTransId="{088FDDF0-5394-4BAB-B4D8-ECD8450BC72B}"/>
    <dgm:cxn modelId="{E7D492B5-8DF2-4642-8523-A24DCAAFB719}" type="presOf" srcId="{F3C0DB8B-5281-41D6-9F6D-A89A172520F7}" destId="{634E02B6-9968-4A8D-B2A4-B514B9F2E39B}" srcOrd="1" destOrd="0" presId="urn:microsoft.com/office/officeart/2005/8/layout/list1"/>
    <dgm:cxn modelId="{B531A6BE-A3A8-43E8-8AF7-D3783AD5684F}" type="presOf" srcId="{62D38A59-9369-4B19-93EE-B9CA88EF4982}" destId="{54CBD002-62F3-42A0-80CC-4B887822D8F6}" srcOrd="0" destOrd="0" presId="urn:microsoft.com/office/officeart/2005/8/layout/list1"/>
    <dgm:cxn modelId="{231C33C0-A9A8-446F-AA9C-07ED04F43408}" srcId="{6144A77A-5D78-4769-A6B9-C3D014BF2C73}" destId="{F3C0DB8B-5281-41D6-9F6D-A89A172520F7}" srcOrd="0" destOrd="0" parTransId="{9A5417BC-8341-4BC4-8AA7-46D583332BA0}" sibTransId="{6F9E575B-43C1-4F99-84C2-ED328CA1C962}"/>
    <dgm:cxn modelId="{DBEB9CD2-2887-4AD8-A44C-D78F102CF72B}" type="presOf" srcId="{F3B1026D-5CEF-4FA4-B567-D3216550BEEC}" destId="{17967F66-3975-470E-9007-D394A3ED157D}" srcOrd="0" destOrd="0" presId="urn:microsoft.com/office/officeart/2005/8/layout/list1"/>
    <dgm:cxn modelId="{6ACB96F6-9172-45B3-A2CF-2EDC19C61F8B}" type="presOf" srcId="{F3B1026D-5CEF-4FA4-B567-D3216550BEEC}" destId="{139C3ACF-AB4C-483C-B510-842FABBED24D}" srcOrd="1" destOrd="0" presId="urn:microsoft.com/office/officeart/2005/8/layout/list1"/>
    <dgm:cxn modelId="{E301E2FB-4265-4027-828C-0E3E72DC8920}" type="presOf" srcId="{F3C0DB8B-5281-41D6-9F6D-A89A172520F7}" destId="{0B734E86-97A4-4F73-BADE-BE0E8BC3ABB9}" srcOrd="0" destOrd="0" presId="urn:microsoft.com/office/officeart/2005/8/layout/list1"/>
    <dgm:cxn modelId="{ABAFD69E-0CC6-4712-A473-8D8A79B6C0B0}" type="presParOf" srcId="{E2783F59-C19B-428E-AD9F-B2C57CF36FC3}" destId="{92670AB1-8144-43B1-ABFD-5BCD10073D1D}" srcOrd="0" destOrd="0" presId="urn:microsoft.com/office/officeart/2005/8/layout/list1"/>
    <dgm:cxn modelId="{0C97AC25-F285-4E44-AF0C-A81966022024}" type="presParOf" srcId="{92670AB1-8144-43B1-ABFD-5BCD10073D1D}" destId="{0B734E86-97A4-4F73-BADE-BE0E8BC3ABB9}" srcOrd="0" destOrd="0" presId="urn:microsoft.com/office/officeart/2005/8/layout/list1"/>
    <dgm:cxn modelId="{76B27AFF-AC1A-4BD6-981A-8561366FD51D}" type="presParOf" srcId="{92670AB1-8144-43B1-ABFD-5BCD10073D1D}" destId="{634E02B6-9968-4A8D-B2A4-B514B9F2E39B}" srcOrd="1" destOrd="0" presId="urn:microsoft.com/office/officeart/2005/8/layout/list1"/>
    <dgm:cxn modelId="{F3817BCB-F36F-421A-A443-FC7F3453CDAE}" type="presParOf" srcId="{E2783F59-C19B-428E-AD9F-B2C57CF36FC3}" destId="{DBC357E3-0117-4654-A193-6DE66C49719F}" srcOrd="1" destOrd="0" presId="urn:microsoft.com/office/officeart/2005/8/layout/list1"/>
    <dgm:cxn modelId="{A6AEE779-2E28-4278-A28D-E28C89F3EB19}" type="presParOf" srcId="{E2783F59-C19B-428E-AD9F-B2C57CF36FC3}" destId="{D2934B8A-1FD6-46C8-8224-3B06026F7FA8}" srcOrd="2" destOrd="0" presId="urn:microsoft.com/office/officeart/2005/8/layout/list1"/>
    <dgm:cxn modelId="{56139ABF-4302-4262-AFE8-17C196C43D5B}" type="presParOf" srcId="{E2783F59-C19B-428E-AD9F-B2C57CF36FC3}" destId="{2B653322-E1BF-47AA-AAD6-5A0C47F40606}" srcOrd="3" destOrd="0" presId="urn:microsoft.com/office/officeart/2005/8/layout/list1"/>
    <dgm:cxn modelId="{56933BE6-DF62-4EB5-956D-A821582CA50A}" type="presParOf" srcId="{E2783F59-C19B-428E-AD9F-B2C57CF36FC3}" destId="{F528AB8C-6572-4867-A764-1FE3194B1783}" srcOrd="4" destOrd="0" presId="urn:microsoft.com/office/officeart/2005/8/layout/list1"/>
    <dgm:cxn modelId="{E5610B28-1F4A-43A3-B7B0-D8EA0491A2D9}" type="presParOf" srcId="{F528AB8C-6572-4867-A764-1FE3194B1783}" destId="{54CBD002-62F3-42A0-80CC-4B887822D8F6}" srcOrd="0" destOrd="0" presId="urn:microsoft.com/office/officeart/2005/8/layout/list1"/>
    <dgm:cxn modelId="{CFC9312B-1575-4B35-8A26-E3862310471A}" type="presParOf" srcId="{F528AB8C-6572-4867-A764-1FE3194B1783}" destId="{ED4D601C-CE9E-470A-B0B1-1156EA4D57F0}" srcOrd="1" destOrd="0" presId="urn:microsoft.com/office/officeart/2005/8/layout/list1"/>
    <dgm:cxn modelId="{4F2C2BB7-CDE3-4ADC-9A52-CE935E2BB8C4}" type="presParOf" srcId="{E2783F59-C19B-428E-AD9F-B2C57CF36FC3}" destId="{C86EA211-2445-4AB4-8FB6-6CD30DACBC37}" srcOrd="5" destOrd="0" presId="urn:microsoft.com/office/officeart/2005/8/layout/list1"/>
    <dgm:cxn modelId="{152FAF68-B31C-4C4E-A3C4-E0B4C5736539}" type="presParOf" srcId="{E2783F59-C19B-428E-AD9F-B2C57CF36FC3}" destId="{CA0381C3-E148-4601-9FB2-ABC5CF14BBF5}" srcOrd="6" destOrd="0" presId="urn:microsoft.com/office/officeart/2005/8/layout/list1"/>
    <dgm:cxn modelId="{A9A7C041-CF16-4F4D-99D9-BAB6FF0A9A9D}" type="presParOf" srcId="{E2783F59-C19B-428E-AD9F-B2C57CF36FC3}" destId="{9559687D-1D9C-4DAD-9073-68A88E61DC2F}" srcOrd="7" destOrd="0" presId="urn:microsoft.com/office/officeart/2005/8/layout/list1"/>
    <dgm:cxn modelId="{106E4D08-EC83-4867-A33F-06F1A13051DE}" type="presParOf" srcId="{E2783F59-C19B-428E-AD9F-B2C57CF36FC3}" destId="{7075B5AF-ACE8-43EC-AD50-9A40A7209A21}" srcOrd="8" destOrd="0" presId="urn:microsoft.com/office/officeart/2005/8/layout/list1"/>
    <dgm:cxn modelId="{863BB87F-1181-4F99-938C-4042F5D116BC}" type="presParOf" srcId="{7075B5AF-ACE8-43EC-AD50-9A40A7209A21}" destId="{17967F66-3975-470E-9007-D394A3ED157D}" srcOrd="0" destOrd="0" presId="urn:microsoft.com/office/officeart/2005/8/layout/list1"/>
    <dgm:cxn modelId="{8718C24D-E41D-4AC6-B67A-1FE217EA97F1}" type="presParOf" srcId="{7075B5AF-ACE8-43EC-AD50-9A40A7209A21}" destId="{139C3ACF-AB4C-483C-B510-842FABBED24D}" srcOrd="1" destOrd="0" presId="urn:microsoft.com/office/officeart/2005/8/layout/list1"/>
    <dgm:cxn modelId="{ADA1700E-33E6-4A78-B520-540D09BB794B}" type="presParOf" srcId="{E2783F59-C19B-428E-AD9F-B2C57CF36FC3}" destId="{2F9DC572-9A5D-41E0-ACA6-8372EB61B86A}" srcOrd="9" destOrd="0" presId="urn:microsoft.com/office/officeart/2005/8/layout/list1"/>
    <dgm:cxn modelId="{DAF6B5FD-50FE-473D-BC60-48047DABDD08}" type="presParOf" srcId="{E2783F59-C19B-428E-AD9F-B2C57CF36FC3}" destId="{0CF0C9D6-974F-4378-8CB2-E5F2BF5B18E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AA6EA-CEBB-4044-AC2C-BC37592DEC2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4CD3CCE-F167-4C37-B754-84F14294C7B6}">
      <dgm:prSet/>
      <dgm:spPr/>
      <dgm:t>
        <a:bodyPr/>
        <a:lstStyle/>
        <a:p>
          <a:r>
            <a:rPr lang="en-GB" b="1"/>
            <a:t>There are two models of support being provided through the programme:</a:t>
          </a:r>
          <a:endParaRPr lang="en-US"/>
        </a:p>
      </dgm:t>
    </dgm:pt>
    <dgm:pt modelId="{4B23314F-D92F-4DCB-B708-5EF5F34405D0}" type="parTrans" cxnId="{8C8EB2D5-6D5F-47EB-B85C-429B03B8D2C5}">
      <dgm:prSet/>
      <dgm:spPr/>
      <dgm:t>
        <a:bodyPr/>
        <a:lstStyle/>
        <a:p>
          <a:endParaRPr lang="en-US"/>
        </a:p>
      </dgm:t>
    </dgm:pt>
    <dgm:pt modelId="{6561459A-2814-4C46-8C17-1501AFC42C95}" type="sibTrans" cxnId="{8C8EB2D5-6D5F-47EB-B85C-429B03B8D2C5}">
      <dgm:prSet/>
      <dgm:spPr/>
      <dgm:t>
        <a:bodyPr/>
        <a:lstStyle/>
        <a:p>
          <a:endParaRPr lang="en-US"/>
        </a:p>
      </dgm:t>
    </dgm:pt>
    <dgm:pt modelId="{8303FACA-A77E-418A-8F9E-B2FD550751EA}">
      <dgm:prSet/>
      <dgm:spPr/>
      <dgm:t>
        <a:bodyPr/>
        <a:lstStyle/>
        <a:p>
          <a:r>
            <a:rPr lang="en-GB"/>
            <a:t>IPS: Individual Placement and Support - </a:t>
          </a:r>
          <a:r>
            <a:rPr lang="en-GB" b="0" i="0"/>
            <a:t>personalised and strength-based approach to support people experience mental health difficulties, to find a job of their choosing. </a:t>
          </a:r>
          <a:endParaRPr lang="en-US"/>
        </a:p>
      </dgm:t>
    </dgm:pt>
    <dgm:pt modelId="{D5C706C8-AB5A-46E6-863C-DB02D9642582}" type="parTrans" cxnId="{D9DBDD76-495B-494B-AB30-09D0CF1FF3D3}">
      <dgm:prSet/>
      <dgm:spPr/>
      <dgm:t>
        <a:bodyPr/>
        <a:lstStyle/>
        <a:p>
          <a:endParaRPr lang="en-US"/>
        </a:p>
      </dgm:t>
    </dgm:pt>
    <dgm:pt modelId="{894301F6-72D2-412B-A017-526FA2F37486}" type="sibTrans" cxnId="{D9DBDD76-495B-494B-AB30-09D0CF1FF3D3}">
      <dgm:prSet/>
      <dgm:spPr/>
      <dgm:t>
        <a:bodyPr/>
        <a:lstStyle/>
        <a:p>
          <a:endParaRPr lang="en-US"/>
        </a:p>
      </dgm:t>
    </dgm:pt>
    <dgm:pt modelId="{685E5940-5D91-4D14-8B9F-C09A6D123086}">
      <dgm:prSet/>
      <dgm:spPr/>
      <dgm:t>
        <a:bodyPr/>
        <a:lstStyle/>
        <a:p>
          <a:r>
            <a:rPr lang="en-GB"/>
            <a:t>SEQF: Supported Employment Quality – a model to ensure everyone with a </a:t>
          </a:r>
          <a:r>
            <a:rPr lang="en-GB" b="0" i="0"/>
            <a:t>disability and/or neurodivergence seeking paid employment receive high-quality support to find, maintain, and flourish in well-matched employment </a:t>
          </a:r>
          <a:endParaRPr lang="en-US"/>
        </a:p>
      </dgm:t>
    </dgm:pt>
    <dgm:pt modelId="{92A2A69A-6260-48AA-9845-E37B7D2E118F}" type="parTrans" cxnId="{792ED710-901B-4A19-9159-17668EAC5216}">
      <dgm:prSet/>
      <dgm:spPr/>
      <dgm:t>
        <a:bodyPr/>
        <a:lstStyle/>
        <a:p>
          <a:endParaRPr lang="en-US"/>
        </a:p>
      </dgm:t>
    </dgm:pt>
    <dgm:pt modelId="{BE9D1060-C61E-4A0E-A6D7-4873BD00FD99}" type="sibTrans" cxnId="{792ED710-901B-4A19-9159-17668EAC5216}">
      <dgm:prSet/>
      <dgm:spPr/>
      <dgm:t>
        <a:bodyPr/>
        <a:lstStyle/>
        <a:p>
          <a:endParaRPr lang="en-US"/>
        </a:p>
      </dgm:t>
    </dgm:pt>
    <dgm:pt modelId="{DEAE2072-4F46-479D-8807-2B7FD8EF39C8}">
      <dgm:prSet/>
      <dgm:spPr/>
      <dgm:t>
        <a:bodyPr/>
        <a:lstStyle/>
        <a:p>
          <a:r>
            <a:rPr lang="en-GB"/>
            <a:t>Providers will need to undertake self-assessments and external quality assurance assessment to ensure they meet minimum service standard levels.</a:t>
          </a:r>
          <a:endParaRPr lang="en-US"/>
        </a:p>
      </dgm:t>
    </dgm:pt>
    <dgm:pt modelId="{DE1E166C-3EE7-4AF8-87B7-9CDE88434E18}" type="parTrans" cxnId="{20106ABA-03D9-4CE2-AFFB-2AEF4D07A682}">
      <dgm:prSet/>
      <dgm:spPr/>
      <dgm:t>
        <a:bodyPr/>
        <a:lstStyle/>
        <a:p>
          <a:endParaRPr lang="en-US"/>
        </a:p>
      </dgm:t>
    </dgm:pt>
    <dgm:pt modelId="{826DDD27-C190-433A-A052-AB1FDEED4949}" type="sibTrans" cxnId="{20106ABA-03D9-4CE2-AFFB-2AEF4D07A682}">
      <dgm:prSet/>
      <dgm:spPr/>
      <dgm:t>
        <a:bodyPr/>
        <a:lstStyle/>
        <a:p>
          <a:endParaRPr lang="en-US"/>
        </a:p>
      </dgm:t>
    </dgm:pt>
    <dgm:pt modelId="{C9B70B2E-D33B-4F94-B6BF-E6D5665C2A3F}" type="pres">
      <dgm:prSet presAssocID="{A61AA6EA-CEBB-4044-AC2C-BC37592DEC28}" presName="vert0" presStyleCnt="0">
        <dgm:presLayoutVars>
          <dgm:dir/>
          <dgm:animOne val="branch"/>
          <dgm:animLvl val="lvl"/>
        </dgm:presLayoutVars>
      </dgm:prSet>
      <dgm:spPr/>
    </dgm:pt>
    <dgm:pt modelId="{224B398F-6FAC-4749-94F7-0EAC461CDBF6}" type="pres">
      <dgm:prSet presAssocID="{D4CD3CCE-F167-4C37-B754-84F14294C7B6}" presName="thickLine" presStyleLbl="alignNode1" presStyleIdx="0" presStyleCnt="4"/>
      <dgm:spPr/>
    </dgm:pt>
    <dgm:pt modelId="{7190DD48-79B1-469E-92FC-AAE377AEB9E2}" type="pres">
      <dgm:prSet presAssocID="{D4CD3CCE-F167-4C37-B754-84F14294C7B6}" presName="horz1" presStyleCnt="0"/>
      <dgm:spPr/>
    </dgm:pt>
    <dgm:pt modelId="{618989F2-140C-4A11-AC04-3AF48F67570E}" type="pres">
      <dgm:prSet presAssocID="{D4CD3CCE-F167-4C37-B754-84F14294C7B6}" presName="tx1" presStyleLbl="revTx" presStyleIdx="0" presStyleCnt="4" custScaleY="39475"/>
      <dgm:spPr/>
    </dgm:pt>
    <dgm:pt modelId="{193C6F00-8F85-465B-A149-DF2D10486D8C}" type="pres">
      <dgm:prSet presAssocID="{D4CD3CCE-F167-4C37-B754-84F14294C7B6}" presName="vert1" presStyleCnt="0"/>
      <dgm:spPr/>
    </dgm:pt>
    <dgm:pt modelId="{90BFFA53-631F-465F-B89A-97844CE7C901}" type="pres">
      <dgm:prSet presAssocID="{8303FACA-A77E-418A-8F9E-B2FD550751EA}" presName="thickLine" presStyleLbl="alignNode1" presStyleIdx="1" presStyleCnt="4"/>
      <dgm:spPr/>
    </dgm:pt>
    <dgm:pt modelId="{002B8BE7-1855-4686-A17A-4A2FBA584232}" type="pres">
      <dgm:prSet presAssocID="{8303FACA-A77E-418A-8F9E-B2FD550751EA}" presName="horz1" presStyleCnt="0"/>
      <dgm:spPr/>
    </dgm:pt>
    <dgm:pt modelId="{8997029D-181A-4BE7-BF05-AE7B2A679981}" type="pres">
      <dgm:prSet presAssocID="{8303FACA-A77E-418A-8F9E-B2FD550751EA}" presName="tx1" presStyleLbl="revTx" presStyleIdx="1" presStyleCnt="4"/>
      <dgm:spPr/>
    </dgm:pt>
    <dgm:pt modelId="{AF0F1413-B87A-428B-9BD1-2B442E232CE9}" type="pres">
      <dgm:prSet presAssocID="{8303FACA-A77E-418A-8F9E-B2FD550751EA}" presName="vert1" presStyleCnt="0"/>
      <dgm:spPr/>
    </dgm:pt>
    <dgm:pt modelId="{5C49565D-5C7D-4A6B-A523-5F9081557A4E}" type="pres">
      <dgm:prSet presAssocID="{685E5940-5D91-4D14-8B9F-C09A6D123086}" presName="thickLine" presStyleLbl="alignNode1" presStyleIdx="2" presStyleCnt="4"/>
      <dgm:spPr/>
    </dgm:pt>
    <dgm:pt modelId="{BD7BAE02-256D-4A79-B208-714AF87DB844}" type="pres">
      <dgm:prSet presAssocID="{685E5940-5D91-4D14-8B9F-C09A6D123086}" presName="horz1" presStyleCnt="0"/>
      <dgm:spPr/>
    </dgm:pt>
    <dgm:pt modelId="{27B0A4AE-312B-4842-B503-C3920E78D429}" type="pres">
      <dgm:prSet presAssocID="{685E5940-5D91-4D14-8B9F-C09A6D123086}" presName="tx1" presStyleLbl="revTx" presStyleIdx="2" presStyleCnt="4"/>
      <dgm:spPr/>
    </dgm:pt>
    <dgm:pt modelId="{0885022A-04EA-433D-BB8A-F717E9C70E4F}" type="pres">
      <dgm:prSet presAssocID="{685E5940-5D91-4D14-8B9F-C09A6D123086}" presName="vert1" presStyleCnt="0"/>
      <dgm:spPr/>
    </dgm:pt>
    <dgm:pt modelId="{BC7B8A7B-6AA9-42BE-83CC-F66DBA8B32EB}" type="pres">
      <dgm:prSet presAssocID="{DEAE2072-4F46-479D-8807-2B7FD8EF39C8}" presName="thickLine" presStyleLbl="alignNode1" presStyleIdx="3" presStyleCnt="4"/>
      <dgm:spPr/>
    </dgm:pt>
    <dgm:pt modelId="{939446B8-9822-4688-AD80-B034E2D35CBA}" type="pres">
      <dgm:prSet presAssocID="{DEAE2072-4F46-479D-8807-2B7FD8EF39C8}" presName="horz1" presStyleCnt="0"/>
      <dgm:spPr/>
    </dgm:pt>
    <dgm:pt modelId="{463CACA5-00DE-4243-95E0-A3018D1C7ACA}" type="pres">
      <dgm:prSet presAssocID="{DEAE2072-4F46-479D-8807-2B7FD8EF39C8}" presName="tx1" presStyleLbl="revTx" presStyleIdx="3" presStyleCnt="4"/>
      <dgm:spPr/>
    </dgm:pt>
    <dgm:pt modelId="{E16F2324-43A7-45AD-AD70-3046AEB618AC}" type="pres">
      <dgm:prSet presAssocID="{DEAE2072-4F46-479D-8807-2B7FD8EF39C8}" presName="vert1" presStyleCnt="0"/>
      <dgm:spPr/>
    </dgm:pt>
  </dgm:ptLst>
  <dgm:cxnLst>
    <dgm:cxn modelId="{E494B80C-5794-4BD2-8180-8CEE085EC08D}" type="presOf" srcId="{685E5940-5D91-4D14-8B9F-C09A6D123086}" destId="{27B0A4AE-312B-4842-B503-C3920E78D429}" srcOrd="0" destOrd="0" presId="urn:microsoft.com/office/officeart/2008/layout/LinedList"/>
    <dgm:cxn modelId="{792ED710-901B-4A19-9159-17668EAC5216}" srcId="{A61AA6EA-CEBB-4044-AC2C-BC37592DEC28}" destId="{685E5940-5D91-4D14-8B9F-C09A6D123086}" srcOrd="2" destOrd="0" parTransId="{92A2A69A-6260-48AA-9845-E37B7D2E118F}" sibTransId="{BE9D1060-C61E-4A0E-A6D7-4873BD00FD99}"/>
    <dgm:cxn modelId="{52CE6F1B-447C-4D5E-B2E5-6670AAEC0F80}" type="presOf" srcId="{8303FACA-A77E-418A-8F9E-B2FD550751EA}" destId="{8997029D-181A-4BE7-BF05-AE7B2A679981}" srcOrd="0" destOrd="0" presId="urn:microsoft.com/office/officeart/2008/layout/LinedList"/>
    <dgm:cxn modelId="{86BD8060-A998-4C67-9CA3-38ED37FD59C5}" type="presOf" srcId="{A61AA6EA-CEBB-4044-AC2C-BC37592DEC28}" destId="{C9B70B2E-D33B-4F94-B6BF-E6D5665C2A3F}" srcOrd="0" destOrd="0" presId="urn:microsoft.com/office/officeart/2008/layout/LinedList"/>
    <dgm:cxn modelId="{D9DBDD76-495B-494B-AB30-09D0CF1FF3D3}" srcId="{A61AA6EA-CEBB-4044-AC2C-BC37592DEC28}" destId="{8303FACA-A77E-418A-8F9E-B2FD550751EA}" srcOrd="1" destOrd="0" parTransId="{D5C706C8-AB5A-46E6-863C-DB02D9642582}" sibTransId="{894301F6-72D2-412B-A017-526FA2F37486}"/>
    <dgm:cxn modelId="{6D139758-6FD3-4DDA-9FEB-9F2971D5FFFC}" type="presOf" srcId="{D4CD3CCE-F167-4C37-B754-84F14294C7B6}" destId="{618989F2-140C-4A11-AC04-3AF48F67570E}" srcOrd="0" destOrd="0" presId="urn:microsoft.com/office/officeart/2008/layout/LinedList"/>
    <dgm:cxn modelId="{20106ABA-03D9-4CE2-AFFB-2AEF4D07A682}" srcId="{A61AA6EA-CEBB-4044-AC2C-BC37592DEC28}" destId="{DEAE2072-4F46-479D-8807-2B7FD8EF39C8}" srcOrd="3" destOrd="0" parTransId="{DE1E166C-3EE7-4AF8-87B7-9CDE88434E18}" sibTransId="{826DDD27-C190-433A-A052-AB1FDEED4949}"/>
    <dgm:cxn modelId="{8C8EB2D5-6D5F-47EB-B85C-429B03B8D2C5}" srcId="{A61AA6EA-CEBB-4044-AC2C-BC37592DEC28}" destId="{D4CD3CCE-F167-4C37-B754-84F14294C7B6}" srcOrd="0" destOrd="0" parTransId="{4B23314F-D92F-4DCB-B708-5EF5F34405D0}" sibTransId="{6561459A-2814-4C46-8C17-1501AFC42C95}"/>
    <dgm:cxn modelId="{F820F9FE-EFCB-4461-8AA4-07605D38AA28}" type="presOf" srcId="{DEAE2072-4F46-479D-8807-2B7FD8EF39C8}" destId="{463CACA5-00DE-4243-95E0-A3018D1C7ACA}" srcOrd="0" destOrd="0" presId="urn:microsoft.com/office/officeart/2008/layout/LinedList"/>
    <dgm:cxn modelId="{2C3DFD88-80DE-43DA-9F67-F65031AFD339}" type="presParOf" srcId="{C9B70B2E-D33B-4F94-B6BF-E6D5665C2A3F}" destId="{224B398F-6FAC-4749-94F7-0EAC461CDBF6}" srcOrd="0" destOrd="0" presId="urn:microsoft.com/office/officeart/2008/layout/LinedList"/>
    <dgm:cxn modelId="{30912554-E68C-4B61-BC04-5A9EE26BC362}" type="presParOf" srcId="{C9B70B2E-D33B-4F94-B6BF-E6D5665C2A3F}" destId="{7190DD48-79B1-469E-92FC-AAE377AEB9E2}" srcOrd="1" destOrd="0" presId="urn:microsoft.com/office/officeart/2008/layout/LinedList"/>
    <dgm:cxn modelId="{3FBB3792-A511-4B9C-B1F1-CF032FCA70C7}" type="presParOf" srcId="{7190DD48-79B1-469E-92FC-AAE377AEB9E2}" destId="{618989F2-140C-4A11-AC04-3AF48F67570E}" srcOrd="0" destOrd="0" presId="urn:microsoft.com/office/officeart/2008/layout/LinedList"/>
    <dgm:cxn modelId="{04866E81-042F-491C-8C3A-901EF1B42160}" type="presParOf" srcId="{7190DD48-79B1-469E-92FC-AAE377AEB9E2}" destId="{193C6F00-8F85-465B-A149-DF2D10486D8C}" srcOrd="1" destOrd="0" presId="urn:microsoft.com/office/officeart/2008/layout/LinedList"/>
    <dgm:cxn modelId="{8D3524BF-EB12-4E87-B765-4E59B7D9C396}" type="presParOf" srcId="{C9B70B2E-D33B-4F94-B6BF-E6D5665C2A3F}" destId="{90BFFA53-631F-465F-B89A-97844CE7C901}" srcOrd="2" destOrd="0" presId="urn:microsoft.com/office/officeart/2008/layout/LinedList"/>
    <dgm:cxn modelId="{0EE426A2-8DBB-4D84-81DC-9E01D3BE4CA9}" type="presParOf" srcId="{C9B70B2E-D33B-4F94-B6BF-E6D5665C2A3F}" destId="{002B8BE7-1855-4686-A17A-4A2FBA584232}" srcOrd="3" destOrd="0" presId="urn:microsoft.com/office/officeart/2008/layout/LinedList"/>
    <dgm:cxn modelId="{41A9C2E2-5B5C-428F-9975-A4C4329083D6}" type="presParOf" srcId="{002B8BE7-1855-4686-A17A-4A2FBA584232}" destId="{8997029D-181A-4BE7-BF05-AE7B2A679981}" srcOrd="0" destOrd="0" presId="urn:microsoft.com/office/officeart/2008/layout/LinedList"/>
    <dgm:cxn modelId="{11E09545-211F-4CF7-B4C5-10D1F5E51DB5}" type="presParOf" srcId="{002B8BE7-1855-4686-A17A-4A2FBA584232}" destId="{AF0F1413-B87A-428B-9BD1-2B442E232CE9}" srcOrd="1" destOrd="0" presId="urn:microsoft.com/office/officeart/2008/layout/LinedList"/>
    <dgm:cxn modelId="{44608173-BDC2-451A-9457-36F241428769}" type="presParOf" srcId="{C9B70B2E-D33B-4F94-B6BF-E6D5665C2A3F}" destId="{5C49565D-5C7D-4A6B-A523-5F9081557A4E}" srcOrd="4" destOrd="0" presId="urn:microsoft.com/office/officeart/2008/layout/LinedList"/>
    <dgm:cxn modelId="{D8A6EC33-9FD1-4C05-A93C-DA690BFE8BDA}" type="presParOf" srcId="{C9B70B2E-D33B-4F94-B6BF-E6D5665C2A3F}" destId="{BD7BAE02-256D-4A79-B208-714AF87DB844}" srcOrd="5" destOrd="0" presId="urn:microsoft.com/office/officeart/2008/layout/LinedList"/>
    <dgm:cxn modelId="{501BAE79-DFC5-4654-8AFE-20988DDF39B7}" type="presParOf" srcId="{BD7BAE02-256D-4A79-B208-714AF87DB844}" destId="{27B0A4AE-312B-4842-B503-C3920E78D429}" srcOrd="0" destOrd="0" presId="urn:microsoft.com/office/officeart/2008/layout/LinedList"/>
    <dgm:cxn modelId="{D36D1D9D-BA9C-497B-B51D-A52C87BC9533}" type="presParOf" srcId="{BD7BAE02-256D-4A79-B208-714AF87DB844}" destId="{0885022A-04EA-433D-BB8A-F717E9C70E4F}" srcOrd="1" destOrd="0" presId="urn:microsoft.com/office/officeart/2008/layout/LinedList"/>
    <dgm:cxn modelId="{4103B37C-9442-4585-ACE9-BF9371059671}" type="presParOf" srcId="{C9B70B2E-D33B-4F94-B6BF-E6D5665C2A3F}" destId="{BC7B8A7B-6AA9-42BE-83CC-F66DBA8B32EB}" srcOrd="6" destOrd="0" presId="urn:microsoft.com/office/officeart/2008/layout/LinedList"/>
    <dgm:cxn modelId="{9BB08179-AE50-48CB-9420-A65BD2E01B73}" type="presParOf" srcId="{C9B70B2E-D33B-4F94-B6BF-E6D5665C2A3F}" destId="{939446B8-9822-4688-AD80-B034E2D35CBA}" srcOrd="7" destOrd="0" presId="urn:microsoft.com/office/officeart/2008/layout/LinedList"/>
    <dgm:cxn modelId="{3E24628D-62A9-4EE6-A89C-486788D9E136}" type="presParOf" srcId="{939446B8-9822-4688-AD80-B034E2D35CBA}" destId="{463CACA5-00DE-4243-95E0-A3018D1C7ACA}" srcOrd="0" destOrd="0" presId="urn:microsoft.com/office/officeart/2008/layout/LinedList"/>
    <dgm:cxn modelId="{DA1AD289-DCBD-4EA3-90D6-775E91655882}" type="presParOf" srcId="{939446B8-9822-4688-AD80-B034E2D35CBA}" destId="{E16F2324-43A7-45AD-AD70-3046AEB618A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B5A5FA-52F7-4533-A73C-1AB2F24AB753}"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n-GB"/>
        </a:p>
      </dgm:t>
    </dgm:pt>
    <dgm:pt modelId="{78DCC9D1-907B-4EBA-9722-FD184A57521C}">
      <dgm:prSet phldrT="[Text]"/>
      <dgm:spPr/>
      <dgm:t>
        <a:bodyPr/>
        <a:lstStyle/>
        <a:p>
          <a:r>
            <a:rPr lang="en-GB" dirty="0"/>
            <a:t>Stakeholder  engagement events</a:t>
          </a:r>
        </a:p>
      </dgm:t>
    </dgm:pt>
    <dgm:pt modelId="{91482608-5EAF-46C2-8DD4-691B7E8955A1}" type="parTrans" cxnId="{761DAC3F-FAA4-465A-9097-CDE70B9E8B65}">
      <dgm:prSet/>
      <dgm:spPr/>
      <dgm:t>
        <a:bodyPr/>
        <a:lstStyle/>
        <a:p>
          <a:endParaRPr lang="en-GB"/>
        </a:p>
      </dgm:t>
    </dgm:pt>
    <dgm:pt modelId="{879773E6-003E-43CF-868D-AEEE8EEE5A0A}" type="sibTrans" cxnId="{761DAC3F-FAA4-465A-9097-CDE70B9E8B65}">
      <dgm:prSet/>
      <dgm:spPr/>
      <dgm:t>
        <a:bodyPr/>
        <a:lstStyle/>
        <a:p>
          <a:endParaRPr lang="en-GB"/>
        </a:p>
      </dgm:t>
    </dgm:pt>
    <dgm:pt modelId="{75D84EE7-C344-4ABB-9E93-E9C7670BF1F7}">
      <dgm:prSet phldrT="[Text]"/>
      <dgm:spPr/>
      <dgm:t>
        <a:bodyPr/>
        <a:lstStyle/>
        <a:p>
          <a:r>
            <a:rPr lang="en-GB"/>
            <a:t>Specification design</a:t>
          </a:r>
        </a:p>
      </dgm:t>
    </dgm:pt>
    <dgm:pt modelId="{19489892-FC3D-4BEF-8C00-22F886428615}" type="parTrans" cxnId="{4F3ECDC5-193B-4B15-A81D-33CF6A94DCBE}">
      <dgm:prSet/>
      <dgm:spPr/>
      <dgm:t>
        <a:bodyPr/>
        <a:lstStyle/>
        <a:p>
          <a:endParaRPr lang="en-GB"/>
        </a:p>
      </dgm:t>
    </dgm:pt>
    <dgm:pt modelId="{4AF1B713-A774-445E-BE24-28DC9EE7D3CA}" type="sibTrans" cxnId="{4F3ECDC5-193B-4B15-A81D-33CF6A94DCBE}">
      <dgm:prSet/>
      <dgm:spPr/>
      <dgm:t>
        <a:bodyPr/>
        <a:lstStyle/>
        <a:p>
          <a:endParaRPr lang="en-GB"/>
        </a:p>
      </dgm:t>
    </dgm:pt>
    <dgm:pt modelId="{9121A3DE-884C-4E5D-AE0C-B6B6C4B122A3}">
      <dgm:prSet phldrT="[Text]"/>
      <dgm:spPr/>
      <dgm:t>
        <a:bodyPr/>
        <a:lstStyle/>
        <a:p>
          <a:r>
            <a:rPr lang="en-GB"/>
            <a:t>Delivery plan</a:t>
          </a:r>
        </a:p>
      </dgm:t>
    </dgm:pt>
    <dgm:pt modelId="{66D696C3-E422-4403-8C8E-50E6D05FD815}" type="parTrans" cxnId="{24C69CA4-97DA-41F1-98E8-F7D38E2742C3}">
      <dgm:prSet/>
      <dgm:spPr/>
      <dgm:t>
        <a:bodyPr/>
        <a:lstStyle/>
        <a:p>
          <a:endParaRPr lang="en-GB"/>
        </a:p>
      </dgm:t>
    </dgm:pt>
    <dgm:pt modelId="{9AE5735C-436E-4236-B750-0CD65EF23D2B}" type="sibTrans" cxnId="{24C69CA4-97DA-41F1-98E8-F7D38E2742C3}">
      <dgm:prSet/>
      <dgm:spPr/>
      <dgm:t>
        <a:bodyPr/>
        <a:lstStyle/>
        <a:p>
          <a:endParaRPr lang="en-GB"/>
        </a:p>
      </dgm:t>
    </dgm:pt>
    <dgm:pt modelId="{7B059368-9A0E-44C1-821B-1A9678481517}">
      <dgm:prSet/>
      <dgm:spPr/>
      <dgm:t>
        <a:bodyPr/>
        <a:lstStyle/>
        <a:p>
          <a:r>
            <a:rPr lang="en-GB"/>
            <a:t>Procurement</a:t>
          </a:r>
        </a:p>
      </dgm:t>
    </dgm:pt>
    <dgm:pt modelId="{EBDF8269-4BFE-4F87-973B-1117EEAD17A8}" type="parTrans" cxnId="{CCFAD6C0-75D4-4AD2-B64E-966C6396D3E3}">
      <dgm:prSet/>
      <dgm:spPr/>
      <dgm:t>
        <a:bodyPr/>
        <a:lstStyle/>
        <a:p>
          <a:endParaRPr lang="en-GB"/>
        </a:p>
      </dgm:t>
    </dgm:pt>
    <dgm:pt modelId="{621E232F-22C7-4F69-A62A-8A0F8A8C61C7}" type="sibTrans" cxnId="{CCFAD6C0-75D4-4AD2-B64E-966C6396D3E3}">
      <dgm:prSet/>
      <dgm:spPr/>
      <dgm:t>
        <a:bodyPr/>
        <a:lstStyle/>
        <a:p>
          <a:endParaRPr lang="en-GB"/>
        </a:p>
      </dgm:t>
    </dgm:pt>
    <dgm:pt modelId="{F8EB4334-FCC2-41FC-B97D-6A794123E731}" type="pres">
      <dgm:prSet presAssocID="{2BB5A5FA-52F7-4533-A73C-1AB2F24AB753}" presName="Name0" presStyleCnt="0">
        <dgm:presLayoutVars>
          <dgm:dir/>
          <dgm:resizeHandles val="exact"/>
        </dgm:presLayoutVars>
      </dgm:prSet>
      <dgm:spPr/>
    </dgm:pt>
    <dgm:pt modelId="{04A5630E-DBC9-4429-8FBE-FAD1A81B575C}" type="pres">
      <dgm:prSet presAssocID="{78DCC9D1-907B-4EBA-9722-FD184A57521C}" presName="node" presStyleLbl="node1" presStyleIdx="0" presStyleCnt="4">
        <dgm:presLayoutVars>
          <dgm:bulletEnabled val="1"/>
        </dgm:presLayoutVars>
      </dgm:prSet>
      <dgm:spPr/>
    </dgm:pt>
    <dgm:pt modelId="{F0AC4284-A9F5-4269-8049-43BCB8AF66B3}" type="pres">
      <dgm:prSet presAssocID="{879773E6-003E-43CF-868D-AEEE8EEE5A0A}" presName="sibTrans" presStyleLbl="sibTrans1D1" presStyleIdx="0" presStyleCnt="3"/>
      <dgm:spPr/>
    </dgm:pt>
    <dgm:pt modelId="{6BE03421-53F7-4B46-9CCB-BD37DFECB5AC}" type="pres">
      <dgm:prSet presAssocID="{879773E6-003E-43CF-868D-AEEE8EEE5A0A}" presName="connectorText" presStyleLbl="sibTrans1D1" presStyleIdx="0" presStyleCnt="3"/>
      <dgm:spPr/>
    </dgm:pt>
    <dgm:pt modelId="{870E6749-D487-4FE5-9705-EC44B48496BA}" type="pres">
      <dgm:prSet presAssocID="{75D84EE7-C344-4ABB-9E93-E9C7670BF1F7}" presName="node" presStyleLbl="node1" presStyleIdx="1" presStyleCnt="4">
        <dgm:presLayoutVars>
          <dgm:bulletEnabled val="1"/>
        </dgm:presLayoutVars>
      </dgm:prSet>
      <dgm:spPr/>
    </dgm:pt>
    <dgm:pt modelId="{1A0D06E1-38DC-4136-8FA7-26F4330F0087}" type="pres">
      <dgm:prSet presAssocID="{4AF1B713-A774-445E-BE24-28DC9EE7D3CA}" presName="sibTrans" presStyleLbl="sibTrans1D1" presStyleIdx="1" presStyleCnt="3"/>
      <dgm:spPr/>
    </dgm:pt>
    <dgm:pt modelId="{0BA2AA32-C908-4EB8-8102-49CCADF72AC0}" type="pres">
      <dgm:prSet presAssocID="{4AF1B713-A774-445E-BE24-28DC9EE7D3CA}" presName="connectorText" presStyleLbl="sibTrans1D1" presStyleIdx="1" presStyleCnt="3"/>
      <dgm:spPr/>
    </dgm:pt>
    <dgm:pt modelId="{0C1CD222-8F93-4CF9-9B23-DC80E0BA5FDE}" type="pres">
      <dgm:prSet presAssocID="{9121A3DE-884C-4E5D-AE0C-B6B6C4B122A3}" presName="node" presStyleLbl="node1" presStyleIdx="2" presStyleCnt="4">
        <dgm:presLayoutVars>
          <dgm:bulletEnabled val="1"/>
        </dgm:presLayoutVars>
      </dgm:prSet>
      <dgm:spPr/>
    </dgm:pt>
    <dgm:pt modelId="{B9847DEA-A942-44AC-8104-F6F3968621E0}" type="pres">
      <dgm:prSet presAssocID="{9AE5735C-436E-4236-B750-0CD65EF23D2B}" presName="sibTrans" presStyleLbl="sibTrans1D1" presStyleIdx="2" presStyleCnt="3"/>
      <dgm:spPr/>
    </dgm:pt>
    <dgm:pt modelId="{A74D352F-8262-420D-B11C-44A0A9D7D098}" type="pres">
      <dgm:prSet presAssocID="{9AE5735C-436E-4236-B750-0CD65EF23D2B}" presName="connectorText" presStyleLbl="sibTrans1D1" presStyleIdx="2" presStyleCnt="3"/>
      <dgm:spPr/>
    </dgm:pt>
    <dgm:pt modelId="{EF01C14E-5E87-46C4-A7C8-5EEAF0A938C1}" type="pres">
      <dgm:prSet presAssocID="{7B059368-9A0E-44C1-821B-1A9678481517}" presName="node" presStyleLbl="node1" presStyleIdx="3" presStyleCnt="4">
        <dgm:presLayoutVars>
          <dgm:bulletEnabled val="1"/>
        </dgm:presLayoutVars>
      </dgm:prSet>
      <dgm:spPr/>
    </dgm:pt>
  </dgm:ptLst>
  <dgm:cxnLst>
    <dgm:cxn modelId="{AF89EF05-0A17-4991-9B52-54946565E2A6}" type="presOf" srcId="{879773E6-003E-43CF-868D-AEEE8EEE5A0A}" destId="{6BE03421-53F7-4B46-9CCB-BD37DFECB5AC}" srcOrd="1" destOrd="0" presId="urn:microsoft.com/office/officeart/2005/8/layout/bProcess3"/>
    <dgm:cxn modelId="{95808E27-328A-43F2-BA38-1E6C71D74E92}" type="presOf" srcId="{2BB5A5FA-52F7-4533-A73C-1AB2F24AB753}" destId="{F8EB4334-FCC2-41FC-B97D-6A794123E731}" srcOrd="0" destOrd="0" presId="urn:microsoft.com/office/officeart/2005/8/layout/bProcess3"/>
    <dgm:cxn modelId="{C66E0C2D-82FA-4244-80CC-DB0FD10C9760}" type="presOf" srcId="{9AE5735C-436E-4236-B750-0CD65EF23D2B}" destId="{A74D352F-8262-420D-B11C-44A0A9D7D098}" srcOrd="1" destOrd="0" presId="urn:microsoft.com/office/officeart/2005/8/layout/bProcess3"/>
    <dgm:cxn modelId="{F94FBE2E-7DDE-4D21-8464-BDCC38DBFA04}" type="presOf" srcId="{75D84EE7-C344-4ABB-9E93-E9C7670BF1F7}" destId="{870E6749-D487-4FE5-9705-EC44B48496BA}" srcOrd="0" destOrd="0" presId="urn:microsoft.com/office/officeart/2005/8/layout/bProcess3"/>
    <dgm:cxn modelId="{81BEB538-DC43-4EB1-9C93-AAAB7284B734}" type="presOf" srcId="{9AE5735C-436E-4236-B750-0CD65EF23D2B}" destId="{B9847DEA-A942-44AC-8104-F6F3968621E0}" srcOrd="0" destOrd="0" presId="urn:microsoft.com/office/officeart/2005/8/layout/bProcess3"/>
    <dgm:cxn modelId="{761DAC3F-FAA4-465A-9097-CDE70B9E8B65}" srcId="{2BB5A5FA-52F7-4533-A73C-1AB2F24AB753}" destId="{78DCC9D1-907B-4EBA-9722-FD184A57521C}" srcOrd="0" destOrd="0" parTransId="{91482608-5EAF-46C2-8DD4-691B7E8955A1}" sibTransId="{879773E6-003E-43CF-868D-AEEE8EEE5A0A}"/>
    <dgm:cxn modelId="{DA20304F-BC98-4DFB-9B0A-EC41516DCD25}" type="presOf" srcId="{7B059368-9A0E-44C1-821B-1A9678481517}" destId="{EF01C14E-5E87-46C4-A7C8-5EEAF0A938C1}" srcOrd="0" destOrd="0" presId="urn:microsoft.com/office/officeart/2005/8/layout/bProcess3"/>
    <dgm:cxn modelId="{19EED871-71AF-45F2-952D-6A53FE83F43C}" type="presOf" srcId="{9121A3DE-884C-4E5D-AE0C-B6B6C4B122A3}" destId="{0C1CD222-8F93-4CF9-9B23-DC80E0BA5FDE}" srcOrd="0" destOrd="0" presId="urn:microsoft.com/office/officeart/2005/8/layout/bProcess3"/>
    <dgm:cxn modelId="{A5C0568E-E329-4F99-BF35-6A4547EC47C9}" type="presOf" srcId="{879773E6-003E-43CF-868D-AEEE8EEE5A0A}" destId="{F0AC4284-A9F5-4269-8049-43BCB8AF66B3}" srcOrd="0" destOrd="0" presId="urn:microsoft.com/office/officeart/2005/8/layout/bProcess3"/>
    <dgm:cxn modelId="{981090A3-4CB3-43FC-8A4D-AE76E9AEDC36}" type="presOf" srcId="{4AF1B713-A774-445E-BE24-28DC9EE7D3CA}" destId="{0BA2AA32-C908-4EB8-8102-49CCADF72AC0}" srcOrd="1" destOrd="0" presId="urn:microsoft.com/office/officeart/2005/8/layout/bProcess3"/>
    <dgm:cxn modelId="{24C69CA4-97DA-41F1-98E8-F7D38E2742C3}" srcId="{2BB5A5FA-52F7-4533-A73C-1AB2F24AB753}" destId="{9121A3DE-884C-4E5D-AE0C-B6B6C4B122A3}" srcOrd="2" destOrd="0" parTransId="{66D696C3-E422-4403-8C8E-50E6D05FD815}" sibTransId="{9AE5735C-436E-4236-B750-0CD65EF23D2B}"/>
    <dgm:cxn modelId="{6A994EB8-CB65-43E7-AA71-5B6C37A97A5E}" type="presOf" srcId="{78DCC9D1-907B-4EBA-9722-FD184A57521C}" destId="{04A5630E-DBC9-4429-8FBE-FAD1A81B575C}" srcOrd="0" destOrd="0" presId="urn:microsoft.com/office/officeart/2005/8/layout/bProcess3"/>
    <dgm:cxn modelId="{CCFAD6C0-75D4-4AD2-B64E-966C6396D3E3}" srcId="{2BB5A5FA-52F7-4533-A73C-1AB2F24AB753}" destId="{7B059368-9A0E-44C1-821B-1A9678481517}" srcOrd="3" destOrd="0" parTransId="{EBDF8269-4BFE-4F87-973B-1117EEAD17A8}" sibTransId="{621E232F-22C7-4F69-A62A-8A0F8A8C61C7}"/>
    <dgm:cxn modelId="{4F3ECDC5-193B-4B15-A81D-33CF6A94DCBE}" srcId="{2BB5A5FA-52F7-4533-A73C-1AB2F24AB753}" destId="{75D84EE7-C344-4ABB-9E93-E9C7670BF1F7}" srcOrd="1" destOrd="0" parTransId="{19489892-FC3D-4BEF-8C00-22F886428615}" sibTransId="{4AF1B713-A774-445E-BE24-28DC9EE7D3CA}"/>
    <dgm:cxn modelId="{8E9C9EEA-C574-4D4E-ACC8-C702DD19FB7A}" type="presOf" srcId="{4AF1B713-A774-445E-BE24-28DC9EE7D3CA}" destId="{1A0D06E1-38DC-4136-8FA7-26F4330F0087}" srcOrd="0" destOrd="0" presId="urn:microsoft.com/office/officeart/2005/8/layout/bProcess3"/>
    <dgm:cxn modelId="{B8A49AF9-93A4-4A71-AD0F-668CF502FDDA}" type="presParOf" srcId="{F8EB4334-FCC2-41FC-B97D-6A794123E731}" destId="{04A5630E-DBC9-4429-8FBE-FAD1A81B575C}" srcOrd="0" destOrd="0" presId="urn:microsoft.com/office/officeart/2005/8/layout/bProcess3"/>
    <dgm:cxn modelId="{3B1E07E2-314D-4EB2-A5DA-320C0D759E07}" type="presParOf" srcId="{F8EB4334-FCC2-41FC-B97D-6A794123E731}" destId="{F0AC4284-A9F5-4269-8049-43BCB8AF66B3}" srcOrd="1" destOrd="0" presId="urn:microsoft.com/office/officeart/2005/8/layout/bProcess3"/>
    <dgm:cxn modelId="{DAD9701F-61AD-44FE-8224-85C16AC1F4C1}" type="presParOf" srcId="{F0AC4284-A9F5-4269-8049-43BCB8AF66B3}" destId="{6BE03421-53F7-4B46-9CCB-BD37DFECB5AC}" srcOrd="0" destOrd="0" presId="urn:microsoft.com/office/officeart/2005/8/layout/bProcess3"/>
    <dgm:cxn modelId="{44560251-5CEC-4379-82DE-B81DA6752F9C}" type="presParOf" srcId="{F8EB4334-FCC2-41FC-B97D-6A794123E731}" destId="{870E6749-D487-4FE5-9705-EC44B48496BA}" srcOrd="2" destOrd="0" presId="urn:microsoft.com/office/officeart/2005/8/layout/bProcess3"/>
    <dgm:cxn modelId="{729B0384-0BDE-48D4-8ACA-875D26022FE9}" type="presParOf" srcId="{F8EB4334-FCC2-41FC-B97D-6A794123E731}" destId="{1A0D06E1-38DC-4136-8FA7-26F4330F0087}" srcOrd="3" destOrd="0" presId="urn:microsoft.com/office/officeart/2005/8/layout/bProcess3"/>
    <dgm:cxn modelId="{A10BC716-F3DF-4F24-804D-42026085B797}" type="presParOf" srcId="{1A0D06E1-38DC-4136-8FA7-26F4330F0087}" destId="{0BA2AA32-C908-4EB8-8102-49CCADF72AC0}" srcOrd="0" destOrd="0" presId="urn:microsoft.com/office/officeart/2005/8/layout/bProcess3"/>
    <dgm:cxn modelId="{CC10425A-81F2-419C-8FC6-6A3BB01C6CEF}" type="presParOf" srcId="{F8EB4334-FCC2-41FC-B97D-6A794123E731}" destId="{0C1CD222-8F93-4CF9-9B23-DC80E0BA5FDE}" srcOrd="4" destOrd="0" presId="urn:microsoft.com/office/officeart/2005/8/layout/bProcess3"/>
    <dgm:cxn modelId="{9B5E733C-B4B6-424E-BCA0-590ADBEAED18}" type="presParOf" srcId="{F8EB4334-FCC2-41FC-B97D-6A794123E731}" destId="{B9847DEA-A942-44AC-8104-F6F3968621E0}" srcOrd="5" destOrd="0" presId="urn:microsoft.com/office/officeart/2005/8/layout/bProcess3"/>
    <dgm:cxn modelId="{C95D0988-900A-46A0-BD53-0909A885EB7F}" type="presParOf" srcId="{B9847DEA-A942-44AC-8104-F6F3968621E0}" destId="{A74D352F-8262-420D-B11C-44A0A9D7D098}" srcOrd="0" destOrd="0" presId="urn:microsoft.com/office/officeart/2005/8/layout/bProcess3"/>
    <dgm:cxn modelId="{683AAAA9-8C77-4A90-BA2E-DA0823A00109}" type="presParOf" srcId="{F8EB4334-FCC2-41FC-B97D-6A794123E731}" destId="{EF01C14E-5E87-46C4-A7C8-5EEAF0A938C1}"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34B8A-1FD6-46C8-8224-3B06026F7FA8}">
      <dsp:nvSpPr>
        <dsp:cNvPr id="0" name=""/>
        <dsp:cNvSpPr/>
      </dsp:nvSpPr>
      <dsp:spPr>
        <a:xfrm>
          <a:off x="0" y="518974"/>
          <a:ext cx="8576397"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4E02B6-9968-4A8D-B2A4-B514B9F2E39B}">
      <dsp:nvSpPr>
        <dsp:cNvPr id="0" name=""/>
        <dsp:cNvSpPr/>
      </dsp:nvSpPr>
      <dsp:spPr>
        <a:xfrm>
          <a:off x="428819" y="31894"/>
          <a:ext cx="6003477"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17" tIns="0" rIns="226917" bIns="0" numCol="1" spcCol="1270" anchor="ctr" anchorCtr="0">
          <a:noAutofit/>
        </a:bodyPr>
        <a:lstStyle/>
        <a:p>
          <a:pPr marL="0" lvl="0" indent="0" algn="l" defTabSz="1466850">
            <a:lnSpc>
              <a:spcPct val="90000"/>
            </a:lnSpc>
            <a:spcBef>
              <a:spcPct val="0"/>
            </a:spcBef>
            <a:spcAft>
              <a:spcPct val="35000"/>
            </a:spcAft>
            <a:buNone/>
          </a:pPr>
          <a:r>
            <a:rPr lang="en-GB" sz="3300" b="1" kern="1200">
              <a:latin typeface="Calibri" panose="020F0502020204030204" pitchFamily="34" charset="0"/>
              <a:ea typeface="Calibri" panose="020F0502020204030204" pitchFamily="34" charset="0"/>
              <a:cs typeface="Calibri" panose="020F0502020204030204" pitchFamily="34" charset="0"/>
            </a:rPr>
            <a:t>5</a:t>
          </a:r>
          <a:r>
            <a:rPr lang="en-GB" sz="3300" kern="1200">
              <a:latin typeface="Calibri" panose="020F0502020204030204" pitchFamily="34" charset="0"/>
              <a:ea typeface="Calibri" panose="020F0502020204030204" pitchFamily="34" charset="0"/>
              <a:cs typeface="Calibri" panose="020F0502020204030204" pitchFamily="34" charset="0"/>
            </a:rPr>
            <a:t> Year Programme </a:t>
          </a:r>
        </a:p>
        <a:p>
          <a:pPr marL="0" lvl="0" indent="0" algn="l" defTabSz="1466850">
            <a:lnSpc>
              <a:spcPct val="90000"/>
            </a:lnSpc>
            <a:spcBef>
              <a:spcPct val="0"/>
            </a:spcBef>
            <a:spcAft>
              <a:spcPct val="35000"/>
            </a:spcAft>
            <a:buNone/>
          </a:pPr>
          <a:r>
            <a:rPr lang="en-GB" sz="1600" kern="1200">
              <a:latin typeface="Calibri" panose="020F0502020204030204" pitchFamily="34" charset="0"/>
              <a:ea typeface="Calibri" panose="020F0502020204030204" pitchFamily="34" charset="0"/>
              <a:cs typeface="Calibri" panose="020F0502020204030204" pitchFamily="34" charset="0"/>
            </a:rPr>
            <a:t>(4 years of new starts and 1 years for follow on support)</a:t>
          </a:r>
          <a:endParaRPr lang="en-GB" sz="4800" kern="1200">
            <a:latin typeface="Calibri" panose="020F0502020204030204" pitchFamily="34" charset="0"/>
            <a:ea typeface="Calibri" panose="020F0502020204030204" pitchFamily="34" charset="0"/>
            <a:cs typeface="Calibri" panose="020F0502020204030204" pitchFamily="34" charset="0"/>
          </a:endParaRPr>
        </a:p>
      </dsp:txBody>
      <dsp:txXfrm>
        <a:off x="476374" y="79449"/>
        <a:ext cx="5908367" cy="879050"/>
      </dsp:txXfrm>
    </dsp:sp>
    <dsp:sp modelId="{CA0381C3-E148-4601-9FB2-ABC5CF14BBF5}">
      <dsp:nvSpPr>
        <dsp:cNvPr id="0" name=""/>
        <dsp:cNvSpPr/>
      </dsp:nvSpPr>
      <dsp:spPr>
        <a:xfrm>
          <a:off x="0" y="2015855"/>
          <a:ext cx="8576397"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D601C-CE9E-470A-B0B1-1156EA4D57F0}">
      <dsp:nvSpPr>
        <dsp:cNvPr id="0" name=""/>
        <dsp:cNvSpPr/>
      </dsp:nvSpPr>
      <dsp:spPr>
        <a:xfrm>
          <a:off x="428819" y="1528775"/>
          <a:ext cx="6003477"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17" tIns="0" rIns="226917" bIns="0" numCol="1" spcCol="1270" anchor="ctr" anchorCtr="0">
          <a:noAutofit/>
        </a:bodyPr>
        <a:lstStyle/>
        <a:p>
          <a:pPr marL="0" lvl="0" indent="0" algn="l" defTabSz="1600200">
            <a:lnSpc>
              <a:spcPct val="90000"/>
            </a:lnSpc>
            <a:spcBef>
              <a:spcPct val="0"/>
            </a:spcBef>
            <a:spcAft>
              <a:spcPct val="35000"/>
            </a:spcAft>
            <a:buNone/>
          </a:pPr>
          <a:r>
            <a:rPr lang="en-GB" sz="3600" b="1" kern="1200">
              <a:latin typeface="Calibri" panose="020F0502020204030204" pitchFamily="34" charset="0"/>
              <a:ea typeface="Calibri" panose="020F0502020204030204" pitchFamily="34" charset="0"/>
              <a:cs typeface="Calibri" panose="020F0502020204030204" pitchFamily="34" charset="0"/>
            </a:rPr>
            <a:t>1400</a:t>
          </a:r>
          <a:r>
            <a:rPr lang="en-GB" sz="3600" kern="1200">
              <a:latin typeface="Calibri" panose="020F0502020204030204" pitchFamily="34" charset="0"/>
              <a:ea typeface="Calibri" panose="020F0502020204030204" pitchFamily="34" charset="0"/>
              <a:cs typeface="Calibri" panose="020F0502020204030204" pitchFamily="34" charset="0"/>
            </a:rPr>
            <a:t> people supported every year </a:t>
          </a:r>
          <a:r>
            <a:rPr lang="en-GB" sz="2000" kern="1200">
              <a:latin typeface="Calibri" panose="020F0502020204030204" pitchFamily="34" charset="0"/>
              <a:ea typeface="Calibri" panose="020F0502020204030204" pitchFamily="34" charset="0"/>
              <a:cs typeface="Calibri" panose="020F0502020204030204" pitchFamily="34" charset="0"/>
            </a:rPr>
            <a:t>(at peak delivery</a:t>
          </a:r>
          <a:r>
            <a:rPr lang="en-GB" sz="1800" kern="1200">
              <a:latin typeface="Calibri" panose="020F0502020204030204" pitchFamily="34" charset="0"/>
              <a:ea typeface="Calibri" panose="020F0502020204030204" pitchFamily="34" charset="0"/>
              <a:cs typeface="Calibri" panose="020F0502020204030204" pitchFamily="34" charset="0"/>
            </a:rPr>
            <a:t>)</a:t>
          </a:r>
          <a:endParaRPr lang="en-GB" sz="3300" kern="1200">
            <a:latin typeface="Calibri" panose="020F0502020204030204" pitchFamily="34" charset="0"/>
            <a:ea typeface="Calibri" panose="020F0502020204030204" pitchFamily="34" charset="0"/>
            <a:cs typeface="Calibri" panose="020F0502020204030204" pitchFamily="34" charset="0"/>
          </a:endParaRPr>
        </a:p>
      </dsp:txBody>
      <dsp:txXfrm>
        <a:off x="476374" y="1576330"/>
        <a:ext cx="5908367" cy="879050"/>
      </dsp:txXfrm>
    </dsp:sp>
    <dsp:sp modelId="{0CF0C9D6-974F-4378-8CB2-E5F2BF5B18E6}">
      <dsp:nvSpPr>
        <dsp:cNvPr id="0" name=""/>
        <dsp:cNvSpPr/>
      </dsp:nvSpPr>
      <dsp:spPr>
        <a:xfrm>
          <a:off x="0" y="3512735"/>
          <a:ext cx="8576397"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9C3ACF-AB4C-483C-B510-842FABBED24D}">
      <dsp:nvSpPr>
        <dsp:cNvPr id="0" name=""/>
        <dsp:cNvSpPr/>
      </dsp:nvSpPr>
      <dsp:spPr>
        <a:xfrm>
          <a:off x="428819" y="3025655"/>
          <a:ext cx="6003477"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17" tIns="0" rIns="226917" bIns="0" numCol="1" spcCol="1270" anchor="ctr" anchorCtr="0">
          <a:noAutofit/>
        </a:bodyPr>
        <a:lstStyle/>
        <a:p>
          <a:pPr marL="0" lvl="0" indent="0" algn="l" defTabSz="1466850">
            <a:lnSpc>
              <a:spcPct val="90000"/>
            </a:lnSpc>
            <a:spcBef>
              <a:spcPct val="0"/>
            </a:spcBef>
            <a:spcAft>
              <a:spcPct val="35000"/>
            </a:spcAft>
            <a:buNone/>
          </a:pPr>
          <a:r>
            <a:rPr lang="en-GB" sz="3300" b="1" kern="1200"/>
            <a:t>50% </a:t>
          </a:r>
          <a:r>
            <a:rPr lang="en-GB" sz="3300" kern="1200"/>
            <a:t>of all starts expected to be helped into work</a:t>
          </a:r>
        </a:p>
      </dsp:txBody>
      <dsp:txXfrm>
        <a:off x="476374" y="3073210"/>
        <a:ext cx="5908367"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B398F-6FAC-4749-94F7-0EAC461CDBF6}">
      <dsp:nvSpPr>
        <dsp:cNvPr id="0" name=""/>
        <dsp:cNvSpPr/>
      </dsp:nvSpPr>
      <dsp:spPr>
        <a:xfrm>
          <a:off x="0" y="1248"/>
          <a:ext cx="62932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989F2-140C-4A11-AC04-3AF48F67570E}">
      <dsp:nvSpPr>
        <dsp:cNvPr id="0" name=""/>
        <dsp:cNvSpPr/>
      </dsp:nvSpPr>
      <dsp:spPr>
        <a:xfrm>
          <a:off x="0" y="1248"/>
          <a:ext cx="6293224" cy="615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There are two models of support being provided through the programme:</a:t>
          </a:r>
          <a:endParaRPr lang="en-US" sz="1800" kern="1200"/>
        </a:p>
      </dsp:txBody>
      <dsp:txXfrm>
        <a:off x="0" y="1248"/>
        <a:ext cx="6293224" cy="615276"/>
      </dsp:txXfrm>
    </dsp:sp>
    <dsp:sp modelId="{90BFFA53-631F-465F-B89A-97844CE7C901}">
      <dsp:nvSpPr>
        <dsp:cNvPr id="0" name=""/>
        <dsp:cNvSpPr/>
      </dsp:nvSpPr>
      <dsp:spPr>
        <a:xfrm>
          <a:off x="0" y="616524"/>
          <a:ext cx="62932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7029D-181A-4BE7-BF05-AE7B2A679981}">
      <dsp:nvSpPr>
        <dsp:cNvPr id="0" name=""/>
        <dsp:cNvSpPr/>
      </dsp:nvSpPr>
      <dsp:spPr>
        <a:xfrm>
          <a:off x="0" y="616524"/>
          <a:ext cx="6293224" cy="155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IPS: Individual Placement and Support - </a:t>
          </a:r>
          <a:r>
            <a:rPr lang="en-GB" sz="1800" b="0" i="0" kern="1200"/>
            <a:t>personalised and strength-based approach to support people experience mental health difficulties, to find a job of their choosing. </a:t>
          </a:r>
          <a:endParaRPr lang="en-US" sz="1800" kern="1200"/>
        </a:p>
      </dsp:txBody>
      <dsp:txXfrm>
        <a:off x="0" y="616524"/>
        <a:ext cx="6293224" cy="1558647"/>
      </dsp:txXfrm>
    </dsp:sp>
    <dsp:sp modelId="{5C49565D-5C7D-4A6B-A523-5F9081557A4E}">
      <dsp:nvSpPr>
        <dsp:cNvPr id="0" name=""/>
        <dsp:cNvSpPr/>
      </dsp:nvSpPr>
      <dsp:spPr>
        <a:xfrm>
          <a:off x="0" y="2175172"/>
          <a:ext cx="62932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0A4AE-312B-4842-B503-C3920E78D429}">
      <dsp:nvSpPr>
        <dsp:cNvPr id="0" name=""/>
        <dsp:cNvSpPr/>
      </dsp:nvSpPr>
      <dsp:spPr>
        <a:xfrm>
          <a:off x="0" y="2175172"/>
          <a:ext cx="6293224" cy="155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SEQF: Supported Employment Quality – a model to ensure everyone with a </a:t>
          </a:r>
          <a:r>
            <a:rPr lang="en-GB" sz="1800" b="0" i="0" kern="1200"/>
            <a:t>disability and/or neurodivergence seeking paid employment receive high-quality support to find, maintain, and flourish in well-matched employment </a:t>
          </a:r>
          <a:endParaRPr lang="en-US" sz="1800" kern="1200"/>
        </a:p>
      </dsp:txBody>
      <dsp:txXfrm>
        <a:off x="0" y="2175172"/>
        <a:ext cx="6293224" cy="1558647"/>
      </dsp:txXfrm>
    </dsp:sp>
    <dsp:sp modelId="{BC7B8A7B-6AA9-42BE-83CC-F66DBA8B32EB}">
      <dsp:nvSpPr>
        <dsp:cNvPr id="0" name=""/>
        <dsp:cNvSpPr/>
      </dsp:nvSpPr>
      <dsp:spPr>
        <a:xfrm>
          <a:off x="0" y="3733820"/>
          <a:ext cx="62932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CACA5-00DE-4243-95E0-A3018D1C7ACA}">
      <dsp:nvSpPr>
        <dsp:cNvPr id="0" name=""/>
        <dsp:cNvSpPr/>
      </dsp:nvSpPr>
      <dsp:spPr>
        <a:xfrm>
          <a:off x="0" y="3733820"/>
          <a:ext cx="6293224" cy="1558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Providers will need to undertake self-assessments and external quality assurance assessment to ensure they meet minimum service standard levels.</a:t>
          </a:r>
          <a:endParaRPr lang="en-US" sz="1800" kern="1200"/>
        </a:p>
      </dsp:txBody>
      <dsp:txXfrm>
        <a:off x="0" y="3733820"/>
        <a:ext cx="6293224" cy="1558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C4284-A9F5-4269-8049-43BCB8AF66B3}">
      <dsp:nvSpPr>
        <dsp:cNvPr id="0" name=""/>
        <dsp:cNvSpPr/>
      </dsp:nvSpPr>
      <dsp:spPr>
        <a:xfrm>
          <a:off x="2731964" y="852298"/>
          <a:ext cx="597871" cy="91440"/>
        </a:xfrm>
        <a:custGeom>
          <a:avLst/>
          <a:gdLst/>
          <a:ahLst/>
          <a:cxnLst/>
          <a:rect l="0" t="0" r="0" b="0"/>
          <a:pathLst>
            <a:path>
              <a:moveTo>
                <a:pt x="0" y="45720"/>
              </a:moveTo>
              <a:lnTo>
                <a:pt x="597871"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15188" y="894876"/>
        <a:ext cx="31423" cy="6284"/>
      </dsp:txXfrm>
    </dsp:sp>
    <dsp:sp modelId="{04A5630E-DBC9-4429-8FBE-FAD1A81B575C}">
      <dsp:nvSpPr>
        <dsp:cNvPr id="0" name=""/>
        <dsp:cNvSpPr/>
      </dsp:nvSpPr>
      <dsp:spPr>
        <a:xfrm>
          <a:off x="1279" y="78273"/>
          <a:ext cx="2732484" cy="163949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dirty="0"/>
            <a:t>Stakeholder  engagement events</a:t>
          </a:r>
        </a:p>
      </dsp:txBody>
      <dsp:txXfrm>
        <a:off x="1279" y="78273"/>
        <a:ext cx="2732484" cy="1639490"/>
      </dsp:txXfrm>
    </dsp:sp>
    <dsp:sp modelId="{1A0D06E1-38DC-4136-8FA7-26F4330F0087}">
      <dsp:nvSpPr>
        <dsp:cNvPr id="0" name=""/>
        <dsp:cNvSpPr/>
      </dsp:nvSpPr>
      <dsp:spPr>
        <a:xfrm>
          <a:off x="1367522" y="1715964"/>
          <a:ext cx="3360955" cy="597871"/>
        </a:xfrm>
        <a:custGeom>
          <a:avLst/>
          <a:gdLst/>
          <a:ahLst/>
          <a:cxnLst/>
          <a:rect l="0" t="0" r="0" b="0"/>
          <a:pathLst>
            <a:path>
              <a:moveTo>
                <a:pt x="3360955" y="0"/>
              </a:moveTo>
              <a:lnTo>
                <a:pt x="3360955" y="316035"/>
              </a:lnTo>
              <a:lnTo>
                <a:pt x="0" y="316035"/>
              </a:lnTo>
              <a:lnTo>
                <a:pt x="0" y="597871"/>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62519" y="2011757"/>
        <a:ext cx="170960" cy="6284"/>
      </dsp:txXfrm>
    </dsp:sp>
    <dsp:sp modelId="{870E6749-D487-4FE5-9705-EC44B48496BA}">
      <dsp:nvSpPr>
        <dsp:cNvPr id="0" name=""/>
        <dsp:cNvSpPr/>
      </dsp:nvSpPr>
      <dsp:spPr>
        <a:xfrm>
          <a:off x="3362235" y="78273"/>
          <a:ext cx="2732484" cy="163949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a:t>Specification design</a:t>
          </a:r>
        </a:p>
      </dsp:txBody>
      <dsp:txXfrm>
        <a:off x="3362235" y="78273"/>
        <a:ext cx="2732484" cy="1639490"/>
      </dsp:txXfrm>
    </dsp:sp>
    <dsp:sp modelId="{B9847DEA-A942-44AC-8104-F6F3968621E0}">
      <dsp:nvSpPr>
        <dsp:cNvPr id="0" name=""/>
        <dsp:cNvSpPr/>
      </dsp:nvSpPr>
      <dsp:spPr>
        <a:xfrm>
          <a:off x="2731964" y="3120261"/>
          <a:ext cx="597871" cy="91440"/>
        </a:xfrm>
        <a:custGeom>
          <a:avLst/>
          <a:gdLst/>
          <a:ahLst/>
          <a:cxnLst/>
          <a:rect l="0" t="0" r="0" b="0"/>
          <a:pathLst>
            <a:path>
              <a:moveTo>
                <a:pt x="0" y="45720"/>
              </a:moveTo>
              <a:lnTo>
                <a:pt x="597871"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15188" y="3162838"/>
        <a:ext cx="31423" cy="6284"/>
      </dsp:txXfrm>
    </dsp:sp>
    <dsp:sp modelId="{0C1CD222-8F93-4CF9-9B23-DC80E0BA5FDE}">
      <dsp:nvSpPr>
        <dsp:cNvPr id="0" name=""/>
        <dsp:cNvSpPr/>
      </dsp:nvSpPr>
      <dsp:spPr>
        <a:xfrm>
          <a:off x="1279" y="2346235"/>
          <a:ext cx="2732484" cy="163949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a:t>Delivery plan</a:t>
          </a:r>
        </a:p>
      </dsp:txBody>
      <dsp:txXfrm>
        <a:off x="1279" y="2346235"/>
        <a:ext cx="2732484" cy="1639490"/>
      </dsp:txXfrm>
    </dsp:sp>
    <dsp:sp modelId="{EF01C14E-5E87-46C4-A7C8-5EEAF0A938C1}">
      <dsp:nvSpPr>
        <dsp:cNvPr id="0" name=""/>
        <dsp:cNvSpPr/>
      </dsp:nvSpPr>
      <dsp:spPr>
        <a:xfrm>
          <a:off x="3362235" y="2346235"/>
          <a:ext cx="2732484" cy="163949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a:t>Procurement</a:t>
          </a:r>
        </a:p>
      </dsp:txBody>
      <dsp:txXfrm>
        <a:off x="3362235" y="2346235"/>
        <a:ext cx="2732484" cy="16394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E9595D-3EBC-4F9B-897E-417CBE047F97}" type="slidenum">
              <a:rPr lang="en-US" smtClean="0"/>
              <a:t>10</a:t>
            </a:fld>
            <a:endParaRPr lang="en-US"/>
          </a:p>
        </p:txBody>
      </p:sp>
    </p:spTree>
    <p:extLst>
      <p:ext uri="{BB962C8B-B14F-4D97-AF65-F5344CB8AC3E}">
        <p14:creationId xmlns:p14="http://schemas.microsoft.com/office/powerpoint/2010/main" val="95636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E9595D-3EBC-4F9B-897E-417CBE047F97}" type="slidenum">
              <a:rPr lang="en-US" smtClean="0"/>
              <a:t>11</a:t>
            </a:fld>
            <a:endParaRPr lang="en-US"/>
          </a:p>
        </p:txBody>
      </p:sp>
    </p:spTree>
    <p:extLst>
      <p:ext uri="{BB962C8B-B14F-4D97-AF65-F5344CB8AC3E}">
        <p14:creationId xmlns:p14="http://schemas.microsoft.com/office/powerpoint/2010/main" val="335057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marR="0" lvl="0" indent="-285750" algn="just"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v"/>
              <a:tabLst/>
              <a:defRPr/>
            </a:pPr>
            <a:r>
              <a:rPr lang="en-GB" sz="2000" b="1" dirty="0">
                <a:solidFill>
                  <a:schemeClr val="bg1"/>
                </a:solidFill>
                <a:latin typeface="Calibri"/>
                <a:ea typeface="Calibri"/>
                <a:cs typeface="Calibri"/>
                <a:sym typeface="Calibri"/>
              </a:rPr>
              <a:t>Connect to Work is the new supported employment programme, supporting the ‘Get Britain Working’ strategy to enable good growth and inclusive economies.</a:t>
            </a:r>
          </a:p>
          <a:p>
            <a:pPr marL="285750" indent="-285750" algn="just">
              <a:buFont typeface="Wingdings" panose="05000000000000000000" pitchFamily="2" charset="2"/>
              <a:buChar char="v"/>
            </a:pPr>
            <a:r>
              <a:rPr lang="en-GB" sz="2000" dirty="0">
                <a:solidFill>
                  <a:schemeClr val="tx1"/>
                </a:solidFill>
                <a:cs typeface="Arial"/>
              </a:rPr>
              <a:t>Its primary focus is on </a:t>
            </a:r>
            <a:r>
              <a:rPr lang="en-GB" sz="2000" b="1" dirty="0">
                <a:solidFill>
                  <a:schemeClr val="tx1"/>
                </a:solidFill>
                <a:cs typeface="Arial"/>
              </a:rPr>
              <a:t>those who are inactive</a:t>
            </a:r>
            <a:r>
              <a:rPr lang="en-GB" sz="2000" dirty="0">
                <a:solidFill>
                  <a:schemeClr val="tx1"/>
                </a:solidFill>
                <a:cs typeface="Arial"/>
              </a:rPr>
              <a:t> but will also support some people who are at high risk of becoming inactive if they fall out of work or are unemployed.</a:t>
            </a:r>
            <a:endParaRPr lang="en-GB" sz="2000" dirty="0">
              <a:solidFill>
                <a:schemeClr val="tx1"/>
              </a:solidFill>
            </a:endParaRPr>
          </a:p>
          <a:p>
            <a:pPr marL="285750" indent="-285750" algn="just">
              <a:buFont typeface="Wingdings" panose="05000000000000000000" pitchFamily="2" charset="2"/>
              <a:buChar char="v"/>
            </a:pPr>
            <a:r>
              <a:rPr lang="en-GB" sz="2000" b="1" dirty="0">
                <a:solidFill>
                  <a:schemeClr val="tx1"/>
                </a:solidFill>
              </a:rPr>
              <a:t>Long-term sickness continues to be the most common reason for non-engagement in the Labour Market</a:t>
            </a:r>
            <a:r>
              <a:rPr lang="en-GB" sz="2000" dirty="0">
                <a:solidFill>
                  <a:schemeClr val="tx1"/>
                </a:solidFill>
              </a:rPr>
              <a:t> among the working age population.</a:t>
            </a:r>
            <a:endParaRPr lang="en-GB" sz="2000" dirty="0">
              <a:solidFill>
                <a:schemeClr val="tx1"/>
              </a:solidFill>
              <a:cs typeface="Arial"/>
            </a:endParaRPr>
          </a:p>
          <a:p>
            <a:pPr marL="285750" indent="-285750" algn="just">
              <a:buFont typeface="Wingdings" panose="05000000000000000000" pitchFamily="2" charset="2"/>
              <a:buChar char="v"/>
            </a:pPr>
            <a:r>
              <a:rPr lang="en-GB" sz="2000" b="1" dirty="0">
                <a:solidFill>
                  <a:schemeClr val="tx1"/>
                </a:solidFill>
              </a:rPr>
              <a:t>People with multiple and complex barriers to work often have health conditions or a disability as well.</a:t>
            </a:r>
            <a:r>
              <a:rPr lang="en-GB" sz="2000" dirty="0">
                <a:solidFill>
                  <a:schemeClr val="tx1"/>
                </a:solidFill>
              </a:rPr>
              <a:t> </a:t>
            </a:r>
            <a:endParaRPr lang="en-GB" sz="2000" dirty="0">
              <a:solidFill>
                <a:schemeClr val="tx1"/>
              </a:solidFill>
              <a:cs typeface="Arial"/>
            </a:endParaRPr>
          </a:p>
          <a:p>
            <a:pPr marL="0" lvl="0" indent="0" algn="l" rtl="0">
              <a:lnSpc>
                <a:spcPct val="115000"/>
              </a:lnSpc>
              <a:spcBef>
                <a:spcPts val="0"/>
              </a:spcBef>
              <a:spcAft>
                <a:spcPts val="0"/>
              </a:spcAft>
              <a:buClr>
                <a:schemeClr val="dk1"/>
              </a:buClr>
              <a:buSzPts val="1100"/>
              <a:buFont typeface="Arial"/>
              <a:buNone/>
            </a:pPr>
            <a:endParaRPr lang="en-GB" dirty="0"/>
          </a:p>
          <a:p>
            <a:pPr marL="285750" indent="-2857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Everyone has the potential to be in real, paid work with the right support </a:t>
            </a:r>
          </a:p>
          <a:p>
            <a:pPr marL="285750" indent="-28575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delivery model is firmly routed in place and retain, participants will start looking for work as soon as possible then will continue to be supported in the workplace or they will be supported whilst in employment to prevent them from leaving the workforce. </a:t>
            </a:r>
          </a:p>
          <a:p>
            <a:pPr marL="0" lvl="0" indent="0" algn="l" rtl="0">
              <a:lnSpc>
                <a:spcPct val="115000"/>
              </a:lnSpc>
              <a:spcBef>
                <a:spcPts val="0"/>
              </a:spcBef>
              <a:spcAft>
                <a:spcPts val="0"/>
              </a:spcAft>
              <a:buClr>
                <a:schemeClr val="dk1"/>
              </a:buClr>
              <a:buSzPts val="1100"/>
              <a:buFont typeface="Arial"/>
              <a:buNone/>
            </a:pPr>
            <a:endParaRPr dirty="0"/>
          </a:p>
        </p:txBody>
      </p:sp>
      <p:sp>
        <p:nvSpPr>
          <p:cNvPr id="194" name="Google Shape;19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67417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GB" sz="1200" kern="100" dirty="0">
                <a:effectLst/>
                <a:latin typeface="Calibri" panose="020F0502020204030204" pitchFamily="34" charset="0"/>
                <a:ea typeface="Calibri" panose="020F0502020204030204" pitchFamily="34" charset="0"/>
                <a:cs typeface="Calibri" panose="020F0502020204030204" pitchFamily="34" charset="0"/>
              </a:rPr>
              <a:t>More specifically the </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Disabled/long term health conditions</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An offender (someone who is serving a community service) or ex-offender (someone who has completed a custodial or community sentence). </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 A carer/ An ex-carer.</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 • A homeless person. </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 A former member of His Majesty’s (HM) Armed Forces (AF), a member of HM AF reserves, or a partner of current or former Armed Forces personnel. </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 A person for whom a drug or alcohol dependency, including a history of dependency, presents a significant barrier to employment.</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 • Care experienced young person or a care leaver</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 • A refugee, a resettled Afghan. </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 A person on the Ukrainian scheme.</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 • A victim/survivor of domestic abuse. </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 Young people identified as being involved or at risk of being involved in serious violence. </a:t>
            </a:r>
          </a:p>
          <a:p>
            <a:r>
              <a:rPr lang="en-GB" sz="1200" kern="100" dirty="0">
                <a:effectLst/>
                <a:latin typeface="Calibri" panose="020F0502020204030204" pitchFamily="34" charset="0"/>
                <a:ea typeface="Calibri" panose="020F0502020204030204" pitchFamily="34" charset="0"/>
                <a:cs typeface="Calibri" panose="020F0502020204030204" pitchFamily="34" charset="0"/>
              </a:rPr>
              <a:t>• A victim of modern slavery</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dirty="0"/>
          </a:p>
        </p:txBody>
      </p:sp>
      <p:sp>
        <p:nvSpPr>
          <p:cNvPr id="194" name="Google Shape;19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65697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latin typeface="Arial"/>
                <a:ea typeface="Arial"/>
                <a:cs typeface="Arial"/>
                <a:sym typeface="Arial"/>
              </a:rPr>
              <a:t>SLP either commission or are directly responsible for the delivery of a range of programmes, focused on supporting the all residents of south London to access support to get the right skills to get a good job.  And make sure that the businesses across south London have a supply of highly skilled residents to harness local opportunities.</a:t>
            </a:r>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en-GB" sz="1200">
                <a:latin typeface="Arial"/>
                <a:ea typeface="Arial"/>
                <a:cs typeface="Arial"/>
                <a:sym typeface="Arial"/>
              </a:rPr>
              <a:t>Within skills and employment SLP delivers programmes on behalf of the five boroughs CRKMS, with strategic guidance from the SE Alliance.  Examples include IH that looks to advocate for those who face barriers to employment through connecting, communicating, consultation and collaboration, …BIG South London … (Business Innovation &amp; Growth) offers support to boost startup and business growth in the subregion working with HE, building networks, funding opportunities and co working spaces. </a:t>
            </a:r>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en-GB" sz="1200">
                <a:latin typeface="Arial"/>
                <a:ea typeface="Arial"/>
                <a:cs typeface="Arial"/>
                <a:sym typeface="Arial"/>
              </a:rPr>
              <a:t>Additionally, they commission delivery of specific resident pathways provision such as Ingeus and Reed in partnership. </a:t>
            </a:r>
            <a:endParaRPr/>
          </a:p>
          <a:p>
            <a:pPr marL="0" lvl="0" indent="0" algn="l" rtl="0">
              <a:spcBef>
                <a:spcPts val="0"/>
              </a:spcBef>
              <a:spcAft>
                <a:spcPts val="0"/>
              </a:spcAft>
              <a:buNone/>
            </a:pPr>
            <a:endParaRPr/>
          </a:p>
        </p:txBody>
      </p:sp>
      <p:sp>
        <p:nvSpPr>
          <p:cNvPr id="144" name="Google Shape;1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194" name="Google Shape;19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30819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dirty="0">
                <a:solidFill>
                  <a:schemeClr val="lt1"/>
                </a:solidFill>
                <a:latin typeface="Calibri"/>
                <a:ea typeface="Calibri"/>
                <a:cs typeface="Calibri"/>
                <a:sym typeface="Calibri"/>
              </a:rPr>
              <a:t>Connect to Work is different from other DWP programmes, and has been codeveloped with national and local experts to ensure the programme delivers impactful outcomes</a:t>
            </a:r>
          </a:p>
          <a:p>
            <a:pPr marL="0" indent="0">
              <a:buFont typeface="Arial" panose="020B0604020202020204" pitchFamily="34" charset="0"/>
              <a:buNone/>
            </a:pPr>
            <a:endParaRPr lang="en-GB" sz="1200" dirty="0"/>
          </a:p>
          <a:p>
            <a:pPr marL="257175" marR="0" lvl="0" indent="-104775" algn="l" rtl="0">
              <a:spcBef>
                <a:spcPts val="0"/>
              </a:spcBef>
              <a:spcAft>
                <a:spcPts val="0"/>
              </a:spcAft>
              <a:buClr>
                <a:schemeClr val="dk1"/>
              </a:buClr>
              <a:buSzPts val="2400"/>
              <a:buFont typeface="Arial"/>
              <a:buNone/>
            </a:pPr>
            <a:r>
              <a:rPr lang="en-GB" sz="1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There are two models of support being provided through the programme:</a:t>
            </a:r>
          </a:p>
          <a:p>
            <a:pPr marL="257175" marR="0" lvl="0" indent="-104775" algn="l" rtl="0">
              <a:spcBef>
                <a:spcPts val="0"/>
              </a:spcBef>
              <a:spcAft>
                <a:spcPts val="0"/>
              </a:spcAft>
              <a:buClr>
                <a:schemeClr val="dk1"/>
              </a:buClr>
              <a:buSzPts val="2400"/>
              <a:buFont typeface="Arial"/>
              <a:buNone/>
            </a:pPr>
            <a:endParaRPr lang="en-GB" sz="1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endParaRPr>
          </a:p>
          <a:p>
            <a:pPr marL="257175" marR="0" lvl="0" indent="-104775" algn="l" rtl="0">
              <a:spcBef>
                <a:spcPts val="0"/>
              </a:spcBef>
              <a:spcAft>
                <a:spcPts val="0"/>
              </a:spcAft>
              <a:buClr>
                <a:schemeClr val="dk1"/>
              </a:buClr>
              <a:buSzPts val="2400"/>
              <a:buFont typeface="Arial"/>
              <a:buNone/>
            </a:pP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rPr>
              <a:t>IPS: </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Individual Placement and Support </a:t>
            </a:r>
            <a:r>
              <a:rPr lang="en-GB" sz="12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GB" sz="1200" b="0" i="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personalised and strength-based approach to support people experience mental health difficulties, to find a job of their choosing. (75% if all starts) </a:t>
            </a:r>
            <a:endParaRPr lang="en-GB" sz="12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57175" marR="0" lvl="0" indent="-104775" algn="l" rtl="0">
              <a:spcBef>
                <a:spcPts val="0"/>
              </a:spcBef>
              <a:spcAft>
                <a:spcPts val="0"/>
              </a:spcAft>
              <a:buClr>
                <a:schemeClr val="dk1"/>
              </a:buClr>
              <a:buSzPts val="2400"/>
              <a:buFont typeface="Arial"/>
              <a:buNone/>
            </a:pPr>
            <a:endPar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57175" marR="0" lvl="0" indent="-104775" algn="l" rtl="0">
              <a:spcBef>
                <a:spcPts val="0"/>
              </a:spcBef>
              <a:spcAft>
                <a:spcPts val="0"/>
              </a:spcAft>
              <a:buClr>
                <a:schemeClr val="dk1"/>
              </a:buClr>
              <a:buSzPts val="2400"/>
              <a:buFont typeface="Arial"/>
              <a:buNone/>
            </a:pP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SEQF: Supported Employment Quality –</a:t>
            </a:r>
            <a:r>
              <a:rPr lang="en-GB" sz="1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GB" sz="12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 model to ensure everyone with a </a:t>
            </a:r>
            <a:r>
              <a:rPr lang="en-GB"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disability and/or neurodivergence seeking paid employment receive high-quality support to find, maintain, and flourish in well-matched employment (25% of all starts)</a:t>
            </a:r>
          </a:p>
          <a:p>
            <a:pPr marL="257175" marR="0" lvl="0" indent="-104775" algn="l" rtl="0">
              <a:spcBef>
                <a:spcPts val="0"/>
              </a:spcBef>
              <a:spcAft>
                <a:spcPts val="0"/>
              </a:spcAft>
              <a:buClr>
                <a:schemeClr val="dk1"/>
              </a:buClr>
              <a:buSzPts val="2400"/>
              <a:buFont typeface="Arial"/>
              <a:buNone/>
            </a:pPr>
            <a:endParaRPr lang="en-GB" sz="1400" dirty="0">
              <a:solidFill>
                <a:srgbClr val="444444"/>
              </a:solidFill>
              <a:latin typeface="Calibri" panose="020F0502020204030204" pitchFamily="34" charset="0"/>
              <a:ea typeface="Calibri" panose="020F0502020204030204" pitchFamily="34" charset="0"/>
              <a:cs typeface="Calibri" panose="020F0502020204030204" pitchFamily="34" charset="0"/>
              <a:sym typeface="Calibri"/>
            </a:endParaRPr>
          </a:p>
          <a:p>
            <a:pPr marL="257175" marR="0" lvl="0" indent="-104775" algn="l" rtl="0">
              <a:spcBef>
                <a:spcPts val="0"/>
              </a:spcBef>
              <a:spcAft>
                <a:spcPts val="0"/>
              </a:spcAft>
              <a:buClr>
                <a:schemeClr val="dk1"/>
              </a:buClr>
              <a:buSzPts val="2400"/>
              <a:buFont typeface="Arial"/>
              <a:buNone/>
            </a:pPr>
            <a:r>
              <a:rPr lang="en-GB" dirty="0">
                <a:solidFill>
                  <a:srgbClr val="444444"/>
                </a:solidFill>
                <a:latin typeface="Calibri" panose="020F0502020204030204" pitchFamily="34" charset="0"/>
                <a:ea typeface="Calibri" panose="020F0502020204030204" pitchFamily="34" charset="0"/>
                <a:cs typeface="Calibri" panose="020F0502020204030204" pitchFamily="34" charset="0"/>
                <a:sym typeface="Calibri"/>
              </a:rPr>
              <a:t>Providers will need to undertake self-assessments and external quality assurance assessment </a:t>
            </a:r>
          </a:p>
          <a:p>
            <a:pPr marL="257175" marR="0" lvl="0" indent="-104775" algn="l" rtl="0">
              <a:spcBef>
                <a:spcPts val="0"/>
              </a:spcBef>
              <a:spcAft>
                <a:spcPts val="0"/>
              </a:spcAft>
              <a:buClr>
                <a:schemeClr val="dk1"/>
              </a:buClr>
              <a:buSzPts val="2400"/>
              <a:buFont typeface="Arial"/>
              <a:buNone/>
            </a:pPr>
            <a:r>
              <a:rPr lang="en-GB" dirty="0">
                <a:solidFill>
                  <a:srgbClr val="444444"/>
                </a:solidFill>
                <a:latin typeface="Calibri" panose="020F0502020204030204" pitchFamily="34" charset="0"/>
                <a:ea typeface="Calibri" panose="020F0502020204030204" pitchFamily="34" charset="0"/>
                <a:cs typeface="Calibri" panose="020F0502020204030204" pitchFamily="34" charset="0"/>
                <a:sym typeface="Calibri"/>
              </a:rPr>
              <a:t>to ensure they meet minimum service standard levels.</a:t>
            </a:r>
            <a:endParaRPr lang="en-GB"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dirty="0"/>
              <a:t>Providers will require specialist practitioners to deliver support services. </a:t>
            </a:r>
          </a:p>
          <a:p>
            <a:pPr marL="0" indent="0">
              <a:buFont typeface="Arial" panose="020B0604020202020204" pitchFamily="34" charset="0"/>
              <a:buNone/>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Employment Specialist should have an average maximum active caseload of 25</a:t>
            </a:r>
          </a:p>
          <a:p>
            <a:endParaRPr lang="en-GB" sz="1200" dirty="0"/>
          </a:p>
          <a:p>
            <a:pPr marL="285750" indent="-285750">
              <a:buFont typeface="Arial" panose="020B0604020202020204" pitchFamily="34" charset="0"/>
              <a:buChar char="•"/>
            </a:pPr>
            <a:r>
              <a:rPr lang="en-GB" sz="1200" dirty="0"/>
              <a:t>Employment Specialist only providing SEQF support should operate a smaller caseload, with an average maximum caseload size of 20</a:t>
            </a:r>
          </a:p>
        </p:txBody>
      </p:sp>
      <p:sp>
        <p:nvSpPr>
          <p:cNvPr id="194" name="Google Shape;19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94" name="Google Shape;19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489347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3744972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CF0B6D"/>
              </a:buClr>
              <a:buSzPts val="4400"/>
              <a:buFont typeface="Calibri"/>
              <a:buNone/>
              <a:defRPr b="1">
                <a:solidFill>
                  <a:srgbClr val="CF0B6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611560" y="4653136"/>
            <a:ext cx="7848872" cy="1152128"/>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Clr>
                <a:srgbClr val="7F7F7F"/>
              </a:buClr>
              <a:buSzPts val="3200"/>
              <a:buNone/>
              <a:defRPr>
                <a:solidFill>
                  <a:srgbClr val="7F7F7F"/>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2" name="Google Shape;22;p13"/>
          <p:cNvPicPr preferRelativeResize="0"/>
          <p:nvPr/>
        </p:nvPicPr>
        <p:blipFill rotWithShape="1">
          <a:blip r:embed="rId2">
            <a:alphaModFix/>
          </a:blip>
          <a:srcRect/>
          <a:stretch/>
        </p:blipFill>
        <p:spPr>
          <a:xfrm>
            <a:off x="6156176" y="260648"/>
            <a:ext cx="2664297" cy="1296144"/>
          </a:xfrm>
          <a:prstGeom prst="rect">
            <a:avLst/>
          </a:prstGeom>
          <a:noFill/>
          <a:ln>
            <a:noFill/>
          </a:ln>
        </p:spPr>
      </p:pic>
      <p:pic>
        <p:nvPicPr>
          <p:cNvPr id="23" name="Google Shape;23;p13" descr="A blue circle with white text&#10;&#10;Description automatically generated with medium confidence"/>
          <p:cNvPicPr preferRelativeResize="0"/>
          <p:nvPr/>
        </p:nvPicPr>
        <p:blipFill rotWithShape="1">
          <a:blip r:embed="rId3">
            <a:alphaModFix/>
          </a:blip>
          <a:srcRect/>
          <a:stretch/>
        </p:blipFill>
        <p:spPr>
          <a:xfrm>
            <a:off x="0" y="5471677"/>
            <a:ext cx="9144000" cy="13863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F0B6D"/>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E4FFD6-7213-44B3-9CE5-9E97FA93FD33}" type="datetimeFigureOut">
              <a:rPr lang="en-GB" smtClean="0"/>
              <a:t>16/01/2025</a:t>
            </a:fld>
            <a:endParaRPr lang="en-GB"/>
          </a:p>
        </p:txBody>
      </p:sp>
      <p:sp>
        <p:nvSpPr>
          <p:cNvPr id="5" name="Footer Placeholder 4"/>
          <p:cNvSpPr>
            <a:spLocks noGrp="1"/>
          </p:cNvSpPr>
          <p:nvPr>
            <p:ph type="ftr" sz="quarter" idx="11"/>
          </p:nvPr>
        </p:nvSpPr>
        <p:spPr/>
        <p:txBody>
          <a:bodyPr/>
          <a:lstStyle>
            <a:lvl1pPr>
              <a:defRPr>
                <a:solidFill>
                  <a:srgbClr val="CF0B6D"/>
                </a:solidFill>
              </a:defRPr>
            </a:lvl1pPr>
          </a:lstStyle>
          <a:p>
            <a:fld id="{721325C0-D593-4C02-8990-EBDD4A9042FE}" type="slidenum">
              <a:rPr lang="en-GB" smtClean="0"/>
              <a:pPr/>
              <a:t>‹#›</a:t>
            </a:fld>
            <a:endParaRPr lang="en-GB"/>
          </a:p>
        </p:txBody>
      </p:sp>
      <p:sp>
        <p:nvSpPr>
          <p:cNvPr id="6" name="Slide Number Placeholder 5"/>
          <p:cNvSpPr>
            <a:spLocks noGrp="1"/>
          </p:cNvSpPr>
          <p:nvPr>
            <p:ph type="sldNum" sz="quarter" idx="12"/>
          </p:nvPr>
        </p:nvSpPr>
        <p:spPr/>
        <p:txBody>
          <a:bodyPr/>
          <a:lstStyle/>
          <a:p>
            <a:endParaRPr lang="en-GB"/>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093296"/>
            <a:ext cx="15478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16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3"/>
          <p:cNvSpPr>
            <a:spLocks noGrp="1"/>
          </p:cNvSpPr>
          <p:nvPr>
            <p:ph type="pic" idx="2"/>
          </p:nvPr>
        </p:nvSpPr>
        <p:spPr>
          <a:xfrm>
            <a:off x="1792288" y="612775"/>
            <a:ext cx="5486400" cy="4114800"/>
          </a:xfrm>
          <a:prstGeom prst="rect">
            <a:avLst/>
          </a:prstGeom>
          <a:noFill/>
          <a:ln>
            <a:noFill/>
          </a:ln>
        </p:spPr>
      </p:sp>
      <p:sp>
        <p:nvSpPr>
          <p:cNvPr id="72" name="Google Shape;72;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2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2" descr="{&quot;HashCode&quot;:1987674191,&quot;Placement&quot;:&quot;Header&quot;}"/>
          <p:cNvSpPr txBox="1"/>
          <p:nvPr/>
        </p:nvSpPr>
        <p:spPr>
          <a:xfrm>
            <a:off x="0" y="0"/>
            <a:ext cx="635262"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GB" sz="1000" b="0" i="0" u="none" strike="noStrike" cap="none">
                <a:solidFill>
                  <a:srgbClr val="000000"/>
                </a:solidFill>
                <a:latin typeface="Calibri"/>
                <a:ea typeface="Calibri"/>
                <a:cs typeface="Calibri"/>
                <a:sym typeface="Calibri"/>
              </a:rPr>
              <a:t>Official</a:t>
            </a: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Polly.Persechino@southlondonpartnership.co.uk"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mailto:Kirsty.hogg@southlondonpartnership.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920618" y="2334554"/>
            <a:ext cx="8223381" cy="256291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CF0B6D"/>
              </a:buClr>
              <a:buSzPct val="100000"/>
              <a:buFont typeface="Calibri"/>
              <a:buNone/>
            </a:pPr>
            <a:r>
              <a:rPr lang="en-GB" sz="5400" dirty="0"/>
              <a:t>South London Partnership</a:t>
            </a:r>
            <a:br>
              <a:rPr lang="en-GB" sz="5400" dirty="0"/>
            </a:br>
            <a:r>
              <a:rPr lang="en-GB" sz="5400" dirty="0"/>
              <a:t>Connect to Work</a:t>
            </a:r>
            <a:br>
              <a:rPr lang="en-GB" sz="5400" dirty="0"/>
            </a:br>
            <a:br>
              <a:rPr lang="en-GB" sz="1800" dirty="0"/>
            </a:br>
            <a:r>
              <a:rPr lang="en-GB" sz="2700" dirty="0"/>
              <a:t>January 2025</a:t>
            </a:r>
            <a:br>
              <a:rPr lang="en-GB" sz="2700" dirty="0"/>
            </a:br>
            <a:br>
              <a:rPr lang="en-GB" sz="2700" dirty="0"/>
            </a:br>
            <a:endParaRPr sz="1800" b="0" dirty="0">
              <a:solidFill>
                <a:srgbClr val="7F7F7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F1A055B-7592-1EED-7518-A47DD0C851E4}"/>
              </a:ext>
            </a:extLst>
          </p:cNvPr>
          <p:cNvSpPr>
            <a:spLocks noGrp="1"/>
          </p:cNvSpPr>
          <p:nvPr>
            <p:ph idx="1"/>
          </p:nvPr>
        </p:nvSpPr>
        <p:spPr/>
        <p:txBody>
          <a:bodyPr>
            <a:normAutofit/>
          </a:bodyPr>
          <a:lstStyle/>
          <a:p>
            <a:endParaRPr lang="en-GB"/>
          </a:p>
          <a:p>
            <a:endParaRPr lang="en-GB"/>
          </a:p>
          <a:p>
            <a:endParaRPr lang="en-GB"/>
          </a:p>
          <a:p>
            <a:endParaRPr lang="en-GB"/>
          </a:p>
        </p:txBody>
      </p:sp>
      <p:graphicFrame>
        <p:nvGraphicFramePr>
          <p:cNvPr id="4" name="Diagram 3">
            <a:extLst>
              <a:ext uri="{FF2B5EF4-FFF2-40B4-BE49-F238E27FC236}">
                <a16:creationId xmlns:a16="http://schemas.microsoft.com/office/drawing/2014/main" id="{E2840DED-8F59-4D37-0658-51A1CCEDBF5D}"/>
              </a:ext>
            </a:extLst>
          </p:cNvPr>
          <p:cNvGraphicFramePr/>
          <p:nvPr>
            <p:extLst>
              <p:ext uri="{D42A27DB-BD31-4B8C-83A1-F6EECF244321}">
                <p14:modId xmlns:p14="http://schemas.microsoft.com/office/powerpoint/2010/main" val="60027401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205;p8">
            <a:extLst>
              <a:ext uri="{FF2B5EF4-FFF2-40B4-BE49-F238E27FC236}">
                <a16:creationId xmlns:a16="http://schemas.microsoft.com/office/drawing/2014/main" id="{96E79BDD-C15A-D21B-3587-D5281EACDFAB}"/>
              </a:ext>
            </a:extLst>
          </p:cNvPr>
          <p:cNvSpPr/>
          <p:nvPr/>
        </p:nvSpPr>
        <p:spPr>
          <a:xfrm>
            <a:off x="0" y="19945"/>
            <a:ext cx="9144000" cy="541529"/>
          </a:xfrm>
          <a:prstGeom prst="rect">
            <a:avLst/>
          </a:prstGeom>
          <a:solidFill>
            <a:srgbClr val="C40A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Calibri"/>
                <a:ea typeface="Calibri"/>
                <a:cs typeface="Calibri"/>
                <a:sym typeface="Calibri"/>
              </a:rPr>
              <a:t>Next Steps</a:t>
            </a:r>
            <a:endParaRPr sz="18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3781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F1A055B-7592-1EED-7518-A47DD0C851E4}"/>
              </a:ext>
            </a:extLst>
          </p:cNvPr>
          <p:cNvSpPr>
            <a:spLocks noGrp="1"/>
          </p:cNvSpPr>
          <p:nvPr>
            <p:ph idx="1"/>
          </p:nvPr>
        </p:nvSpPr>
        <p:spPr/>
        <p:txBody>
          <a:bodyPr>
            <a:normAutofit/>
          </a:bodyPr>
          <a:lstStyle/>
          <a:p>
            <a:endParaRPr lang="en-GB"/>
          </a:p>
          <a:p>
            <a:endParaRPr lang="en-GB"/>
          </a:p>
          <a:p>
            <a:endParaRPr lang="en-GB"/>
          </a:p>
          <a:p>
            <a:endParaRPr lang="en-GB"/>
          </a:p>
        </p:txBody>
      </p:sp>
      <p:sp>
        <p:nvSpPr>
          <p:cNvPr id="3" name="Google Shape;205;p8">
            <a:extLst>
              <a:ext uri="{FF2B5EF4-FFF2-40B4-BE49-F238E27FC236}">
                <a16:creationId xmlns:a16="http://schemas.microsoft.com/office/drawing/2014/main" id="{96E79BDD-C15A-D21B-3587-D5281EACDFAB}"/>
              </a:ext>
            </a:extLst>
          </p:cNvPr>
          <p:cNvSpPr/>
          <p:nvPr/>
        </p:nvSpPr>
        <p:spPr>
          <a:xfrm>
            <a:off x="0" y="19945"/>
            <a:ext cx="9144000" cy="541529"/>
          </a:xfrm>
          <a:prstGeom prst="rect">
            <a:avLst/>
          </a:prstGeom>
          <a:solidFill>
            <a:srgbClr val="C40A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Calibri"/>
                <a:ea typeface="Calibri"/>
                <a:cs typeface="Calibri"/>
                <a:sym typeface="Calibri"/>
              </a:rPr>
              <a:t>Thanks, and Questions</a:t>
            </a:r>
            <a:endParaRPr sz="1800" b="1">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DFC90207-E8FB-2B8F-F9FF-1E5C27E705E7}"/>
              </a:ext>
            </a:extLst>
          </p:cNvPr>
          <p:cNvSpPr/>
          <p:nvPr/>
        </p:nvSpPr>
        <p:spPr>
          <a:xfrm>
            <a:off x="626397" y="1192429"/>
            <a:ext cx="8137816" cy="4729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b="1">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4400">
                <a:latin typeface="Calibri" panose="020F0502020204030204" pitchFamily="34" charset="0"/>
                <a:ea typeface="Calibri" panose="020F0502020204030204" pitchFamily="34" charset="0"/>
                <a:cs typeface="Calibri" panose="020F0502020204030204" pitchFamily="34" charset="0"/>
              </a:rPr>
              <a:t>Email: </a:t>
            </a:r>
          </a:p>
          <a:p>
            <a:pPr algn="ctr"/>
            <a:r>
              <a:rPr lang="en-GB" sz="240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Polly.Persechino@southlondonpartnership.co.uk</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Kirsty.hogg@southlondonpartnership.co.uk</a:t>
            </a:r>
            <a:endParaRPr lang="en-GB" sz="240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GB" sz="4400">
              <a:latin typeface="Calibri" panose="020F0502020204030204" pitchFamily="34" charset="0"/>
              <a:ea typeface="Calibri" panose="020F0502020204030204" pitchFamily="34" charset="0"/>
              <a:cs typeface="Calibri" panose="020F0502020204030204" pitchFamily="34" charset="0"/>
            </a:endParaRPr>
          </a:p>
          <a:p>
            <a:r>
              <a:rPr lang="en-GB" sz="4400">
                <a:latin typeface="Calibri" panose="020F0502020204030204" pitchFamily="34" charset="0"/>
                <a:ea typeface="Calibri" panose="020F0502020204030204" pitchFamily="34" charset="0"/>
                <a:cs typeface="Calibri" panose="020F0502020204030204" pitchFamily="34" charset="0"/>
              </a:rPr>
              <a:t>Visit: </a:t>
            </a:r>
            <a:r>
              <a:rPr lang="en-GB" sz="2200">
                <a:latin typeface="Calibri" panose="020F0502020204030204" pitchFamily="34" charset="0"/>
                <a:ea typeface="Calibri" panose="020F0502020204030204" pitchFamily="34" charset="0"/>
                <a:cs typeface="Calibri" panose="020F0502020204030204" pitchFamily="34" charset="0"/>
              </a:rPr>
              <a:t>https://southlondonpartnership.co.uk/connect-to-work/</a:t>
            </a:r>
            <a:endParaRPr lang="en-GB" sz="2200" kern="1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320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p:nvPr/>
        </p:nvSpPr>
        <p:spPr>
          <a:xfrm>
            <a:off x="0" y="19945"/>
            <a:ext cx="9144000" cy="1307363"/>
          </a:xfrm>
          <a:prstGeom prst="rect">
            <a:avLst/>
          </a:prstGeom>
          <a:solidFill>
            <a:srgbClr val="C40A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Calibri"/>
                <a:ea typeface="Calibri"/>
                <a:cs typeface="Calibri"/>
                <a:sym typeface="Calibri"/>
              </a:rPr>
              <a:t>What is Connect to Work?</a:t>
            </a:r>
            <a:endParaRPr sz="4000" b="1">
              <a:solidFill>
                <a:schemeClr val="lt1"/>
              </a:solidFill>
              <a:latin typeface="Calibri"/>
              <a:ea typeface="Calibri"/>
              <a:cs typeface="Calibri"/>
              <a:sym typeface="Calibri"/>
            </a:endParaRPr>
          </a:p>
        </p:txBody>
      </p:sp>
      <p:pic>
        <p:nvPicPr>
          <p:cNvPr id="197" name="Google Shape;197;p7" descr="South London Partnership"/>
          <p:cNvPicPr preferRelativeResize="0"/>
          <p:nvPr/>
        </p:nvPicPr>
        <p:blipFill rotWithShape="1">
          <a:blip r:embed="rId3">
            <a:alphaModFix/>
          </a:blip>
          <a:srcRect/>
          <a:stretch/>
        </p:blipFill>
        <p:spPr>
          <a:xfrm>
            <a:off x="7019637" y="5773230"/>
            <a:ext cx="1978791" cy="885660"/>
          </a:xfrm>
          <a:prstGeom prst="rect">
            <a:avLst/>
          </a:prstGeom>
          <a:noFill/>
          <a:ln>
            <a:noFill/>
          </a:ln>
        </p:spPr>
      </p:pic>
      <p:sp>
        <p:nvSpPr>
          <p:cNvPr id="2" name="TextBox 1">
            <a:extLst>
              <a:ext uri="{FF2B5EF4-FFF2-40B4-BE49-F238E27FC236}">
                <a16:creationId xmlns:a16="http://schemas.microsoft.com/office/drawing/2014/main" id="{03D0D2C5-B154-C9DC-15CD-59421B2E1533}"/>
              </a:ext>
            </a:extLst>
          </p:cNvPr>
          <p:cNvSpPr txBox="1"/>
          <p:nvPr/>
        </p:nvSpPr>
        <p:spPr>
          <a:xfrm>
            <a:off x="140677" y="1424111"/>
            <a:ext cx="8493370" cy="4708981"/>
          </a:xfrm>
          <a:prstGeom prst="rect">
            <a:avLst/>
          </a:prstGeom>
          <a:noFill/>
        </p:spPr>
        <p:txBody>
          <a:bodyPr wrap="square" rtlCol="0">
            <a:sp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Connect to Work is a national supported employment programme being rolled out over the next 9 months by Department for Work and Pensions supported by Department for Health and Social Care.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It is voluntary programme aimed at tackling economic inactivity to increase the workforce pool, raise the UK employment rate and boost national productivity.</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It is based on the following principles:</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Everyone has the potential to be in real, paid work with the right support </a:t>
            </a: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Participants will start looking for work as soon as possible then will continue to be supported in the workplace</a:t>
            </a: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Participants will be supported into real, paid work not volunteering or other outcomes</a:t>
            </a: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Includes clinical integration where required and appropriate</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471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p:nvPr/>
        </p:nvSpPr>
        <p:spPr>
          <a:xfrm>
            <a:off x="0" y="19945"/>
            <a:ext cx="9144000" cy="1307363"/>
          </a:xfrm>
          <a:prstGeom prst="rect">
            <a:avLst/>
          </a:prstGeom>
          <a:solidFill>
            <a:srgbClr val="C40A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Calibri"/>
                <a:ea typeface="Calibri"/>
                <a:cs typeface="Calibri"/>
                <a:sym typeface="Calibri"/>
              </a:rPr>
              <a:t>Who is it for? Eligibility and Suitability</a:t>
            </a:r>
            <a:endParaRPr sz="4000" b="1">
              <a:solidFill>
                <a:schemeClr val="lt1"/>
              </a:solidFill>
              <a:latin typeface="Calibri"/>
              <a:ea typeface="Calibri"/>
              <a:cs typeface="Calibri"/>
              <a:sym typeface="Calibri"/>
            </a:endParaRPr>
          </a:p>
        </p:txBody>
      </p:sp>
      <p:pic>
        <p:nvPicPr>
          <p:cNvPr id="197" name="Google Shape;197;p7" descr="South London Partnership"/>
          <p:cNvPicPr preferRelativeResize="0"/>
          <p:nvPr/>
        </p:nvPicPr>
        <p:blipFill rotWithShape="1">
          <a:blip r:embed="rId3">
            <a:alphaModFix/>
          </a:blip>
          <a:srcRect/>
          <a:stretch/>
        </p:blipFill>
        <p:spPr>
          <a:xfrm>
            <a:off x="7019637" y="5773230"/>
            <a:ext cx="1978791" cy="885660"/>
          </a:xfrm>
          <a:prstGeom prst="rect">
            <a:avLst/>
          </a:prstGeom>
          <a:noFill/>
          <a:ln>
            <a:noFill/>
          </a:ln>
        </p:spPr>
      </p:pic>
      <p:graphicFrame>
        <p:nvGraphicFramePr>
          <p:cNvPr id="3" name="Table 2">
            <a:extLst>
              <a:ext uri="{FF2B5EF4-FFF2-40B4-BE49-F238E27FC236}">
                <a16:creationId xmlns:a16="http://schemas.microsoft.com/office/drawing/2014/main" id="{231A4F5A-EBBE-19DA-0BDC-C7D13C5E60BC}"/>
              </a:ext>
            </a:extLst>
          </p:cNvPr>
          <p:cNvGraphicFramePr>
            <a:graphicFrameLocks noGrp="1"/>
          </p:cNvGraphicFramePr>
          <p:nvPr>
            <p:extLst>
              <p:ext uri="{D42A27DB-BD31-4B8C-83A1-F6EECF244321}">
                <p14:modId xmlns:p14="http://schemas.microsoft.com/office/powerpoint/2010/main" val="461873494"/>
              </p:ext>
            </p:extLst>
          </p:nvPr>
        </p:nvGraphicFramePr>
        <p:xfrm>
          <a:off x="0" y="1327307"/>
          <a:ext cx="9144000" cy="5510748"/>
        </p:xfrm>
        <a:graphic>
          <a:graphicData uri="http://schemas.openxmlformats.org/drawingml/2006/table">
            <a:tbl>
              <a:tblPr firstRow="1" bandRow="1">
                <a:tableStyleId>{5C22544A-7EE6-4342-B048-85BDC9FD1C3A}</a:tableStyleId>
              </a:tblPr>
              <a:tblGrid>
                <a:gridCol w="5820508">
                  <a:extLst>
                    <a:ext uri="{9D8B030D-6E8A-4147-A177-3AD203B41FA5}">
                      <a16:colId xmlns:a16="http://schemas.microsoft.com/office/drawing/2014/main" val="103963576"/>
                    </a:ext>
                  </a:extLst>
                </a:gridCol>
                <a:gridCol w="3323492">
                  <a:extLst>
                    <a:ext uri="{9D8B030D-6E8A-4147-A177-3AD203B41FA5}">
                      <a16:colId xmlns:a16="http://schemas.microsoft.com/office/drawing/2014/main" val="3935724004"/>
                    </a:ext>
                  </a:extLst>
                </a:gridCol>
              </a:tblGrid>
              <a:tr h="971802">
                <a:tc>
                  <a:txBody>
                    <a:bodyPr/>
                    <a:lstStyle/>
                    <a:p>
                      <a:r>
                        <a:rPr lang="en-GB" sz="2400"/>
                        <a:t>Eligible and Suitable </a:t>
                      </a:r>
                    </a:p>
                  </a:txBody>
                  <a:tcPr/>
                </a:tc>
                <a:tc>
                  <a:txBody>
                    <a:bodyPr/>
                    <a:lstStyle/>
                    <a:p>
                      <a:r>
                        <a:rPr lang="en-GB" sz="2400"/>
                        <a:t>Not Eligible</a:t>
                      </a:r>
                    </a:p>
                  </a:txBody>
                  <a:tcPr/>
                </a:tc>
                <a:extLst>
                  <a:ext uri="{0D108BD9-81ED-4DB2-BD59-A6C34878D82A}">
                    <a16:rowId xmlns:a16="http://schemas.microsoft.com/office/drawing/2014/main" val="3484372653"/>
                  </a:ext>
                </a:extLst>
              </a:tr>
              <a:tr h="4538946">
                <a:tc>
                  <a:txBody>
                    <a:bodyPr/>
                    <a:lstStyle/>
                    <a:p>
                      <a:pPr marL="342900" lvl="0" indent="-342900">
                        <a:lnSpc>
                          <a:spcPct val="107000"/>
                        </a:lnSpc>
                        <a:buFont typeface="+mj-lt"/>
                        <a:buAutoNum type="arabicPeriod"/>
                      </a:pPr>
                      <a:r>
                        <a:rPr lang="en-GB"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Hidden Unemployed’ </a:t>
                      </a:r>
                      <a:r>
                        <a:rPr lang="en-GB" sz="2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 economically inactive, disabled people, people with health conditions, </a:t>
                      </a:r>
                      <a:r>
                        <a:rPr lang="en-GB"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r>
                        <a:rPr lang="en-GB" sz="2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  those with more complex barriers to work who are outside the labour market, from a</a:t>
                      </a:r>
                      <a:r>
                        <a:rPr lang="en-GB" sz="2400">
                          <a:latin typeface="Calibri" panose="020F0502020204030204" pitchFamily="34" charset="0"/>
                          <a:ea typeface="Calibri" panose="020F0502020204030204" pitchFamily="34" charset="0"/>
                          <a:cs typeface="Calibri" panose="020F0502020204030204" pitchFamily="34" charset="0"/>
                        </a:rPr>
                        <a:t> specified disadvantaged group (85% of starts)</a:t>
                      </a:r>
                    </a:p>
                    <a:p>
                      <a:pPr marL="342900" lvl="0" indent="-342900">
                        <a:lnSpc>
                          <a:spcPct val="107000"/>
                        </a:lnSpc>
                        <a:buFont typeface="+mj-lt"/>
                        <a:buAutoNum type="arabicPeriod"/>
                      </a:pPr>
                      <a:r>
                        <a:rPr lang="en-GB"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Employed</a:t>
                      </a:r>
                      <a:r>
                        <a:rPr lang="en-GB" sz="2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 - Help those in work but at risk of falling out of the labour market (15% of starts)</a:t>
                      </a:r>
                    </a:p>
                    <a:p>
                      <a:endParaRPr lang="en-GB"/>
                    </a:p>
                  </a:txBody>
                  <a:tcPr/>
                </a:tc>
                <a:tc>
                  <a:txBody>
                    <a:bodyPr/>
                    <a:lstStyle/>
                    <a:p>
                      <a:r>
                        <a:rPr lang="en-GB" sz="1800">
                          <a:latin typeface="Calibri" panose="020F0502020204030204" pitchFamily="34" charset="0"/>
                          <a:ea typeface="Calibri" panose="020F0502020204030204" pitchFamily="34" charset="0"/>
                          <a:cs typeface="Calibri" panose="020F0502020204030204" pitchFamily="34" charset="0"/>
                        </a:rPr>
                        <a:t>Any local or national supported employment programme such as Individual Placement and Support for Alcohol and Drug Dependence and Individual Placement and Support for Severe Mental Illness should not be accessed by individuals simultaneously with the supported employment programme. If these services are available, there should be consideration as to which is more appropriate for the individual</a:t>
                      </a:r>
                    </a:p>
                  </a:txBody>
                  <a:tcPr/>
                </a:tc>
                <a:extLst>
                  <a:ext uri="{0D108BD9-81ED-4DB2-BD59-A6C34878D82A}">
                    <a16:rowId xmlns:a16="http://schemas.microsoft.com/office/drawing/2014/main" val="1905096521"/>
                  </a:ext>
                </a:extLst>
              </a:tr>
            </a:tbl>
          </a:graphicData>
        </a:graphic>
      </p:graphicFrame>
    </p:spTree>
    <p:extLst>
      <p:ext uri="{BB962C8B-B14F-4D97-AF65-F5344CB8AC3E}">
        <p14:creationId xmlns:p14="http://schemas.microsoft.com/office/powerpoint/2010/main" val="333045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p:nvPr/>
        </p:nvSpPr>
        <p:spPr>
          <a:xfrm>
            <a:off x="0" y="19945"/>
            <a:ext cx="9144000" cy="1307363"/>
          </a:xfrm>
          <a:prstGeom prst="rect">
            <a:avLst/>
          </a:prstGeom>
          <a:solidFill>
            <a:srgbClr val="C40A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35" name="Google Shape;135;p2" descr="South London Partnership"/>
          <p:cNvPicPr preferRelativeResize="0"/>
          <p:nvPr/>
        </p:nvPicPr>
        <p:blipFill rotWithShape="1">
          <a:blip r:embed="rId3">
            <a:alphaModFix/>
          </a:blip>
          <a:srcRect/>
          <a:stretch/>
        </p:blipFill>
        <p:spPr>
          <a:xfrm>
            <a:off x="7019637" y="5773230"/>
            <a:ext cx="1978791" cy="885660"/>
          </a:xfrm>
          <a:prstGeom prst="rect">
            <a:avLst/>
          </a:prstGeom>
          <a:noFill/>
          <a:ln>
            <a:noFill/>
          </a:ln>
        </p:spPr>
      </p:pic>
      <p:sp>
        <p:nvSpPr>
          <p:cNvPr id="136" name="Google Shape;136;p2"/>
          <p:cNvSpPr txBox="1"/>
          <p:nvPr/>
        </p:nvSpPr>
        <p:spPr>
          <a:xfrm>
            <a:off x="112924" y="343115"/>
            <a:ext cx="850353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i="0" u="none" strike="noStrike" cap="none">
                <a:solidFill>
                  <a:srgbClr val="E9F5F8"/>
                </a:solidFill>
                <a:latin typeface="Calibri"/>
                <a:ea typeface="Calibri"/>
                <a:cs typeface="Calibri"/>
                <a:sym typeface="Calibri"/>
              </a:rPr>
              <a:t>Connect to Work – In south London</a:t>
            </a:r>
            <a:endParaRPr/>
          </a:p>
        </p:txBody>
      </p:sp>
      <p:pic>
        <p:nvPicPr>
          <p:cNvPr id="137" name="Google Shape;137;p2" descr="image"/>
          <p:cNvPicPr preferRelativeResize="0"/>
          <p:nvPr/>
        </p:nvPicPr>
        <p:blipFill rotWithShape="1">
          <a:blip r:embed="rId4">
            <a:alphaModFix/>
          </a:blip>
          <a:srcRect/>
          <a:stretch/>
        </p:blipFill>
        <p:spPr>
          <a:xfrm>
            <a:off x="5217736" y="2790784"/>
            <a:ext cx="2972844" cy="2513243"/>
          </a:xfrm>
          <a:prstGeom prst="rect">
            <a:avLst/>
          </a:prstGeom>
          <a:noFill/>
          <a:ln>
            <a:noFill/>
          </a:ln>
        </p:spPr>
      </p:pic>
      <p:cxnSp>
        <p:nvCxnSpPr>
          <p:cNvPr id="138" name="Google Shape;138;p2"/>
          <p:cNvCxnSpPr>
            <a:cxnSpLocks/>
          </p:cNvCxnSpPr>
          <p:nvPr/>
        </p:nvCxnSpPr>
        <p:spPr>
          <a:xfrm>
            <a:off x="397177" y="4666048"/>
            <a:ext cx="5423331" cy="0"/>
          </a:xfrm>
          <a:prstGeom prst="straightConnector1">
            <a:avLst/>
          </a:prstGeom>
          <a:noFill/>
          <a:ln w="76200" cap="flat" cmpd="sng">
            <a:solidFill>
              <a:schemeClr val="accent1"/>
            </a:solidFill>
            <a:prstDash val="solid"/>
            <a:miter lim="800000"/>
            <a:headEnd type="none" w="sm" len="sm"/>
            <a:tailEnd type="triangle" w="med" len="med"/>
          </a:ln>
        </p:spPr>
      </p:cxnSp>
      <p:pic>
        <p:nvPicPr>
          <p:cNvPr id="139" name="Google Shape;139;p2"/>
          <p:cNvPicPr preferRelativeResize="0"/>
          <p:nvPr/>
        </p:nvPicPr>
        <p:blipFill rotWithShape="1">
          <a:blip r:embed="rId5">
            <a:alphaModFix/>
          </a:blip>
          <a:srcRect/>
          <a:stretch/>
        </p:blipFill>
        <p:spPr>
          <a:xfrm>
            <a:off x="397177" y="3265428"/>
            <a:ext cx="2750470" cy="2203247"/>
          </a:xfrm>
          <a:prstGeom prst="rect">
            <a:avLst/>
          </a:prstGeom>
          <a:noFill/>
          <a:ln>
            <a:noFill/>
          </a:ln>
        </p:spPr>
      </p:pic>
      <p:sp>
        <p:nvSpPr>
          <p:cNvPr id="140" name="Google Shape;140;p2"/>
          <p:cNvSpPr txBox="1"/>
          <p:nvPr/>
        </p:nvSpPr>
        <p:spPr>
          <a:xfrm>
            <a:off x="99047" y="1389325"/>
            <a:ext cx="8899381" cy="20005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666666"/>
                </a:solidFill>
                <a:latin typeface="Calibri"/>
                <a:ea typeface="Calibri"/>
                <a:cs typeface="Calibri"/>
                <a:sym typeface="Calibri"/>
              </a:rPr>
              <a:t>Connect to Work will be delivered in clusters of local authorities.  In London, as set out by the Department for Work and Pensions (DWP).  the funding will be devolved to the South London Partnership.</a:t>
            </a:r>
            <a:endParaRPr/>
          </a:p>
          <a:p>
            <a:pPr marL="0" marR="0" lvl="0" indent="0" algn="l" rtl="0">
              <a:spcBef>
                <a:spcPts val="0"/>
              </a:spcBef>
              <a:spcAft>
                <a:spcPts val="0"/>
              </a:spcAft>
              <a:buNone/>
            </a:pPr>
            <a:endParaRPr sz="2800" b="1">
              <a:solidFill>
                <a:srgbClr val="666666"/>
              </a:solidFill>
              <a:latin typeface="Calibri"/>
              <a:ea typeface="Calibri"/>
              <a:cs typeface="Calibri"/>
              <a:sym typeface="Calibri"/>
            </a:endParaRPr>
          </a:p>
          <a:p>
            <a:pPr marL="257175" marR="0" lvl="0" indent="-104775"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4776071B-3270-21CA-99E5-F49E132A7486}"/>
              </a:ext>
            </a:extLst>
          </p:cNvPr>
          <p:cNvSpPr txBox="1"/>
          <p:nvPr/>
        </p:nvSpPr>
        <p:spPr>
          <a:xfrm>
            <a:off x="397177" y="5627077"/>
            <a:ext cx="6425654" cy="923330"/>
          </a:xfrm>
          <a:prstGeom prst="rect">
            <a:avLst/>
          </a:prstGeom>
          <a:noFill/>
        </p:spPr>
        <p:txBody>
          <a:bodyPr wrap="square" rtlCol="0">
            <a:spAutoFit/>
          </a:bodyPr>
          <a:lstStyle/>
          <a:p>
            <a:r>
              <a:rPr lang="en-GB"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This programme will be delivered by a specialist employment support provider(s),  spanning four of the SLP boroughs, with Croydon Council, as the accountable body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0" y="19946"/>
            <a:ext cx="9144000" cy="1475310"/>
          </a:xfrm>
          <a:prstGeom prst="rect">
            <a:avLst/>
          </a:prstGeom>
          <a:solidFill>
            <a:srgbClr val="C40A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47" name="Google Shape;147;p3" descr="South London Partnership"/>
          <p:cNvPicPr preferRelativeResize="0"/>
          <p:nvPr/>
        </p:nvPicPr>
        <p:blipFill rotWithShape="1">
          <a:blip r:embed="rId3">
            <a:alphaModFix/>
          </a:blip>
          <a:srcRect/>
          <a:stretch/>
        </p:blipFill>
        <p:spPr>
          <a:xfrm>
            <a:off x="7019637" y="5773230"/>
            <a:ext cx="1978791" cy="885660"/>
          </a:xfrm>
          <a:prstGeom prst="rect">
            <a:avLst/>
          </a:prstGeom>
          <a:noFill/>
          <a:ln>
            <a:noFill/>
          </a:ln>
        </p:spPr>
      </p:pic>
      <p:sp>
        <p:nvSpPr>
          <p:cNvPr id="148" name="Google Shape;148;p3"/>
          <p:cNvSpPr txBox="1"/>
          <p:nvPr/>
        </p:nvSpPr>
        <p:spPr>
          <a:xfrm>
            <a:off x="112924" y="110261"/>
            <a:ext cx="850353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Calibri"/>
                <a:ea typeface="Calibri"/>
                <a:cs typeface="Calibri"/>
                <a:sym typeface="Calibri"/>
              </a:rPr>
              <a:t>South London Partnership have a track record of delivering programmes across the sub-region, supporting south Londoners improve their health, well-being and economic resilience.</a:t>
            </a:r>
            <a:endParaRPr sz="2800" b="1">
              <a:solidFill>
                <a:schemeClr val="lt1"/>
              </a:solidFill>
              <a:latin typeface="Calibri"/>
              <a:ea typeface="Calibri"/>
              <a:cs typeface="Calibri"/>
              <a:sym typeface="Calibri"/>
            </a:endParaRPr>
          </a:p>
        </p:txBody>
      </p:sp>
      <p:pic>
        <p:nvPicPr>
          <p:cNvPr id="149" name="Google Shape;149;p3" descr="A blue and green logo&#10;&#10;Description automatically generated"/>
          <p:cNvPicPr preferRelativeResize="0"/>
          <p:nvPr/>
        </p:nvPicPr>
        <p:blipFill rotWithShape="1">
          <a:blip r:embed="rId4">
            <a:alphaModFix/>
          </a:blip>
          <a:srcRect/>
          <a:stretch/>
        </p:blipFill>
        <p:spPr>
          <a:xfrm>
            <a:off x="2569160" y="1856476"/>
            <a:ext cx="1367537" cy="1458167"/>
          </a:xfrm>
          <a:prstGeom prst="rect">
            <a:avLst/>
          </a:prstGeom>
          <a:noFill/>
          <a:ln>
            <a:noFill/>
          </a:ln>
        </p:spPr>
      </p:pic>
      <p:pic>
        <p:nvPicPr>
          <p:cNvPr id="150" name="Google Shape;150;p3" descr="A blue circle with a door and text&#10;&#10;Description automatically generated"/>
          <p:cNvPicPr preferRelativeResize="0"/>
          <p:nvPr/>
        </p:nvPicPr>
        <p:blipFill rotWithShape="1">
          <a:blip r:embed="rId5">
            <a:alphaModFix/>
          </a:blip>
          <a:srcRect/>
          <a:stretch/>
        </p:blipFill>
        <p:spPr>
          <a:xfrm>
            <a:off x="4729815" y="1814509"/>
            <a:ext cx="1598276" cy="1582328"/>
          </a:xfrm>
          <a:prstGeom prst="rect">
            <a:avLst/>
          </a:prstGeom>
          <a:noFill/>
          <a:ln>
            <a:noFill/>
          </a:ln>
        </p:spPr>
      </p:pic>
      <p:pic>
        <p:nvPicPr>
          <p:cNvPr id="151" name="Google Shape;151;p3"/>
          <p:cNvPicPr preferRelativeResize="0"/>
          <p:nvPr/>
        </p:nvPicPr>
        <p:blipFill rotWithShape="1">
          <a:blip r:embed="rId6">
            <a:alphaModFix/>
          </a:blip>
          <a:srcRect/>
          <a:stretch/>
        </p:blipFill>
        <p:spPr>
          <a:xfrm>
            <a:off x="6696400" y="2287149"/>
            <a:ext cx="2302028" cy="596822"/>
          </a:xfrm>
          <a:prstGeom prst="rect">
            <a:avLst/>
          </a:prstGeom>
          <a:noFill/>
          <a:ln>
            <a:noFill/>
          </a:ln>
        </p:spPr>
      </p:pic>
      <p:pic>
        <p:nvPicPr>
          <p:cNvPr id="152" name="Google Shape;152;p3" descr="A blue circle with white text and a map&#10;&#10;Description automatically generated"/>
          <p:cNvPicPr preferRelativeResize="0"/>
          <p:nvPr/>
        </p:nvPicPr>
        <p:blipFill rotWithShape="1">
          <a:blip r:embed="rId7">
            <a:alphaModFix/>
          </a:blip>
          <a:srcRect/>
          <a:stretch/>
        </p:blipFill>
        <p:spPr>
          <a:xfrm>
            <a:off x="112924" y="1585571"/>
            <a:ext cx="1663118" cy="1905635"/>
          </a:xfrm>
          <a:prstGeom prst="rect">
            <a:avLst/>
          </a:prstGeom>
          <a:noFill/>
          <a:ln>
            <a:noFill/>
          </a:ln>
        </p:spPr>
      </p:pic>
      <p:pic>
        <p:nvPicPr>
          <p:cNvPr id="153" name="Google Shape;153;p3" descr="A logo for a company&#10;&#10;Description automatically generated"/>
          <p:cNvPicPr preferRelativeResize="0"/>
          <p:nvPr/>
        </p:nvPicPr>
        <p:blipFill rotWithShape="1">
          <a:blip r:embed="rId8">
            <a:alphaModFix/>
          </a:blip>
          <a:srcRect/>
          <a:stretch/>
        </p:blipFill>
        <p:spPr>
          <a:xfrm>
            <a:off x="847899" y="3178831"/>
            <a:ext cx="2270421" cy="2066749"/>
          </a:xfrm>
          <a:prstGeom prst="rect">
            <a:avLst/>
          </a:prstGeom>
          <a:noFill/>
          <a:ln>
            <a:noFill/>
          </a:ln>
        </p:spPr>
      </p:pic>
      <p:pic>
        <p:nvPicPr>
          <p:cNvPr id="154" name="Google Shape;154;p3" descr="A logo for social academy hub&#10;&#10;Description automatically generated"/>
          <p:cNvPicPr preferRelativeResize="0"/>
          <p:nvPr/>
        </p:nvPicPr>
        <p:blipFill rotWithShape="1">
          <a:blip r:embed="rId9">
            <a:alphaModFix/>
          </a:blip>
          <a:srcRect/>
          <a:stretch/>
        </p:blipFill>
        <p:spPr>
          <a:xfrm>
            <a:off x="6025680" y="3541556"/>
            <a:ext cx="2690230" cy="1349813"/>
          </a:xfrm>
          <a:prstGeom prst="rect">
            <a:avLst/>
          </a:prstGeom>
          <a:noFill/>
          <a:ln>
            <a:noFill/>
          </a:ln>
        </p:spPr>
      </p:pic>
      <p:pic>
        <p:nvPicPr>
          <p:cNvPr id="155" name="Google Shape;155;p3" descr="Ingeus Logo"/>
          <p:cNvPicPr preferRelativeResize="0"/>
          <p:nvPr/>
        </p:nvPicPr>
        <p:blipFill rotWithShape="1">
          <a:blip r:embed="rId10">
            <a:alphaModFix/>
          </a:blip>
          <a:srcRect/>
          <a:stretch/>
        </p:blipFill>
        <p:spPr>
          <a:xfrm>
            <a:off x="433980" y="5773230"/>
            <a:ext cx="1927239" cy="665912"/>
          </a:xfrm>
          <a:prstGeom prst="rect">
            <a:avLst/>
          </a:prstGeom>
          <a:noFill/>
          <a:ln>
            <a:noFill/>
          </a:ln>
        </p:spPr>
      </p:pic>
      <p:pic>
        <p:nvPicPr>
          <p:cNvPr id="156" name="Google Shape;156;p3" descr="A close-up of a logo&#10;&#10;Description automatically generated"/>
          <p:cNvPicPr preferRelativeResize="0"/>
          <p:nvPr/>
        </p:nvPicPr>
        <p:blipFill rotWithShape="1">
          <a:blip r:embed="rId11">
            <a:alphaModFix/>
          </a:blip>
          <a:srcRect/>
          <a:stretch/>
        </p:blipFill>
        <p:spPr>
          <a:xfrm>
            <a:off x="2869222" y="5233471"/>
            <a:ext cx="1937976" cy="1462976"/>
          </a:xfrm>
          <a:prstGeom prst="rect">
            <a:avLst/>
          </a:prstGeom>
          <a:noFill/>
          <a:ln>
            <a:noFill/>
          </a:ln>
        </p:spPr>
      </p:pic>
      <p:pic>
        <p:nvPicPr>
          <p:cNvPr id="157" name="Google Shape;157;p3" descr="Retrofit Skills Centre"/>
          <p:cNvPicPr preferRelativeResize="0"/>
          <p:nvPr/>
        </p:nvPicPr>
        <p:blipFill rotWithShape="1">
          <a:blip r:embed="rId12">
            <a:alphaModFix/>
          </a:blip>
          <a:srcRect/>
          <a:stretch/>
        </p:blipFill>
        <p:spPr>
          <a:xfrm>
            <a:off x="3516967" y="3850693"/>
            <a:ext cx="1695450" cy="790575"/>
          </a:xfrm>
          <a:prstGeom prst="rect">
            <a:avLst/>
          </a:prstGeom>
          <a:noFill/>
          <a:ln>
            <a:noFill/>
          </a:ln>
        </p:spPr>
      </p:pic>
      <p:pic>
        <p:nvPicPr>
          <p:cNvPr id="158" name="Google Shape;158;p3"/>
          <p:cNvPicPr preferRelativeResize="0"/>
          <p:nvPr/>
        </p:nvPicPr>
        <p:blipFill rotWithShape="1">
          <a:blip r:embed="rId13">
            <a:alphaModFix/>
          </a:blip>
          <a:srcRect/>
          <a:stretch/>
        </p:blipFill>
        <p:spPr>
          <a:xfrm>
            <a:off x="4930792" y="5427419"/>
            <a:ext cx="1965251" cy="9217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p:nvPr/>
        </p:nvSpPr>
        <p:spPr>
          <a:xfrm>
            <a:off x="0" y="19945"/>
            <a:ext cx="9144000" cy="1307363"/>
          </a:xfrm>
          <a:prstGeom prst="rect">
            <a:avLst/>
          </a:prstGeom>
          <a:solidFill>
            <a:srgbClr val="C40A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50" b="1">
                <a:solidFill>
                  <a:schemeClr val="lt1"/>
                </a:solidFill>
                <a:latin typeface="Calibri"/>
                <a:ea typeface="Calibri"/>
                <a:cs typeface="Calibri"/>
                <a:sym typeface="Calibri"/>
              </a:rPr>
              <a:t>Connect to Work: Key Facts for South London Partnership Programme</a:t>
            </a:r>
            <a:endParaRPr sz="2850" b="1">
              <a:solidFill>
                <a:schemeClr val="lt1"/>
              </a:solidFill>
              <a:latin typeface="Calibri"/>
              <a:ea typeface="Calibri"/>
              <a:cs typeface="Calibri"/>
              <a:sym typeface="Calibri"/>
            </a:endParaRPr>
          </a:p>
        </p:txBody>
      </p:sp>
      <p:pic>
        <p:nvPicPr>
          <p:cNvPr id="197" name="Google Shape;197;p7" descr="South London Partnership"/>
          <p:cNvPicPr preferRelativeResize="0"/>
          <p:nvPr/>
        </p:nvPicPr>
        <p:blipFill rotWithShape="1">
          <a:blip r:embed="rId3">
            <a:alphaModFix/>
          </a:blip>
          <a:srcRect/>
          <a:stretch/>
        </p:blipFill>
        <p:spPr>
          <a:xfrm>
            <a:off x="7019637" y="5773230"/>
            <a:ext cx="1978791" cy="885660"/>
          </a:xfrm>
          <a:prstGeom prst="rect">
            <a:avLst/>
          </a:prstGeom>
          <a:noFill/>
          <a:ln>
            <a:noFill/>
          </a:ln>
        </p:spPr>
      </p:pic>
      <p:graphicFrame>
        <p:nvGraphicFramePr>
          <p:cNvPr id="2" name="Diagram 1">
            <a:extLst>
              <a:ext uri="{FF2B5EF4-FFF2-40B4-BE49-F238E27FC236}">
                <a16:creationId xmlns:a16="http://schemas.microsoft.com/office/drawing/2014/main" id="{A3FF49CC-31F8-AC72-0CBD-40186F1B6381}"/>
              </a:ext>
            </a:extLst>
          </p:cNvPr>
          <p:cNvGraphicFramePr/>
          <p:nvPr>
            <p:extLst>
              <p:ext uri="{D42A27DB-BD31-4B8C-83A1-F6EECF244321}">
                <p14:modId xmlns:p14="http://schemas.microsoft.com/office/powerpoint/2010/main" val="2765343060"/>
              </p:ext>
            </p:extLst>
          </p:nvPr>
        </p:nvGraphicFramePr>
        <p:xfrm>
          <a:off x="422031" y="1397000"/>
          <a:ext cx="8576397" cy="4376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820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p:nvPr/>
        </p:nvSpPr>
        <p:spPr>
          <a:xfrm>
            <a:off x="0" y="19945"/>
            <a:ext cx="9144000" cy="1307363"/>
          </a:xfrm>
          <a:prstGeom prst="rect">
            <a:avLst/>
          </a:prstGeom>
          <a:solidFill>
            <a:srgbClr val="C40A67"/>
          </a:solid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GB" sz="2800" b="1">
                <a:solidFill>
                  <a:schemeClr val="lt1"/>
                </a:solidFill>
                <a:latin typeface="Calibri"/>
                <a:ea typeface="Calibri"/>
                <a:cs typeface="Calibri"/>
                <a:sym typeface="Calibri"/>
              </a:rPr>
              <a:t>Connect to Work is different from other DWP programmes, and has been codeveloped with national and local experts to ensure the programme delivers impactful outcomes</a:t>
            </a:r>
            <a:endParaRPr sz="2800" b="1">
              <a:solidFill>
                <a:schemeClr val="lt1"/>
              </a:solidFill>
              <a:latin typeface="Calibri"/>
              <a:ea typeface="Calibri"/>
              <a:cs typeface="Calibri"/>
              <a:sym typeface="Calibri"/>
            </a:endParaRPr>
          </a:p>
        </p:txBody>
      </p:sp>
      <p:pic>
        <p:nvPicPr>
          <p:cNvPr id="197" name="Google Shape;197;p7" descr="South London Partnership"/>
          <p:cNvPicPr preferRelativeResize="0"/>
          <p:nvPr/>
        </p:nvPicPr>
        <p:blipFill rotWithShape="1">
          <a:blip r:embed="rId3">
            <a:alphaModFix/>
          </a:blip>
          <a:srcRect/>
          <a:stretch/>
        </p:blipFill>
        <p:spPr>
          <a:xfrm>
            <a:off x="7019637" y="5773230"/>
            <a:ext cx="1978791" cy="885660"/>
          </a:xfrm>
          <a:prstGeom prst="rect">
            <a:avLst/>
          </a:prstGeom>
          <a:noFill/>
          <a:ln>
            <a:noFill/>
          </a:ln>
        </p:spPr>
      </p:pic>
      <p:sp>
        <p:nvSpPr>
          <p:cNvPr id="2" name="TextBox 1">
            <a:extLst>
              <a:ext uri="{FF2B5EF4-FFF2-40B4-BE49-F238E27FC236}">
                <a16:creationId xmlns:a16="http://schemas.microsoft.com/office/drawing/2014/main" id="{B8048507-7F08-B6D7-A84E-5C0A9B94DDA2}"/>
              </a:ext>
            </a:extLst>
          </p:cNvPr>
          <p:cNvSpPr txBox="1"/>
          <p:nvPr/>
        </p:nvSpPr>
        <p:spPr>
          <a:xfrm>
            <a:off x="6414476" y="1784403"/>
            <a:ext cx="2788963" cy="4524315"/>
          </a:xfrm>
          <a:prstGeom prst="rect">
            <a:avLst/>
          </a:prstGeom>
          <a:noFill/>
        </p:spPr>
        <p:txBody>
          <a:bodyPr wrap="square" rtlCol="0">
            <a:spAutoFit/>
          </a:bodyPr>
          <a:lstStyle/>
          <a:p>
            <a:pPr marL="285750" indent="-285750">
              <a:buFont typeface="Arial" panose="020B0604020202020204" pitchFamily="34" charset="0"/>
              <a:buChar char="•"/>
            </a:pPr>
            <a:r>
              <a:rPr lang="en-GB" sz="1600" b="1">
                <a:solidFill>
                  <a:schemeClr val="tx1"/>
                </a:solidFill>
                <a:latin typeface="Calibri"/>
                <a:ea typeface="Calibri"/>
                <a:cs typeface="Calibri"/>
                <a:sym typeface="Calibri"/>
              </a:rPr>
              <a:t>Providers will need a range of referral organisations and have strong community outreach to identify ‘hidden unemployed’. </a:t>
            </a:r>
          </a:p>
          <a:p>
            <a:endParaRPr lang="en-GB" sz="1600" b="1">
              <a:solidFill>
                <a:schemeClr val="tx1"/>
              </a:solidFill>
              <a:latin typeface="Calibri"/>
              <a:ea typeface="Calibri"/>
              <a:cs typeface="Calibri"/>
              <a:sym typeface="Calibri"/>
            </a:endParaRPr>
          </a:p>
          <a:p>
            <a:pPr marL="285750" indent="-285750">
              <a:buFont typeface="Arial" panose="020B0604020202020204" pitchFamily="34" charset="0"/>
              <a:buChar char="•"/>
            </a:pPr>
            <a:r>
              <a:rPr lang="en-GB" sz="1600"/>
              <a:t>Employment Specialists should have an average maximum active caseload of 25</a:t>
            </a:r>
          </a:p>
          <a:p>
            <a:endParaRPr lang="en-GB" sz="1600"/>
          </a:p>
          <a:p>
            <a:pPr marL="285750" indent="-285750">
              <a:buFont typeface="Arial" panose="020B0604020202020204" pitchFamily="34" charset="0"/>
              <a:buChar char="•"/>
            </a:pPr>
            <a:r>
              <a:rPr lang="en-GB" sz="1600"/>
              <a:t>Employment Specialists only providing SEQF support should operate a smaller caseload, with an average maximum caseload size of 20</a:t>
            </a:r>
          </a:p>
        </p:txBody>
      </p:sp>
      <p:graphicFrame>
        <p:nvGraphicFramePr>
          <p:cNvPr id="200" name="Google Shape;198;p7">
            <a:extLst>
              <a:ext uri="{FF2B5EF4-FFF2-40B4-BE49-F238E27FC236}">
                <a16:creationId xmlns:a16="http://schemas.microsoft.com/office/drawing/2014/main" id="{4DA20028-562F-C28E-37FE-88115DCC4BF9}"/>
              </a:ext>
            </a:extLst>
          </p:cNvPr>
          <p:cNvGraphicFramePr/>
          <p:nvPr>
            <p:extLst>
              <p:ext uri="{D42A27DB-BD31-4B8C-83A1-F6EECF244321}">
                <p14:modId xmlns:p14="http://schemas.microsoft.com/office/powerpoint/2010/main" val="2360261646"/>
              </p:ext>
            </p:extLst>
          </p:nvPr>
        </p:nvGraphicFramePr>
        <p:xfrm>
          <a:off x="0" y="1519062"/>
          <a:ext cx="6293224" cy="5293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p:nvPr/>
        </p:nvSpPr>
        <p:spPr>
          <a:xfrm>
            <a:off x="0" y="19945"/>
            <a:ext cx="9144000" cy="1307363"/>
          </a:xfrm>
          <a:prstGeom prst="rect">
            <a:avLst/>
          </a:prstGeom>
          <a:solidFill>
            <a:srgbClr val="C40A67"/>
          </a:solid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GB" sz="2850" b="1">
                <a:solidFill>
                  <a:schemeClr val="lt1"/>
                </a:solidFill>
                <a:latin typeface="Calibri"/>
                <a:ea typeface="Calibri"/>
                <a:cs typeface="Calibri"/>
                <a:sym typeface="Calibri"/>
              </a:rPr>
              <a:t>Connect to Work: The Participant Journey</a:t>
            </a:r>
            <a:endParaRPr sz="2850" b="1">
              <a:solidFill>
                <a:schemeClr val="lt1"/>
              </a:solidFill>
              <a:latin typeface="Calibri"/>
              <a:ea typeface="Calibri"/>
              <a:cs typeface="Calibri"/>
              <a:sym typeface="Calibri"/>
            </a:endParaRPr>
          </a:p>
        </p:txBody>
      </p:sp>
      <p:pic>
        <p:nvPicPr>
          <p:cNvPr id="197" name="Google Shape;197;p7" descr="South London Partnership"/>
          <p:cNvPicPr preferRelativeResize="0"/>
          <p:nvPr/>
        </p:nvPicPr>
        <p:blipFill rotWithShape="1">
          <a:blip r:embed="rId3">
            <a:alphaModFix/>
          </a:blip>
          <a:srcRect/>
          <a:stretch/>
        </p:blipFill>
        <p:spPr>
          <a:xfrm>
            <a:off x="7019637" y="5773230"/>
            <a:ext cx="1978791" cy="885660"/>
          </a:xfrm>
          <a:prstGeom prst="rect">
            <a:avLst/>
          </a:prstGeom>
          <a:noFill/>
          <a:ln>
            <a:noFill/>
          </a:ln>
        </p:spPr>
      </p:pic>
      <p:sp>
        <p:nvSpPr>
          <p:cNvPr id="198" name="Google Shape;198;p7"/>
          <p:cNvSpPr txBox="1"/>
          <p:nvPr/>
        </p:nvSpPr>
        <p:spPr>
          <a:xfrm>
            <a:off x="112924" y="1472582"/>
            <a:ext cx="4754501"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rgbClr val="666666"/>
              </a:solidFill>
              <a:latin typeface="Calibri"/>
              <a:ea typeface="Calibri"/>
              <a:cs typeface="Calibri"/>
              <a:sym typeface="Calibri"/>
            </a:endParaRPr>
          </a:p>
          <a:p>
            <a:pPr marL="257175" marR="0" lvl="0" indent="-104775"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
        <p:nvSpPr>
          <p:cNvPr id="199" name="Google Shape;199;p7"/>
          <p:cNvSpPr txBox="1"/>
          <p:nvPr/>
        </p:nvSpPr>
        <p:spPr>
          <a:xfrm>
            <a:off x="112925" y="1396150"/>
            <a:ext cx="8711700" cy="375447"/>
          </a:xfrm>
          <a:prstGeom prst="rect">
            <a:avLst/>
          </a:prstGeom>
          <a:solidFill>
            <a:schemeClr val="lt1"/>
          </a:solid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endParaRPr sz="1600">
              <a:solidFill>
                <a:schemeClr val="dk1"/>
              </a:solidFill>
              <a:highlight>
                <a:srgbClr val="FFFF00"/>
              </a:highlight>
              <a:latin typeface="Calibri"/>
              <a:ea typeface="Calibri"/>
              <a:cs typeface="Calibri"/>
              <a:sym typeface="Calibri"/>
            </a:endParaRPr>
          </a:p>
        </p:txBody>
      </p:sp>
      <p:sp>
        <p:nvSpPr>
          <p:cNvPr id="2" name="Rectangle 1">
            <a:extLst>
              <a:ext uri="{FF2B5EF4-FFF2-40B4-BE49-F238E27FC236}">
                <a16:creationId xmlns:a16="http://schemas.microsoft.com/office/drawing/2014/main" id="{D961313D-8D95-9338-6AFF-0BADFA32B2E3}"/>
              </a:ext>
            </a:extLst>
          </p:cNvPr>
          <p:cNvSpPr/>
          <p:nvPr/>
        </p:nvSpPr>
        <p:spPr>
          <a:xfrm>
            <a:off x="0" y="1311368"/>
            <a:ext cx="3147646" cy="626081"/>
          </a:xfrm>
          <a:prstGeom prst="rect">
            <a:avLst/>
          </a:prstGeom>
          <a:solidFill>
            <a:schemeClr val="accent3">
              <a:lumMod val="40000"/>
              <a:lumOff val="6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Awareness</a:t>
            </a:r>
            <a:r>
              <a:rPr lang="en-GB">
                <a:latin typeface="Calibri" panose="020F0502020204030204" pitchFamily="34" charset="0"/>
                <a:ea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31822E63-8298-E04B-BC93-66A52C77E08E}"/>
              </a:ext>
            </a:extLst>
          </p:cNvPr>
          <p:cNvSpPr/>
          <p:nvPr/>
        </p:nvSpPr>
        <p:spPr>
          <a:xfrm>
            <a:off x="2848710" y="1308717"/>
            <a:ext cx="3147646" cy="610141"/>
          </a:xfrm>
          <a:prstGeom prst="rect">
            <a:avLst/>
          </a:prstGeom>
          <a:solidFill>
            <a:schemeClr val="accent3">
              <a:lumMod val="40000"/>
              <a:lumOff val="6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Engagement &amp;</a:t>
            </a:r>
          </a:p>
          <a:p>
            <a:pPr algn="ctr"/>
            <a:r>
              <a:rPr lang="en-GB" sz="20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Onboarding</a:t>
            </a:r>
          </a:p>
        </p:txBody>
      </p:sp>
      <p:sp>
        <p:nvSpPr>
          <p:cNvPr id="6" name="Rectangle 5">
            <a:extLst>
              <a:ext uri="{FF2B5EF4-FFF2-40B4-BE49-F238E27FC236}">
                <a16:creationId xmlns:a16="http://schemas.microsoft.com/office/drawing/2014/main" id="{635828A3-A250-2A4E-CCF2-1A8D939E47F1}"/>
              </a:ext>
            </a:extLst>
          </p:cNvPr>
          <p:cNvSpPr/>
          <p:nvPr/>
        </p:nvSpPr>
        <p:spPr>
          <a:xfrm>
            <a:off x="5998426" y="1326307"/>
            <a:ext cx="3147646" cy="626081"/>
          </a:xfrm>
          <a:prstGeom prst="rect">
            <a:avLst/>
          </a:prstGeom>
          <a:solidFill>
            <a:schemeClr val="accent3">
              <a:lumMod val="40000"/>
              <a:lumOff val="6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Provision</a:t>
            </a:r>
            <a:endParaRPr lang="en-GB"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7097BDB5-AB8C-7F7D-1ADF-60FB93381D6F}"/>
              </a:ext>
            </a:extLst>
          </p:cNvPr>
          <p:cNvSpPr/>
          <p:nvPr/>
        </p:nvSpPr>
        <p:spPr>
          <a:xfrm>
            <a:off x="0" y="1965771"/>
            <a:ext cx="1354015" cy="526162"/>
          </a:xfrm>
          <a:prstGeom prst="rect">
            <a:avLst/>
          </a:prstGeom>
          <a:solidFill>
            <a:srgbClr val="388600"/>
          </a:solidFill>
          <a:ln>
            <a:solidFill>
              <a:srgbClr val="388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Identification</a:t>
            </a:r>
          </a:p>
        </p:txBody>
      </p:sp>
      <p:sp>
        <p:nvSpPr>
          <p:cNvPr id="8" name="Rectangle 7">
            <a:extLst>
              <a:ext uri="{FF2B5EF4-FFF2-40B4-BE49-F238E27FC236}">
                <a16:creationId xmlns:a16="http://schemas.microsoft.com/office/drawing/2014/main" id="{40BAD1BD-8372-F063-3D62-9A95C516ACC4}"/>
              </a:ext>
            </a:extLst>
          </p:cNvPr>
          <p:cNvSpPr/>
          <p:nvPr/>
        </p:nvSpPr>
        <p:spPr>
          <a:xfrm>
            <a:off x="2873816" y="1962185"/>
            <a:ext cx="1629035" cy="526162"/>
          </a:xfrm>
          <a:prstGeom prst="rect">
            <a:avLst/>
          </a:prstGeom>
          <a:solidFill>
            <a:srgbClr val="388600"/>
          </a:solidFill>
          <a:ln>
            <a:solidFill>
              <a:srgbClr val="388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Calibri" panose="020F0502020204030204" pitchFamily="34" charset="0"/>
                <a:ea typeface="Calibri" panose="020F0502020204030204" pitchFamily="34" charset="0"/>
                <a:cs typeface="Calibri" panose="020F0502020204030204" pitchFamily="34" charset="0"/>
              </a:rPr>
              <a:t>Eligibility</a:t>
            </a: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3CD7C90F-795E-02B1-ECF7-2AAA3E488B42}"/>
              </a:ext>
            </a:extLst>
          </p:cNvPr>
          <p:cNvSpPr/>
          <p:nvPr/>
        </p:nvSpPr>
        <p:spPr>
          <a:xfrm>
            <a:off x="4572002" y="1973798"/>
            <a:ext cx="1406054" cy="526162"/>
          </a:xfrm>
          <a:prstGeom prst="rect">
            <a:avLst/>
          </a:prstGeom>
          <a:solidFill>
            <a:srgbClr val="388600"/>
          </a:solidFill>
          <a:ln>
            <a:solidFill>
              <a:srgbClr val="388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Calibri" panose="020F0502020204030204" pitchFamily="34" charset="0"/>
                <a:ea typeface="Calibri" panose="020F0502020204030204" pitchFamily="34" charset="0"/>
                <a:cs typeface="Calibri" panose="020F0502020204030204" pitchFamily="34" charset="0"/>
              </a:rPr>
              <a:t>Referral to Provision</a:t>
            </a:r>
          </a:p>
        </p:txBody>
      </p:sp>
      <p:sp>
        <p:nvSpPr>
          <p:cNvPr id="10" name="Rectangle 9">
            <a:extLst>
              <a:ext uri="{FF2B5EF4-FFF2-40B4-BE49-F238E27FC236}">
                <a16:creationId xmlns:a16="http://schemas.microsoft.com/office/drawing/2014/main" id="{4FFFB307-FCA1-DC97-1B49-8FAEAD11736B}"/>
              </a:ext>
            </a:extLst>
          </p:cNvPr>
          <p:cNvSpPr/>
          <p:nvPr/>
        </p:nvSpPr>
        <p:spPr>
          <a:xfrm>
            <a:off x="6047207" y="1965771"/>
            <a:ext cx="1649438" cy="526162"/>
          </a:xfrm>
          <a:prstGeom prst="rect">
            <a:avLst/>
          </a:prstGeom>
          <a:solidFill>
            <a:srgbClr val="388600"/>
          </a:solidFill>
          <a:ln>
            <a:solidFill>
              <a:srgbClr val="388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Calibri" panose="020F0502020204030204" pitchFamily="34" charset="0"/>
                <a:ea typeface="Calibri" panose="020F0502020204030204" pitchFamily="34" charset="0"/>
                <a:cs typeface="Calibri" panose="020F0502020204030204" pitchFamily="34" charset="0"/>
              </a:rPr>
              <a:t>Supported Employment</a:t>
            </a:r>
          </a:p>
        </p:txBody>
      </p:sp>
      <p:sp>
        <p:nvSpPr>
          <p:cNvPr id="11" name="Rectangle 10">
            <a:extLst>
              <a:ext uri="{FF2B5EF4-FFF2-40B4-BE49-F238E27FC236}">
                <a16:creationId xmlns:a16="http://schemas.microsoft.com/office/drawing/2014/main" id="{ED3E90C9-F444-923C-DDB6-E7263D6261D0}"/>
              </a:ext>
            </a:extLst>
          </p:cNvPr>
          <p:cNvSpPr/>
          <p:nvPr/>
        </p:nvSpPr>
        <p:spPr>
          <a:xfrm>
            <a:off x="7779767" y="1973798"/>
            <a:ext cx="1354015" cy="526162"/>
          </a:xfrm>
          <a:prstGeom prst="rect">
            <a:avLst/>
          </a:prstGeom>
          <a:solidFill>
            <a:srgbClr val="388600"/>
          </a:solidFill>
          <a:ln>
            <a:solidFill>
              <a:srgbClr val="388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Calibri" panose="020F0502020204030204" pitchFamily="34" charset="0"/>
                <a:ea typeface="Calibri" panose="020F0502020204030204" pitchFamily="34" charset="0"/>
                <a:cs typeface="Calibri" panose="020F0502020204030204" pitchFamily="34" charset="0"/>
              </a:rPr>
              <a:t>End of Provision</a:t>
            </a:r>
          </a:p>
        </p:txBody>
      </p:sp>
      <p:sp>
        <p:nvSpPr>
          <p:cNvPr id="12" name="Rectangle 11">
            <a:extLst>
              <a:ext uri="{FF2B5EF4-FFF2-40B4-BE49-F238E27FC236}">
                <a16:creationId xmlns:a16="http://schemas.microsoft.com/office/drawing/2014/main" id="{1A50E4EA-E8B6-5BE8-413E-B107C47E2901}"/>
              </a:ext>
            </a:extLst>
          </p:cNvPr>
          <p:cNvSpPr/>
          <p:nvPr/>
        </p:nvSpPr>
        <p:spPr>
          <a:xfrm>
            <a:off x="1413696" y="1982337"/>
            <a:ext cx="1400438" cy="526162"/>
          </a:xfrm>
          <a:prstGeom prst="rect">
            <a:avLst/>
          </a:prstGeom>
          <a:solidFill>
            <a:srgbClr val="388600"/>
          </a:solidFill>
          <a:ln>
            <a:solidFill>
              <a:srgbClr val="388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Calibri" panose="020F0502020204030204" pitchFamily="34" charset="0"/>
                <a:ea typeface="Calibri" panose="020F0502020204030204" pitchFamily="34" charset="0"/>
                <a:cs typeface="Calibri" panose="020F0502020204030204" pitchFamily="34" charset="0"/>
              </a:rPr>
              <a:t>Introduction</a:t>
            </a: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BD9F956E-6EA6-BB90-59FD-A5B6E307B90B}"/>
              </a:ext>
            </a:extLst>
          </p:cNvPr>
          <p:cNvSpPr/>
          <p:nvPr/>
        </p:nvSpPr>
        <p:spPr>
          <a:xfrm>
            <a:off x="24159" y="2661128"/>
            <a:ext cx="2351307" cy="338992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latin typeface="Calibri" panose="020F0502020204030204" pitchFamily="34" charset="0"/>
                <a:ea typeface="Calibri" panose="020F0502020204030204" pitchFamily="34" charset="0"/>
                <a:cs typeface="Calibri" panose="020F0502020204030204" pitchFamily="34" charset="0"/>
              </a:rPr>
              <a:t>Introduction Channels</a:t>
            </a:r>
          </a:p>
          <a:p>
            <a:endParaRPr lang="en-GB" sz="1800" b="1">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1800" b="1">
                <a:solidFill>
                  <a:schemeClr val="tx1"/>
                </a:solidFill>
                <a:latin typeface="Calibri" panose="020F0502020204030204" pitchFamily="34" charset="0"/>
                <a:ea typeface="Calibri" panose="020F0502020204030204" pitchFamily="34" charset="0"/>
                <a:cs typeface="Calibri" panose="020F0502020204030204" pitchFamily="34" charset="0"/>
              </a:rPr>
              <a:t>Primary</a:t>
            </a: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GPs</a:t>
            </a: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Primary Care</a:t>
            </a: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Health Providers</a:t>
            </a: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VCSE</a:t>
            </a: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Local Authorities</a:t>
            </a:r>
          </a:p>
          <a:p>
            <a:pPr algn="ctr"/>
            <a:endParaRPr lang="en-GB"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1800" b="1">
                <a:solidFill>
                  <a:schemeClr val="tx1"/>
                </a:solidFill>
                <a:latin typeface="Calibri" panose="020F0502020204030204" pitchFamily="34" charset="0"/>
                <a:ea typeface="Calibri" panose="020F0502020204030204" pitchFamily="34" charset="0"/>
                <a:cs typeface="Calibri" panose="020F0502020204030204" pitchFamily="34" charset="0"/>
              </a:rPr>
              <a:t>Secondary</a:t>
            </a: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JCPs</a:t>
            </a: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Employers </a:t>
            </a:r>
          </a:p>
        </p:txBody>
      </p:sp>
      <p:sp>
        <p:nvSpPr>
          <p:cNvPr id="16" name="Rectangle 15">
            <a:extLst>
              <a:ext uri="{FF2B5EF4-FFF2-40B4-BE49-F238E27FC236}">
                <a16:creationId xmlns:a16="http://schemas.microsoft.com/office/drawing/2014/main" id="{7E94E9E8-1396-7447-D0C7-702833B43296}"/>
              </a:ext>
            </a:extLst>
          </p:cNvPr>
          <p:cNvSpPr/>
          <p:nvPr/>
        </p:nvSpPr>
        <p:spPr>
          <a:xfrm>
            <a:off x="2848710" y="2634671"/>
            <a:ext cx="2725613" cy="337672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latin typeface="Calibri" panose="020F0502020204030204" pitchFamily="34" charset="0"/>
                <a:ea typeface="Calibri" panose="020F0502020204030204" pitchFamily="34" charset="0"/>
                <a:cs typeface="Calibri" panose="020F0502020204030204" pitchFamily="34" charset="0"/>
              </a:rPr>
              <a:t>Getting on Programme</a:t>
            </a:r>
          </a:p>
          <a:p>
            <a:pPr algn="ctr"/>
            <a:endParaRPr lang="en-GB" sz="18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Apply for programme</a:t>
            </a:r>
          </a:p>
          <a:p>
            <a:endParaRPr lang="en-GB"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Pre screening</a:t>
            </a:r>
          </a:p>
          <a:p>
            <a:endParaRPr lang="en-GB"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Initial meeting</a:t>
            </a:r>
          </a:p>
          <a:p>
            <a:endParaRPr lang="en-GB"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Identifying suppor</a:t>
            </a:r>
            <a:r>
              <a:rPr lang="en-GB" sz="1800" b="1">
                <a:solidFill>
                  <a:schemeClr val="tx1"/>
                </a:solidFill>
                <a:latin typeface="Calibri" panose="020F0502020204030204" pitchFamily="34" charset="0"/>
                <a:ea typeface="Calibri" panose="020F0502020204030204" pitchFamily="34" charset="0"/>
                <a:cs typeface="Calibri" panose="020F0502020204030204" pitchFamily="34" charset="0"/>
              </a:rPr>
              <a:t>t</a:t>
            </a:r>
            <a:endParaRPr lang="en-GB" sz="18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89B7DFAC-D035-D1F4-8C4F-1E0B15982324}"/>
              </a:ext>
            </a:extLst>
          </p:cNvPr>
          <p:cNvCxnSpPr/>
          <p:nvPr/>
        </p:nvCxnSpPr>
        <p:spPr>
          <a:xfrm>
            <a:off x="4151400" y="4019538"/>
            <a:ext cx="0" cy="1348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DB6B1CFD-330C-84A9-AFEA-D00E9E77BFF1}"/>
              </a:ext>
            </a:extLst>
          </p:cNvPr>
          <p:cNvCxnSpPr/>
          <p:nvPr/>
        </p:nvCxnSpPr>
        <p:spPr>
          <a:xfrm>
            <a:off x="4151400" y="4492867"/>
            <a:ext cx="0" cy="1348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6E1C4383-CD50-0DE8-3E8B-AFCCEC0754C5}"/>
              </a:ext>
            </a:extLst>
          </p:cNvPr>
          <p:cNvCxnSpPr>
            <a:cxnSpLocks/>
          </p:cNvCxnSpPr>
          <p:nvPr/>
        </p:nvCxnSpPr>
        <p:spPr>
          <a:xfrm>
            <a:off x="4168269" y="5039597"/>
            <a:ext cx="0" cy="1729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671ADA93-0219-7548-D11A-A2D92C45341A}"/>
              </a:ext>
            </a:extLst>
          </p:cNvPr>
          <p:cNvSpPr/>
          <p:nvPr/>
        </p:nvSpPr>
        <p:spPr>
          <a:xfrm>
            <a:off x="6047207" y="2618731"/>
            <a:ext cx="2899415" cy="3392668"/>
          </a:xfrm>
          <a:prstGeom prst="rect">
            <a:avLst/>
          </a:prstGeom>
          <a:solidFill>
            <a:schemeClr val="accent5">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latin typeface="Calibri" panose="020F0502020204030204" pitchFamily="34" charset="0"/>
                <a:ea typeface="Calibri" panose="020F0502020204030204" pitchFamily="34" charset="0"/>
                <a:cs typeface="Calibri" panose="020F0502020204030204" pitchFamily="34" charset="0"/>
              </a:rPr>
              <a:t>Providing Support</a:t>
            </a:r>
          </a:p>
          <a:p>
            <a:pPr algn="ctr"/>
            <a:endParaRPr lang="en-GB" sz="18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Vocational profiling</a:t>
            </a:r>
          </a:p>
          <a:p>
            <a:endParaRPr lang="en-GB"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Job matching</a:t>
            </a:r>
          </a:p>
          <a:p>
            <a:endParaRPr lang="en-GB"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Employer Engagement</a:t>
            </a:r>
          </a:p>
          <a:p>
            <a:endParaRPr lang="en-GB"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rPr>
              <a:t>On and off the job support</a:t>
            </a:r>
          </a:p>
          <a:p>
            <a:endParaRPr lang="en-GB" sz="18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Arrow: Right 23">
            <a:extLst>
              <a:ext uri="{FF2B5EF4-FFF2-40B4-BE49-F238E27FC236}">
                <a16:creationId xmlns:a16="http://schemas.microsoft.com/office/drawing/2014/main" id="{6CD04812-718A-150F-9524-7A3CF5FE5545}"/>
              </a:ext>
            </a:extLst>
          </p:cNvPr>
          <p:cNvSpPr/>
          <p:nvPr/>
        </p:nvSpPr>
        <p:spPr>
          <a:xfrm>
            <a:off x="2375466" y="3815862"/>
            <a:ext cx="472884" cy="677005"/>
          </a:xfrm>
          <a:prstGeom prst="right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A9C2D108-4289-97FA-C33D-A0A164CD2606}"/>
              </a:ext>
            </a:extLst>
          </p:cNvPr>
          <p:cNvSpPr/>
          <p:nvPr/>
        </p:nvSpPr>
        <p:spPr>
          <a:xfrm>
            <a:off x="5568023" y="3815862"/>
            <a:ext cx="472884" cy="677005"/>
          </a:xfrm>
          <a:prstGeom prst="right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1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p:nvPr/>
        </p:nvSpPr>
        <p:spPr>
          <a:xfrm>
            <a:off x="0" y="19945"/>
            <a:ext cx="9144000" cy="1307363"/>
          </a:xfrm>
          <a:prstGeom prst="rect">
            <a:avLst/>
          </a:prstGeom>
          <a:solidFill>
            <a:srgbClr val="C40A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6" name="Google Shape;136;p2"/>
          <p:cNvSpPr txBox="1"/>
          <p:nvPr/>
        </p:nvSpPr>
        <p:spPr>
          <a:xfrm>
            <a:off x="112924" y="343115"/>
            <a:ext cx="850353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i="0" u="none" strike="noStrike" cap="none" dirty="0">
                <a:solidFill>
                  <a:srgbClr val="E9F5F8"/>
                </a:solidFill>
                <a:latin typeface="Calibri"/>
                <a:ea typeface="Calibri"/>
                <a:cs typeface="Calibri"/>
                <a:sym typeface="Calibri"/>
              </a:rPr>
              <a:t>Keys To Success </a:t>
            </a:r>
            <a:endParaRPr dirty="0"/>
          </a:p>
        </p:txBody>
      </p:sp>
      <p:sp>
        <p:nvSpPr>
          <p:cNvPr id="140" name="Google Shape;140;p2"/>
          <p:cNvSpPr txBox="1"/>
          <p:nvPr/>
        </p:nvSpPr>
        <p:spPr>
          <a:xfrm>
            <a:off x="112924" y="1472582"/>
            <a:ext cx="8056715" cy="4524275"/>
          </a:xfrm>
          <a:prstGeom prst="rect">
            <a:avLst/>
          </a:prstGeom>
          <a:noFill/>
          <a:ln>
            <a:noFill/>
          </a:ln>
        </p:spPr>
        <p:txBody>
          <a:bodyPr spcFirstLastPara="1" wrap="square" lIns="91425" tIns="45700" rIns="91425" bIns="45700" anchor="t" anchorCtr="0">
            <a:spAutoFit/>
          </a:bodyPr>
          <a:lstStyle/>
          <a:p>
            <a:pPr marL="257175" marR="0" lvl="0" indent="-104775" algn="l" rtl="0">
              <a:spcBef>
                <a:spcPts val="0"/>
              </a:spcBef>
              <a:spcAft>
                <a:spcPts val="0"/>
              </a:spcAft>
              <a:buClr>
                <a:schemeClr val="dk1"/>
              </a:buClr>
              <a:buSzPts val="2400"/>
              <a:buFont typeface="Arial"/>
              <a:buNone/>
            </a:pPr>
            <a:r>
              <a:rPr lang="en-GB" sz="2400" b="1" dirty="0">
                <a:solidFill>
                  <a:schemeClr val="dk1"/>
                </a:solidFill>
                <a:latin typeface="Calibri"/>
                <a:ea typeface="Calibri"/>
                <a:cs typeface="Calibri"/>
                <a:sym typeface="Calibri"/>
              </a:rPr>
              <a:t>Model of Support are specific and defined however we have influence to create a local service:</a:t>
            </a:r>
          </a:p>
          <a:p>
            <a:pPr marL="257175" marR="0" lvl="0" indent="-104775" algn="l" rtl="0">
              <a:spcBef>
                <a:spcPts val="0"/>
              </a:spcBef>
              <a:spcAft>
                <a:spcPts val="0"/>
              </a:spcAft>
              <a:buClr>
                <a:schemeClr val="dk1"/>
              </a:buClr>
              <a:buSzPts val="2400"/>
              <a:buFont typeface="Arial"/>
              <a:buNone/>
            </a:pPr>
            <a:endParaRPr lang="en-GB" sz="2400" b="1" dirty="0">
              <a:solidFill>
                <a:schemeClr val="dk1"/>
              </a:solidFill>
              <a:latin typeface="Calibri"/>
              <a:ea typeface="Calibri"/>
              <a:cs typeface="Calibri"/>
              <a:sym typeface="Calibri"/>
            </a:endParaRPr>
          </a:p>
          <a:p>
            <a:pPr marL="495300" marR="0" lvl="0" indent="-342900" algn="l" rtl="0">
              <a:spcBef>
                <a:spcPts val="0"/>
              </a:spcBef>
              <a:spcAft>
                <a:spcPts val="0"/>
              </a:spcAft>
              <a:buClr>
                <a:schemeClr val="dk1"/>
              </a:buClr>
              <a:buSzPts val="2400"/>
              <a:buFont typeface="Wingdings" panose="05000000000000000000" pitchFamily="2" charset="2"/>
              <a:buChar char="Ø"/>
            </a:pPr>
            <a:r>
              <a:rPr lang="en-GB" sz="2400" b="1" dirty="0">
                <a:solidFill>
                  <a:schemeClr val="dk1"/>
                </a:solidFill>
                <a:latin typeface="Calibri"/>
                <a:ea typeface="Calibri"/>
                <a:cs typeface="Calibri"/>
                <a:sym typeface="Calibri"/>
              </a:rPr>
              <a:t>Referrals – </a:t>
            </a:r>
            <a:r>
              <a:rPr lang="en-GB" sz="2400" dirty="0">
                <a:solidFill>
                  <a:schemeClr val="dk1"/>
                </a:solidFill>
                <a:latin typeface="Calibri"/>
                <a:ea typeface="Calibri"/>
                <a:cs typeface="Calibri"/>
                <a:sym typeface="Calibri"/>
              </a:rPr>
              <a:t>identifying strong referral pathways, through a wide range of local organisations, to reach beneficiaries</a:t>
            </a:r>
          </a:p>
          <a:p>
            <a:pPr marL="495300" marR="0" lvl="0" indent="-342900" algn="l" rtl="0">
              <a:spcBef>
                <a:spcPts val="0"/>
              </a:spcBef>
              <a:spcAft>
                <a:spcPts val="0"/>
              </a:spcAft>
              <a:buClr>
                <a:schemeClr val="dk1"/>
              </a:buClr>
              <a:buSzPts val="2400"/>
              <a:buFont typeface="Wingdings" panose="05000000000000000000" pitchFamily="2" charset="2"/>
              <a:buChar char="Ø"/>
            </a:pPr>
            <a:r>
              <a:rPr lang="en-GB" sz="2400" b="1" dirty="0">
                <a:solidFill>
                  <a:schemeClr val="dk1"/>
                </a:solidFill>
                <a:latin typeface="Calibri"/>
                <a:ea typeface="Calibri"/>
                <a:cs typeface="Calibri"/>
                <a:sym typeface="Calibri"/>
              </a:rPr>
              <a:t>Integration</a:t>
            </a:r>
            <a:r>
              <a:rPr lang="en-GB" sz="2400" dirty="0">
                <a:solidFill>
                  <a:schemeClr val="dk1"/>
                </a:solidFill>
                <a:latin typeface="Calibri"/>
                <a:ea typeface="Calibri"/>
                <a:cs typeface="Calibri"/>
                <a:sym typeface="Calibri"/>
              </a:rPr>
              <a:t> – minimising duplication and driving efficiency and effectiveness of the programme by working with and aligning to existing provision</a:t>
            </a:r>
          </a:p>
          <a:p>
            <a:pPr marL="495300" marR="0" lvl="0" indent="-342900" algn="l" rtl="0">
              <a:spcBef>
                <a:spcPts val="0"/>
              </a:spcBef>
              <a:spcAft>
                <a:spcPts val="0"/>
              </a:spcAft>
              <a:buClr>
                <a:schemeClr val="dk1"/>
              </a:buClr>
              <a:buSzPts val="2400"/>
              <a:buFont typeface="Wingdings" panose="05000000000000000000" pitchFamily="2" charset="2"/>
              <a:buChar char="Ø"/>
            </a:pPr>
            <a:r>
              <a:rPr lang="en-GB" sz="2400" b="1" dirty="0">
                <a:solidFill>
                  <a:schemeClr val="dk1"/>
                </a:solidFill>
                <a:latin typeface="Calibri"/>
                <a:ea typeface="Calibri"/>
                <a:cs typeface="Calibri"/>
                <a:sym typeface="Calibri"/>
              </a:rPr>
              <a:t>Employer Engagement </a:t>
            </a:r>
            <a:r>
              <a:rPr lang="en-GB" sz="2400" dirty="0">
                <a:solidFill>
                  <a:schemeClr val="dk1"/>
                </a:solidFill>
                <a:latin typeface="Calibri"/>
                <a:ea typeface="Calibri"/>
                <a:cs typeface="Calibri"/>
                <a:sym typeface="Calibri"/>
              </a:rPr>
              <a:t>– Person first approach will require support from a wide range of employers</a:t>
            </a:r>
          </a:p>
          <a:p>
            <a:pPr marL="495300" marR="0" lvl="0" indent="-342900" algn="l" rtl="0">
              <a:spcBef>
                <a:spcPts val="0"/>
              </a:spcBef>
              <a:spcAft>
                <a:spcPts val="0"/>
              </a:spcAft>
              <a:buClr>
                <a:schemeClr val="dk1"/>
              </a:buClr>
              <a:buSzPts val="2400"/>
              <a:buFont typeface="Wingdings" panose="05000000000000000000" pitchFamily="2" charset="2"/>
              <a:buChar char="Ø"/>
            </a:pPr>
            <a:r>
              <a:rPr lang="en-GB" sz="2400" b="1" dirty="0">
                <a:solidFill>
                  <a:schemeClr val="dk1"/>
                </a:solidFill>
                <a:latin typeface="Calibri"/>
                <a:ea typeface="Calibri"/>
                <a:cs typeface="Calibri"/>
                <a:sym typeface="Calibri"/>
              </a:rPr>
              <a:t>Quality</a:t>
            </a:r>
            <a:r>
              <a:rPr lang="en-GB" sz="2400" dirty="0">
                <a:solidFill>
                  <a:schemeClr val="dk1"/>
                </a:solidFill>
                <a:latin typeface="Calibri"/>
                <a:ea typeface="Calibri"/>
                <a:cs typeface="Calibri"/>
                <a:sym typeface="Calibri"/>
              </a:rPr>
              <a:t> – driving quality through robust programme management and capacity structures</a:t>
            </a:r>
            <a:endParaRPr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194055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62d6d73-9460-4723-953e-360af1e46789">
      <Terms xmlns="http://schemas.microsoft.com/office/infopath/2007/PartnerControls"/>
    </lcf76f155ced4ddcb4097134ff3c332f>
    <TaxCatchAll xmlns="066c53d5-f4f4-4188-871a-e39f228143a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F8723E576B71428E1B5404623D6221" ma:contentTypeVersion="20" ma:contentTypeDescription="Create a new document." ma:contentTypeScope="" ma:versionID="93cde08987508593bf2fd868501d25fa">
  <xsd:schema xmlns:xsd="http://www.w3.org/2001/XMLSchema" xmlns:xs="http://www.w3.org/2001/XMLSchema" xmlns:p="http://schemas.microsoft.com/office/2006/metadata/properties" xmlns:ns1="http://schemas.microsoft.com/sharepoint/v3" xmlns:ns2="362d6d73-9460-4723-953e-360af1e46789" xmlns:ns3="066c53d5-f4f4-4188-871a-e39f228143aa" targetNamespace="http://schemas.microsoft.com/office/2006/metadata/properties" ma:root="true" ma:fieldsID="d7084ee41baa5f30fdc81291144fc6f7" ns1:_="" ns2:_="" ns3:_="">
    <xsd:import namespace="http://schemas.microsoft.com/sharepoint/v3"/>
    <xsd:import namespace="362d6d73-9460-4723-953e-360af1e46789"/>
    <xsd:import namespace="066c53d5-f4f4-4188-871a-e39f228143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2d6d73-9460-4723-953e-360af1e467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084b5b8-5c41-402a-93b7-1e2a455a0556"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6c53d5-f4f4-4188-871a-e39f228143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3858310-d595-4b5e-a026-26ae9ca57372}" ma:internalName="TaxCatchAll" ma:showField="CatchAllData" ma:web="066c53d5-f4f4-4188-871a-e39f228143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90520-63AD-44BC-9AF2-44109EE0F29F}">
  <ds:schemaRefs>
    <ds:schemaRef ds:uri="http://schemas.microsoft.com/sharepoint/v3/contenttype/forms"/>
  </ds:schemaRefs>
</ds:datastoreItem>
</file>

<file path=customXml/itemProps2.xml><?xml version="1.0" encoding="utf-8"?>
<ds:datastoreItem xmlns:ds="http://schemas.openxmlformats.org/officeDocument/2006/customXml" ds:itemID="{4BC50ADB-3192-4ABA-99B5-07F32B748E5C}">
  <ds:schemaRefs>
    <ds:schemaRef ds:uri="066c53d5-f4f4-4188-871a-e39f228143aa"/>
    <ds:schemaRef ds:uri="362d6d73-9460-4723-953e-360af1e467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5C5775D-5F63-4236-8A88-658330D37071}">
  <ds:schemaRefs>
    <ds:schemaRef ds:uri="066c53d5-f4f4-4188-871a-e39f228143aa"/>
    <ds:schemaRef ds:uri="362d6d73-9460-4723-953e-360af1e467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63da656-5c75-4f6d-9461-4a3ce9a537cc}" enabled="1" method="Privileged" siteId="{d9d3f5ac-f803-49be-949f-14a7074d74a7}" removed="0"/>
</clbl:labelList>
</file>

<file path=docProps/app.xml><?xml version="1.0" encoding="utf-8"?>
<Properties xmlns="http://schemas.openxmlformats.org/officeDocument/2006/extended-properties" xmlns:vt="http://schemas.openxmlformats.org/officeDocument/2006/docPropsVTypes">
  <TotalTime>380</TotalTime>
  <Words>1454</Words>
  <Application>Microsoft Office PowerPoint</Application>
  <PresentationFormat>On-screen Show (4:3)</PresentationFormat>
  <Paragraphs>153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Wingdings</vt:lpstr>
      <vt:lpstr>Office Theme</vt:lpstr>
      <vt:lpstr>South London Partnership Connect to Work  January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 Sturrock</dc:creator>
  <cp:lastModifiedBy>Kirsty Hogg</cp:lastModifiedBy>
  <cp:revision>4</cp:revision>
  <dcterms:created xsi:type="dcterms:W3CDTF">2016-03-11T14:38:55Z</dcterms:created>
  <dcterms:modified xsi:type="dcterms:W3CDTF">2025-01-16T11:31:44Z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0x010100A7F8723E576B71428E1B5404623D6221</vt:lpwstr>
  </property>
  <property fmtid="{D5CDD505-2E9C-101B-9397-08002B2CF9AE}" pid="3" name="Order">
    <vt:r8>100</vt:r8>
  </property>
  <property fmtid="{D5CDD505-2E9C-101B-9397-08002B2CF9AE}" pid="4" name="MSIP_Label_763da656-5c75-4f6d-9461-4a3ce9a537cc_Enabled">
    <vt:lpwstr>True</vt:lpwstr>
  </property>
  <property fmtid="{D5CDD505-2E9C-101B-9397-08002B2CF9AE}" pid="5" name="MSIP_Label_763da656-5c75-4f6d-9461-4a3ce9a537cc_SiteId">
    <vt:lpwstr>d9d3f5ac-f803-49be-949f-14a7074d74a7</vt:lpwstr>
  </property>
  <property fmtid="{D5CDD505-2E9C-101B-9397-08002B2CF9AE}" pid="6" name="MSIP_Label_763da656-5c75-4f6d-9461-4a3ce9a537cc_Owner">
    <vt:lpwstr>Atul.Gour@richmondandwandsworth.gov.uk</vt:lpwstr>
  </property>
  <property fmtid="{D5CDD505-2E9C-101B-9397-08002B2CF9AE}" pid="7" name="MSIP_Label_763da656-5c75-4f6d-9461-4a3ce9a537cc_SetDate">
    <vt:lpwstr>2020-05-19T13:25:41.0625478Z</vt:lpwstr>
  </property>
  <property fmtid="{D5CDD505-2E9C-101B-9397-08002B2CF9AE}" pid="8" name="MSIP_Label_763da656-5c75-4f6d-9461-4a3ce9a537cc_Name">
    <vt:lpwstr>Official</vt:lpwstr>
  </property>
  <property fmtid="{D5CDD505-2E9C-101B-9397-08002B2CF9AE}" pid="9" name="MSIP_Label_763da656-5c75-4f6d-9461-4a3ce9a537cc_Application">
    <vt:lpwstr>Microsoft Azure Information Protection</vt:lpwstr>
  </property>
  <property fmtid="{D5CDD505-2E9C-101B-9397-08002B2CF9AE}" pid="10" name="MSIP_Label_763da656-5c75-4f6d-9461-4a3ce9a537cc_ActionId">
    <vt:lpwstr>9a50299d-332c-40b7-84de-c99b03d2c7da</vt:lpwstr>
  </property>
  <property fmtid="{D5CDD505-2E9C-101B-9397-08002B2CF9AE}" pid="11" name="MSIP_Label_763da656-5c75-4f6d-9461-4a3ce9a537cc_Extended_MSFT_Method">
    <vt:lpwstr>Automatic</vt:lpwstr>
  </property>
  <property fmtid="{D5CDD505-2E9C-101B-9397-08002B2CF9AE}" pid="12" name="Sensitivity">
    <vt:lpwstr>Official</vt:lpwstr>
  </property>
  <property fmtid="{D5CDD505-2E9C-101B-9397-08002B2CF9AE}" pid="13" name="MediaServiceImageTags">
    <vt:lpwstr/>
  </property>
</Properties>
</file>