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sldIdLst>
    <p:sldId id="260" r:id="rId5"/>
    <p:sldId id="261" r:id="rId6"/>
    <p:sldId id="262" r:id="rId7"/>
    <p:sldId id="263" r:id="rId8"/>
    <p:sldId id="286" r:id="rId9"/>
    <p:sldId id="287" r:id="rId10"/>
    <p:sldId id="288" r:id="rId11"/>
    <p:sldId id="265" r:id="rId12"/>
    <p:sldId id="266" r:id="rId13"/>
    <p:sldId id="268" r:id="rId14"/>
    <p:sldId id="269" r:id="rId15"/>
    <p:sldId id="270" r:id="rId16"/>
    <p:sldId id="271" r:id="rId17"/>
    <p:sldId id="276" r:id="rId18"/>
    <p:sldId id="277" r:id="rId19"/>
    <p:sldId id="278" r:id="rId20"/>
    <p:sldId id="279" r:id="rId21"/>
    <p:sldId id="289" r:id="rId22"/>
    <p:sldId id="280" r:id="rId23"/>
    <p:sldId id="281" r:id="rId24"/>
    <p:sldId id="282"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A78B49-7D8C-B12D-23C0-97B2E1CE83BA}" v="1" dt="2023-10-11T14:51:19.084"/>
    <p1510:client id="{DA9460E2-D57B-4F2D-82F7-A4227F5CB5B9}" v="9" dt="2023-10-10T09:57:37.7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lls, Helen" userId="09b6d3f9-61e9-4c88-a533-ca51ba9ac12e" providerId="ADAL" clId="{DA9460E2-D57B-4F2D-82F7-A4227F5CB5B9}"/>
    <pc:docChg chg="undo custSel addSld delSld modSld">
      <pc:chgData name="Hills, Helen" userId="09b6d3f9-61e9-4c88-a533-ca51ba9ac12e" providerId="ADAL" clId="{DA9460E2-D57B-4F2D-82F7-A4227F5CB5B9}" dt="2023-10-10T10:25:26.044" v="660" actId="403"/>
      <pc:docMkLst>
        <pc:docMk/>
      </pc:docMkLst>
      <pc:sldChg chg="modSp mod">
        <pc:chgData name="Hills, Helen" userId="09b6d3f9-61e9-4c88-a533-ca51ba9ac12e" providerId="ADAL" clId="{DA9460E2-D57B-4F2D-82F7-A4227F5CB5B9}" dt="2023-10-10T10:18:20.040" v="637" actId="1076"/>
        <pc:sldMkLst>
          <pc:docMk/>
          <pc:sldMk cId="0" sldId="260"/>
        </pc:sldMkLst>
        <pc:spChg chg="mod">
          <ac:chgData name="Hills, Helen" userId="09b6d3f9-61e9-4c88-a533-ca51ba9ac12e" providerId="ADAL" clId="{DA9460E2-D57B-4F2D-82F7-A4227F5CB5B9}" dt="2023-10-10T10:18:20.040" v="637" actId="1076"/>
          <ac:spMkLst>
            <pc:docMk/>
            <pc:sldMk cId="0" sldId="260"/>
            <ac:spMk id="54" creationId="{00000000-0000-0000-0000-000000000000}"/>
          </ac:spMkLst>
        </pc:spChg>
      </pc:sldChg>
      <pc:sldChg chg="modSp mod">
        <pc:chgData name="Hills, Helen" userId="09b6d3f9-61e9-4c88-a533-ca51ba9ac12e" providerId="ADAL" clId="{DA9460E2-D57B-4F2D-82F7-A4227F5CB5B9}" dt="2023-10-10T10:18:29.588" v="641" actId="1076"/>
        <pc:sldMkLst>
          <pc:docMk/>
          <pc:sldMk cId="0" sldId="261"/>
        </pc:sldMkLst>
        <pc:spChg chg="mod">
          <ac:chgData name="Hills, Helen" userId="09b6d3f9-61e9-4c88-a533-ca51ba9ac12e" providerId="ADAL" clId="{DA9460E2-D57B-4F2D-82F7-A4227F5CB5B9}" dt="2023-10-10T10:18:29.588" v="641" actId="1076"/>
          <ac:spMkLst>
            <pc:docMk/>
            <pc:sldMk cId="0" sldId="261"/>
            <ac:spMk id="66" creationId="{00000000-0000-0000-0000-000000000000}"/>
          </ac:spMkLst>
        </pc:spChg>
      </pc:sldChg>
      <pc:sldChg chg="modSp mod">
        <pc:chgData name="Hills, Helen" userId="09b6d3f9-61e9-4c88-a533-ca51ba9ac12e" providerId="ADAL" clId="{DA9460E2-D57B-4F2D-82F7-A4227F5CB5B9}" dt="2023-10-10T10:19:11.149" v="648" actId="403"/>
        <pc:sldMkLst>
          <pc:docMk/>
          <pc:sldMk cId="0" sldId="266"/>
        </pc:sldMkLst>
        <pc:spChg chg="mod">
          <ac:chgData name="Hills, Helen" userId="09b6d3f9-61e9-4c88-a533-ca51ba9ac12e" providerId="ADAL" clId="{DA9460E2-D57B-4F2D-82F7-A4227F5CB5B9}" dt="2023-10-10T10:19:11.149" v="648" actId="403"/>
          <ac:spMkLst>
            <pc:docMk/>
            <pc:sldMk cId="0" sldId="266"/>
            <ac:spMk id="116" creationId="{00000000-0000-0000-0000-000000000000}"/>
          </ac:spMkLst>
        </pc:spChg>
        <pc:spChg chg="mod">
          <ac:chgData name="Hills, Helen" userId="09b6d3f9-61e9-4c88-a533-ca51ba9ac12e" providerId="ADAL" clId="{DA9460E2-D57B-4F2D-82F7-A4227F5CB5B9}" dt="2023-10-10T10:19:09.268" v="647" actId="1076"/>
          <ac:spMkLst>
            <pc:docMk/>
            <pc:sldMk cId="0" sldId="266"/>
            <ac:spMk id="117" creationId="{00000000-0000-0000-0000-000000000000}"/>
          </ac:spMkLst>
        </pc:spChg>
      </pc:sldChg>
      <pc:sldChg chg="modSp del mod">
        <pc:chgData name="Hills, Helen" userId="09b6d3f9-61e9-4c88-a533-ca51ba9ac12e" providerId="ADAL" clId="{DA9460E2-D57B-4F2D-82F7-A4227F5CB5B9}" dt="2023-10-10T09:54:55.874" v="577" actId="47"/>
        <pc:sldMkLst>
          <pc:docMk/>
          <pc:sldMk cId="0" sldId="267"/>
        </pc:sldMkLst>
        <pc:spChg chg="mod">
          <ac:chgData name="Hills, Helen" userId="09b6d3f9-61e9-4c88-a533-ca51ba9ac12e" providerId="ADAL" clId="{DA9460E2-D57B-4F2D-82F7-A4227F5CB5B9}" dt="2023-10-10T09:53:54.128" v="548" actId="21"/>
          <ac:spMkLst>
            <pc:docMk/>
            <pc:sldMk cId="0" sldId="267"/>
            <ac:spMk id="123" creationId="{00000000-0000-0000-0000-000000000000}"/>
          </ac:spMkLst>
        </pc:spChg>
      </pc:sldChg>
      <pc:sldChg chg="addSp delSp modSp mod">
        <pc:chgData name="Hills, Helen" userId="09b6d3f9-61e9-4c88-a533-ca51ba9ac12e" providerId="ADAL" clId="{DA9460E2-D57B-4F2D-82F7-A4227F5CB5B9}" dt="2023-10-10T09:57:12.200" v="603" actId="207"/>
        <pc:sldMkLst>
          <pc:docMk/>
          <pc:sldMk cId="0" sldId="268"/>
        </pc:sldMkLst>
        <pc:spChg chg="add del mod">
          <ac:chgData name="Hills, Helen" userId="09b6d3f9-61e9-4c88-a533-ca51ba9ac12e" providerId="ADAL" clId="{DA9460E2-D57B-4F2D-82F7-A4227F5CB5B9}" dt="2023-10-10T09:56:58.293" v="592"/>
          <ac:spMkLst>
            <pc:docMk/>
            <pc:sldMk cId="0" sldId="268"/>
            <ac:spMk id="2" creationId="{7251E3FC-B04F-6FF9-34EC-314156F71131}"/>
          </ac:spMkLst>
        </pc:spChg>
        <pc:spChg chg="add del mod">
          <ac:chgData name="Hills, Helen" userId="09b6d3f9-61e9-4c88-a533-ca51ba9ac12e" providerId="ADAL" clId="{DA9460E2-D57B-4F2D-82F7-A4227F5CB5B9}" dt="2023-10-10T09:57:07.994" v="600" actId="478"/>
          <ac:spMkLst>
            <pc:docMk/>
            <pc:sldMk cId="0" sldId="268"/>
            <ac:spMk id="3" creationId="{C552BCE0-6B66-6719-605C-E19EDA46DDEE}"/>
          </ac:spMkLst>
        </pc:spChg>
        <pc:spChg chg="mod">
          <ac:chgData name="Hills, Helen" userId="09b6d3f9-61e9-4c88-a533-ca51ba9ac12e" providerId="ADAL" clId="{DA9460E2-D57B-4F2D-82F7-A4227F5CB5B9}" dt="2023-10-10T09:57:12.200" v="603" actId="207"/>
          <ac:spMkLst>
            <pc:docMk/>
            <pc:sldMk cId="0" sldId="268"/>
            <ac:spMk id="129" creationId="{00000000-0000-0000-0000-000000000000}"/>
          </ac:spMkLst>
        </pc:spChg>
      </pc:sldChg>
      <pc:sldChg chg="addSp delSp modSp mod">
        <pc:chgData name="Hills, Helen" userId="09b6d3f9-61e9-4c88-a533-ca51ba9ac12e" providerId="ADAL" clId="{DA9460E2-D57B-4F2D-82F7-A4227F5CB5B9}" dt="2023-10-10T09:58:14.740" v="625" actId="20577"/>
        <pc:sldMkLst>
          <pc:docMk/>
          <pc:sldMk cId="0" sldId="269"/>
        </pc:sldMkLst>
        <pc:spChg chg="add del mod">
          <ac:chgData name="Hills, Helen" userId="09b6d3f9-61e9-4c88-a533-ca51ba9ac12e" providerId="ADAL" clId="{DA9460E2-D57B-4F2D-82F7-A4227F5CB5B9}" dt="2023-10-10T09:57:22.103" v="606"/>
          <ac:spMkLst>
            <pc:docMk/>
            <pc:sldMk cId="0" sldId="269"/>
            <ac:spMk id="3" creationId="{3B266CB3-DDEB-0A50-FABC-2CD45D226FFE}"/>
          </ac:spMkLst>
        </pc:spChg>
        <pc:spChg chg="add mod">
          <ac:chgData name="Hills, Helen" userId="09b6d3f9-61e9-4c88-a533-ca51ba9ac12e" providerId="ADAL" clId="{DA9460E2-D57B-4F2D-82F7-A4227F5CB5B9}" dt="2023-10-10T09:57:22.103" v="606"/>
          <ac:spMkLst>
            <pc:docMk/>
            <pc:sldMk cId="0" sldId="269"/>
            <ac:spMk id="4" creationId="{B484C830-C743-A71F-CA50-FD4A759D8B75}"/>
          </ac:spMkLst>
        </pc:spChg>
        <pc:spChg chg="del">
          <ac:chgData name="Hills, Helen" userId="09b6d3f9-61e9-4c88-a533-ca51ba9ac12e" providerId="ADAL" clId="{DA9460E2-D57B-4F2D-82F7-A4227F5CB5B9}" dt="2023-10-10T09:57:16.398" v="604" actId="478"/>
          <ac:spMkLst>
            <pc:docMk/>
            <pc:sldMk cId="0" sldId="269"/>
            <ac:spMk id="134" creationId="{00000000-0000-0000-0000-000000000000}"/>
          </ac:spMkLst>
        </pc:spChg>
        <pc:spChg chg="mod">
          <ac:chgData name="Hills, Helen" userId="09b6d3f9-61e9-4c88-a533-ca51ba9ac12e" providerId="ADAL" clId="{DA9460E2-D57B-4F2D-82F7-A4227F5CB5B9}" dt="2023-10-10T09:58:14.740" v="625" actId="20577"/>
          <ac:spMkLst>
            <pc:docMk/>
            <pc:sldMk cId="0" sldId="269"/>
            <ac:spMk id="135" creationId="{00000000-0000-0000-0000-000000000000}"/>
          </ac:spMkLst>
        </pc:spChg>
      </pc:sldChg>
      <pc:sldChg chg="addSp delSp modSp mod">
        <pc:chgData name="Hills, Helen" userId="09b6d3f9-61e9-4c88-a533-ca51ba9ac12e" providerId="ADAL" clId="{DA9460E2-D57B-4F2D-82F7-A4227F5CB5B9}" dt="2023-10-10T09:58:25.627" v="629" actId="404"/>
        <pc:sldMkLst>
          <pc:docMk/>
          <pc:sldMk cId="0" sldId="270"/>
        </pc:sldMkLst>
        <pc:spChg chg="add del mod">
          <ac:chgData name="Hills, Helen" userId="09b6d3f9-61e9-4c88-a533-ca51ba9ac12e" providerId="ADAL" clId="{DA9460E2-D57B-4F2D-82F7-A4227F5CB5B9}" dt="2023-10-10T09:57:37.754" v="609"/>
          <ac:spMkLst>
            <pc:docMk/>
            <pc:sldMk cId="0" sldId="270"/>
            <ac:spMk id="3" creationId="{58473A84-4E73-590E-5934-84B5B5E06C56}"/>
          </ac:spMkLst>
        </pc:spChg>
        <pc:spChg chg="add mod">
          <ac:chgData name="Hills, Helen" userId="09b6d3f9-61e9-4c88-a533-ca51ba9ac12e" providerId="ADAL" clId="{DA9460E2-D57B-4F2D-82F7-A4227F5CB5B9}" dt="2023-10-10T09:57:37.754" v="609"/>
          <ac:spMkLst>
            <pc:docMk/>
            <pc:sldMk cId="0" sldId="270"/>
            <ac:spMk id="4" creationId="{B27C68D0-1AB8-56E9-3B20-26187923464A}"/>
          </ac:spMkLst>
        </pc:spChg>
        <pc:spChg chg="del">
          <ac:chgData name="Hills, Helen" userId="09b6d3f9-61e9-4c88-a533-ca51ba9ac12e" providerId="ADAL" clId="{DA9460E2-D57B-4F2D-82F7-A4227F5CB5B9}" dt="2023-10-10T09:56:40.001" v="587" actId="478"/>
          <ac:spMkLst>
            <pc:docMk/>
            <pc:sldMk cId="0" sldId="270"/>
            <ac:spMk id="140" creationId="{00000000-0000-0000-0000-000000000000}"/>
          </ac:spMkLst>
        </pc:spChg>
        <pc:spChg chg="mod">
          <ac:chgData name="Hills, Helen" userId="09b6d3f9-61e9-4c88-a533-ca51ba9ac12e" providerId="ADAL" clId="{DA9460E2-D57B-4F2D-82F7-A4227F5CB5B9}" dt="2023-10-10T09:58:25.627" v="629" actId="404"/>
          <ac:spMkLst>
            <pc:docMk/>
            <pc:sldMk cId="0" sldId="270"/>
            <ac:spMk id="141" creationId="{00000000-0000-0000-0000-000000000000}"/>
          </ac:spMkLst>
        </pc:spChg>
      </pc:sldChg>
      <pc:sldChg chg="modSp mod">
        <pc:chgData name="Hills, Helen" userId="09b6d3f9-61e9-4c88-a533-ca51ba9ac12e" providerId="ADAL" clId="{DA9460E2-D57B-4F2D-82F7-A4227F5CB5B9}" dt="2023-10-10T09:58:40.858" v="636" actId="27636"/>
        <pc:sldMkLst>
          <pc:docMk/>
          <pc:sldMk cId="0" sldId="271"/>
        </pc:sldMkLst>
        <pc:spChg chg="mod">
          <ac:chgData name="Hills, Helen" userId="09b6d3f9-61e9-4c88-a533-ca51ba9ac12e" providerId="ADAL" clId="{DA9460E2-D57B-4F2D-82F7-A4227F5CB5B9}" dt="2023-10-10T09:58:40.858" v="636" actId="27636"/>
          <ac:spMkLst>
            <pc:docMk/>
            <pc:sldMk cId="0" sldId="271"/>
            <ac:spMk id="147" creationId="{00000000-0000-0000-0000-000000000000}"/>
          </ac:spMkLst>
        </pc:spChg>
      </pc:sldChg>
      <pc:sldChg chg="modSp mod">
        <pc:chgData name="Hills, Helen" userId="09b6d3f9-61e9-4c88-a533-ca51ba9ac12e" providerId="ADAL" clId="{DA9460E2-D57B-4F2D-82F7-A4227F5CB5B9}" dt="2023-10-10T10:24:21.528" v="656" actId="20577"/>
        <pc:sldMkLst>
          <pc:docMk/>
          <pc:sldMk cId="0" sldId="277"/>
        </pc:sldMkLst>
        <pc:spChg chg="mod">
          <ac:chgData name="Hills, Helen" userId="09b6d3f9-61e9-4c88-a533-ca51ba9ac12e" providerId="ADAL" clId="{DA9460E2-D57B-4F2D-82F7-A4227F5CB5B9}" dt="2023-10-10T10:24:21.528" v="656" actId="20577"/>
          <ac:spMkLst>
            <pc:docMk/>
            <pc:sldMk cId="0" sldId="277"/>
            <ac:spMk id="185" creationId="{00000000-0000-0000-0000-000000000000}"/>
          </ac:spMkLst>
        </pc:spChg>
      </pc:sldChg>
      <pc:sldChg chg="addSp delSp modSp mod">
        <pc:chgData name="Hills, Helen" userId="09b6d3f9-61e9-4c88-a533-ca51ba9ac12e" providerId="ADAL" clId="{DA9460E2-D57B-4F2D-82F7-A4227F5CB5B9}" dt="2023-10-10T10:23:55.155" v="653" actId="1076"/>
        <pc:sldMkLst>
          <pc:docMk/>
          <pc:sldMk cId="0" sldId="279"/>
        </pc:sldMkLst>
        <pc:spChg chg="add del mod">
          <ac:chgData name="Hills, Helen" userId="09b6d3f9-61e9-4c88-a533-ca51ba9ac12e" providerId="ADAL" clId="{DA9460E2-D57B-4F2D-82F7-A4227F5CB5B9}" dt="2023-10-10T09:48:53.788" v="25" actId="478"/>
          <ac:spMkLst>
            <pc:docMk/>
            <pc:sldMk cId="0" sldId="279"/>
            <ac:spMk id="2" creationId="{928DA7C1-62CA-A3AA-21A3-9AEB5232EB2A}"/>
          </ac:spMkLst>
        </pc:spChg>
        <pc:spChg chg="mod">
          <ac:chgData name="Hills, Helen" userId="09b6d3f9-61e9-4c88-a533-ca51ba9ac12e" providerId="ADAL" clId="{DA9460E2-D57B-4F2D-82F7-A4227F5CB5B9}" dt="2023-10-10T10:23:51.971" v="652" actId="403"/>
          <ac:spMkLst>
            <pc:docMk/>
            <pc:sldMk cId="0" sldId="279"/>
            <ac:spMk id="196" creationId="{00000000-0000-0000-0000-000000000000}"/>
          </ac:spMkLst>
        </pc:spChg>
        <pc:spChg chg="mod">
          <ac:chgData name="Hills, Helen" userId="09b6d3f9-61e9-4c88-a533-ca51ba9ac12e" providerId="ADAL" clId="{DA9460E2-D57B-4F2D-82F7-A4227F5CB5B9}" dt="2023-10-10T10:23:55.155" v="653" actId="1076"/>
          <ac:spMkLst>
            <pc:docMk/>
            <pc:sldMk cId="0" sldId="279"/>
            <ac:spMk id="197" creationId="{00000000-0000-0000-0000-000000000000}"/>
          </ac:spMkLst>
        </pc:spChg>
      </pc:sldChg>
      <pc:sldChg chg="modSp mod">
        <pc:chgData name="Hills, Helen" userId="09b6d3f9-61e9-4c88-a533-ca51ba9ac12e" providerId="ADAL" clId="{DA9460E2-D57B-4F2D-82F7-A4227F5CB5B9}" dt="2023-10-10T09:53:00.321" v="543" actId="5793"/>
        <pc:sldMkLst>
          <pc:docMk/>
          <pc:sldMk cId="0" sldId="280"/>
        </pc:sldMkLst>
        <pc:spChg chg="mod">
          <ac:chgData name="Hills, Helen" userId="09b6d3f9-61e9-4c88-a533-ca51ba9ac12e" providerId="ADAL" clId="{DA9460E2-D57B-4F2D-82F7-A4227F5CB5B9}" dt="2023-10-10T09:53:00.321" v="543" actId="5793"/>
          <ac:spMkLst>
            <pc:docMk/>
            <pc:sldMk cId="0" sldId="280"/>
            <ac:spMk id="203" creationId="{00000000-0000-0000-0000-000000000000}"/>
          </ac:spMkLst>
        </pc:spChg>
      </pc:sldChg>
      <pc:sldChg chg="modSp mod">
        <pc:chgData name="Hills, Helen" userId="09b6d3f9-61e9-4c88-a533-ca51ba9ac12e" providerId="ADAL" clId="{DA9460E2-D57B-4F2D-82F7-A4227F5CB5B9}" dt="2023-10-10T10:19:40.522" v="651" actId="403"/>
        <pc:sldMkLst>
          <pc:docMk/>
          <pc:sldMk cId="0" sldId="281"/>
        </pc:sldMkLst>
        <pc:spChg chg="mod">
          <ac:chgData name="Hills, Helen" userId="09b6d3f9-61e9-4c88-a533-ca51ba9ac12e" providerId="ADAL" clId="{DA9460E2-D57B-4F2D-82F7-A4227F5CB5B9}" dt="2023-10-10T10:19:40.522" v="651" actId="403"/>
          <ac:spMkLst>
            <pc:docMk/>
            <pc:sldMk cId="0" sldId="281"/>
            <ac:spMk id="208" creationId="{00000000-0000-0000-0000-000000000000}"/>
          </ac:spMkLst>
        </pc:spChg>
        <pc:spChg chg="mod">
          <ac:chgData name="Hills, Helen" userId="09b6d3f9-61e9-4c88-a533-ca51ba9ac12e" providerId="ADAL" clId="{DA9460E2-D57B-4F2D-82F7-A4227F5CB5B9}" dt="2023-10-10T09:53:09.397" v="544" actId="20577"/>
          <ac:spMkLst>
            <pc:docMk/>
            <pc:sldMk cId="0" sldId="281"/>
            <ac:spMk id="209" creationId="{00000000-0000-0000-0000-000000000000}"/>
          </ac:spMkLst>
        </pc:spChg>
        <pc:spChg chg="mod">
          <ac:chgData name="Hills, Helen" userId="09b6d3f9-61e9-4c88-a533-ca51ba9ac12e" providerId="ADAL" clId="{DA9460E2-D57B-4F2D-82F7-A4227F5CB5B9}" dt="2023-10-10T09:53:19.949" v="547" actId="255"/>
          <ac:spMkLst>
            <pc:docMk/>
            <pc:sldMk cId="0" sldId="281"/>
            <ac:spMk id="210" creationId="{00000000-0000-0000-0000-000000000000}"/>
          </ac:spMkLst>
        </pc:spChg>
      </pc:sldChg>
      <pc:sldChg chg="del">
        <pc:chgData name="Hills, Helen" userId="09b6d3f9-61e9-4c88-a533-ca51ba9ac12e" providerId="ADAL" clId="{DA9460E2-D57B-4F2D-82F7-A4227F5CB5B9}" dt="2023-10-10T09:56:01.796" v="583" actId="47"/>
        <pc:sldMkLst>
          <pc:docMk/>
          <pc:sldMk cId="4245247537" sldId="285"/>
        </pc:sldMkLst>
      </pc:sldChg>
      <pc:sldChg chg="modSp mod">
        <pc:chgData name="Hills, Helen" userId="09b6d3f9-61e9-4c88-a533-ca51ba9ac12e" providerId="ADAL" clId="{DA9460E2-D57B-4F2D-82F7-A4227F5CB5B9}" dt="2023-10-10T09:45:59.309" v="4" actId="207"/>
        <pc:sldMkLst>
          <pc:docMk/>
          <pc:sldMk cId="0" sldId="286"/>
        </pc:sldMkLst>
        <pc:spChg chg="mod">
          <ac:chgData name="Hills, Helen" userId="09b6d3f9-61e9-4c88-a533-ca51ba9ac12e" providerId="ADAL" clId="{DA9460E2-D57B-4F2D-82F7-A4227F5CB5B9}" dt="2023-10-10T09:45:59.309" v="4" actId="207"/>
          <ac:spMkLst>
            <pc:docMk/>
            <pc:sldMk cId="0" sldId="286"/>
            <ac:spMk id="83" creationId="{00000000-0000-0000-0000-000000000000}"/>
          </ac:spMkLst>
        </pc:spChg>
        <pc:spChg chg="mod">
          <ac:chgData name="Hills, Helen" userId="09b6d3f9-61e9-4c88-a533-ca51ba9ac12e" providerId="ADAL" clId="{DA9460E2-D57B-4F2D-82F7-A4227F5CB5B9}" dt="2023-10-10T09:45:56.271" v="3" actId="207"/>
          <ac:spMkLst>
            <pc:docMk/>
            <pc:sldMk cId="0" sldId="286"/>
            <ac:spMk id="86" creationId="{00000000-0000-0000-0000-000000000000}"/>
          </ac:spMkLst>
        </pc:spChg>
      </pc:sldChg>
      <pc:sldChg chg="modSp mod">
        <pc:chgData name="Hills, Helen" userId="09b6d3f9-61e9-4c88-a533-ca51ba9ac12e" providerId="ADAL" clId="{DA9460E2-D57B-4F2D-82F7-A4227F5CB5B9}" dt="2023-10-10T09:56:12.204" v="586" actId="27636"/>
        <pc:sldMkLst>
          <pc:docMk/>
          <pc:sldMk cId="0" sldId="287"/>
        </pc:sldMkLst>
        <pc:spChg chg="mod">
          <ac:chgData name="Hills, Helen" userId="09b6d3f9-61e9-4c88-a533-ca51ba9ac12e" providerId="ADAL" clId="{DA9460E2-D57B-4F2D-82F7-A4227F5CB5B9}" dt="2023-10-10T09:56:12.204" v="586" actId="27636"/>
          <ac:spMkLst>
            <pc:docMk/>
            <pc:sldMk cId="0" sldId="287"/>
            <ac:spMk id="92" creationId="{00000000-0000-0000-0000-000000000000}"/>
          </ac:spMkLst>
        </pc:spChg>
      </pc:sldChg>
      <pc:sldChg chg="modSp mod">
        <pc:chgData name="Hills, Helen" userId="09b6d3f9-61e9-4c88-a533-ca51ba9ac12e" providerId="ADAL" clId="{DA9460E2-D57B-4F2D-82F7-A4227F5CB5B9}" dt="2023-10-10T10:18:55.995" v="643" actId="403"/>
        <pc:sldMkLst>
          <pc:docMk/>
          <pc:sldMk cId="0" sldId="288"/>
        </pc:sldMkLst>
        <pc:spChg chg="mod">
          <ac:chgData name="Hills, Helen" userId="09b6d3f9-61e9-4c88-a533-ca51ba9ac12e" providerId="ADAL" clId="{DA9460E2-D57B-4F2D-82F7-A4227F5CB5B9}" dt="2023-10-10T10:18:55.995" v="643" actId="403"/>
          <ac:spMkLst>
            <pc:docMk/>
            <pc:sldMk cId="0" sldId="288"/>
            <ac:spMk id="97" creationId="{00000000-0000-0000-0000-000000000000}"/>
          </ac:spMkLst>
        </pc:spChg>
      </pc:sldChg>
      <pc:sldChg chg="addSp delSp modSp new mod">
        <pc:chgData name="Hills, Helen" userId="09b6d3f9-61e9-4c88-a533-ca51ba9ac12e" providerId="ADAL" clId="{DA9460E2-D57B-4F2D-82F7-A4227F5CB5B9}" dt="2023-10-10T10:25:26.044" v="660" actId="403"/>
        <pc:sldMkLst>
          <pc:docMk/>
          <pc:sldMk cId="1510153925" sldId="289"/>
        </pc:sldMkLst>
        <pc:spChg chg="del">
          <ac:chgData name="Hills, Helen" userId="09b6d3f9-61e9-4c88-a533-ca51ba9ac12e" providerId="ADAL" clId="{DA9460E2-D57B-4F2D-82F7-A4227F5CB5B9}" dt="2023-10-10T09:49:54.240" v="57"/>
          <ac:spMkLst>
            <pc:docMk/>
            <pc:sldMk cId="1510153925" sldId="289"/>
            <ac:spMk id="2" creationId="{FA6E9614-6B7F-4854-B9BA-E88907A2D2ED}"/>
          </ac:spMkLst>
        </pc:spChg>
        <pc:spChg chg="del">
          <ac:chgData name="Hills, Helen" userId="09b6d3f9-61e9-4c88-a533-ca51ba9ac12e" providerId="ADAL" clId="{DA9460E2-D57B-4F2D-82F7-A4227F5CB5B9}" dt="2023-10-10T09:49:56.489" v="58" actId="478"/>
          <ac:spMkLst>
            <pc:docMk/>
            <pc:sldMk cId="1510153925" sldId="289"/>
            <ac:spMk id="3" creationId="{740F40B4-14ED-0A5C-AF3D-D679EE51D7E0}"/>
          </ac:spMkLst>
        </pc:spChg>
        <pc:spChg chg="add mod">
          <ac:chgData name="Hills, Helen" userId="09b6d3f9-61e9-4c88-a533-ca51ba9ac12e" providerId="ADAL" clId="{DA9460E2-D57B-4F2D-82F7-A4227F5CB5B9}" dt="2023-10-10T10:25:16.384" v="657" actId="403"/>
          <ac:spMkLst>
            <pc:docMk/>
            <pc:sldMk cId="1510153925" sldId="289"/>
            <ac:spMk id="4" creationId="{A57E8D72-9341-9540-E70C-5AFCA3C473D1}"/>
          </ac:spMkLst>
        </pc:spChg>
        <pc:spChg chg="add mod">
          <ac:chgData name="Hills, Helen" userId="09b6d3f9-61e9-4c88-a533-ca51ba9ac12e" providerId="ADAL" clId="{DA9460E2-D57B-4F2D-82F7-A4227F5CB5B9}" dt="2023-10-10T10:25:26.044" v="660" actId="403"/>
          <ac:spMkLst>
            <pc:docMk/>
            <pc:sldMk cId="1510153925" sldId="289"/>
            <ac:spMk id="5" creationId="{B73EF2B3-CE62-0EA7-65FA-397C51DD53D0}"/>
          </ac:spMkLst>
        </pc:spChg>
      </pc:sldChg>
    </pc:docChg>
  </pc:docChgLst>
  <pc:docChgLst>
    <pc:chgData name="Kay Rhodes" userId="S::kay.rhodes@cvalive.org.uk::fe83e5c7-150e-4acf-bec8-5039fd4a2daf" providerId="AD" clId="Web-{A1A78B49-7D8C-B12D-23C0-97B2E1CE83BA}"/>
    <pc:docChg chg="modSld">
      <pc:chgData name="Kay Rhodes" userId="S::kay.rhodes@cvalive.org.uk::fe83e5c7-150e-4acf-bec8-5039fd4a2daf" providerId="AD" clId="Web-{A1A78B49-7D8C-B12D-23C0-97B2E1CE83BA}" dt="2023-10-11T14:51:19.084" v="0" actId="20577"/>
      <pc:docMkLst>
        <pc:docMk/>
      </pc:docMkLst>
      <pc:sldChg chg="modSp">
        <pc:chgData name="Kay Rhodes" userId="S::kay.rhodes@cvalive.org.uk::fe83e5c7-150e-4acf-bec8-5039fd4a2daf" providerId="AD" clId="Web-{A1A78B49-7D8C-B12D-23C0-97B2E1CE83BA}" dt="2023-10-11T14:51:19.084" v="0" actId="20577"/>
        <pc:sldMkLst>
          <pc:docMk/>
          <pc:sldMk cId="0" sldId="282"/>
        </pc:sldMkLst>
        <pc:spChg chg="mod">
          <ac:chgData name="Kay Rhodes" userId="S::kay.rhodes@cvalive.org.uk::fe83e5c7-150e-4acf-bec8-5039fd4a2daf" providerId="AD" clId="Web-{A1A78B49-7D8C-B12D-23C0-97B2E1CE83BA}" dt="2023-10-11T14:51:19.084" v="0" actId="20577"/>
          <ac:spMkLst>
            <pc:docMk/>
            <pc:sldMk cId="0" sldId="282"/>
            <ac:spMk id="21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C4F6AC-7AE9-43D7-8613-5797FC3C6E89}" type="datetimeFigureOut">
              <a:rPr lang="en-GB" smtClean="0"/>
              <a:t>11/10/2023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11863F-7442-498A-AF34-4F58245A23FE}" type="slidenum">
              <a:rPr lang="en-GB" smtClean="0"/>
              <a:t>‹#›</a:t>
            </a:fld>
            <a:endParaRPr lang="en-GB"/>
          </a:p>
        </p:txBody>
      </p:sp>
    </p:spTree>
    <p:extLst>
      <p:ext uri="{BB962C8B-B14F-4D97-AF65-F5344CB8AC3E}">
        <p14:creationId xmlns:p14="http://schemas.microsoft.com/office/powerpoint/2010/main" val="4246108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1200">
                <a:solidFill>
                  <a:schemeClr val="dk1"/>
                </a:solidFill>
                <a:latin typeface="Calibri"/>
                <a:ea typeface="Calibri"/>
                <a:cs typeface="Calibri"/>
                <a:sym typeface="Calibri"/>
              </a:rPr>
              <a:t>Explain a little bit about the service and aims of the training. Also include a trigger warning and offer support to anybody that might need it afterwards.</a:t>
            </a:r>
            <a:endParaRPr sz="120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r>
              <a:rPr lang="en-GB" sz="1200">
                <a:solidFill>
                  <a:schemeClr val="dk1"/>
                </a:solidFill>
                <a:latin typeface="Calibri"/>
                <a:ea typeface="Calibri"/>
                <a:cs typeface="Calibri"/>
                <a:sym typeface="Calibri"/>
              </a:rPr>
              <a:t>Link to all resources including Quiz: https://lbccloudadcroydongov.sharepoint.com/sites/srv-103/frjs/dasv/Events%20%20Training/Forms/AllItems.aspx?RootFolder=%2Fsites%2Fsrv%2D103%2Ffrjs%2Fdasv%2FEvents%20%20Training%2F2019%20Training&amp;FolderCTID=0x012000BEF7B221E595F445AE996D338A73A885&amp;View=%7BA93DC9E6%2D9332%2D4FBC%2DBE49%2D7E7AA2AE3981%7D#InplviewHasha93dc9e6-9332-4fbc-be49-7e7aa2ae3981=3%252Ffrjs%252Fdasv%252FEvents%252520%252520Training%252FForms%252FAllItems.aspx-3%252Ffrjs%252Fdasv%252FEvents%252520%252520Training%252FForms%252FAllItems.aspx%3D-WebPartID%3D%7BA93DC9E6--9332--4FBC--BE49--7E7AA2AE3981%7D-</a:t>
            </a:r>
            <a:endParaRPr sz="1200">
              <a:solidFill>
                <a:schemeClr val="dk1"/>
              </a:solidFill>
              <a:latin typeface="Calibri"/>
              <a:ea typeface="Calibri"/>
              <a:cs typeface="Calibri"/>
              <a:sym typeface="Calibri"/>
            </a:endParaRPr>
          </a:p>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2049374b881_0_73: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2049374b881_0_73: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1200">
                <a:solidFill>
                  <a:schemeClr val="dk1"/>
                </a:solidFill>
                <a:latin typeface="Calibri"/>
                <a:ea typeface="Calibri"/>
                <a:cs typeface="Calibri"/>
                <a:sym typeface="Calibri"/>
              </a:rPr>
              <a:t>Stress how clear the law is on consent. No grey area/blurred lines etc. </a:t>
            </a:r>
            <a:endParaRPr sz="1200">
              <a:solidFill>
                <a:schemeClr val="dk1"/>
              </a:solidFill>
              <a:latin typeface="Calibri"/>
              <a:ea typeface="Calibri"/>
              <a:cs typeface="Calibri"/>
              <a:sym typeface="Calibri"/>
            </a:endParaRPr>
          </a:p>
          <a:p>
            <a:pPr marL="0" lvl="0" indent="0" algn="l" rtl="0">
              <a:lnSpc>
                <a:spcPct val="115000"/>
              </a:lnSpc>
              <a:spcBef>
                <a:spcPts val="0"/>
              </a:spcBef>
              <a:spcAft>
                <a:spcPts val="0"/>
              </a:spcAft>
              <a:buNone/>
            </a:pPr>
            <a:r>
              <a:rPr lang="en-GB" sz="1200">
                <a:solidFill>
                  <a:schemeClr val="dk1"/>
                </a:solidFill>
                <a:latin typeface="Calibri"/>
                <a:ea typeface="Calibri"/>
                <a:cs typeface="Calibri"/>
                <a:sym typeface="Calibri"/>
              </a:rPr>
              <a:t>Could a victim have the freedom and capacity to consent under a regime of coercive control?</a:t>
            </a:r>
            <a:endParaRPr sz="120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r>
              <a:rPr lang="en-GB" sz="1200">
                <a:solidFill>
                  <a:schemeClr val="dk1"/>
                </a:solidFill>
                <a:latin typeface="Calibri"/>
                <a:ea typeface="Calibri"/>
                <a:cs typeface="Calibri"/>
                <a:sym typeface="Calibri"/>
              </a:rPr>
              <a:t>Ask the group when marital rape became illegal in the UK before next slide.</a:t>
            </a:r>
            <a:endParaRPr sz="120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endParaRPr sz="120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endParaRPr sz="1200">
              <a:solidFill>
                <a:schemeClr val="dk1"/>
              </a:solidFill>
              <a:latin typeface="Calibri"/>
              <a:ea typeface="Calibri"/>
              <a:cs typeface="Calibri"/>
              <a:sym typeface="Calibri"/>
            </a:endParaRPr>
          </a:p>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2049374b881_0_78: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2049374b881_0_78: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1200" dirty="0">
                <a:solidFill>
                  <a:schemeClr val="dk1"/>
                </a:solidFill>
                <a:latin typeface="Calibri"/>
                <a:ea typeface="Calibri"/>
                <a:cs typeface="Calibri"/>
                <a:sym typeface="Calibri"/>
              </a:rPr>
              <a:t>Speak about how difficult it is to talk about sexual violence as a survivor due to the shame and stigma. Relate the first quote to our experiences as IDVAs when asking question 16 on the RIC.</a:t>
            </a:r>
            <a:endParaRPr sz="1200" dirty="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r>
              <a:rPr lang="en-GB" sz="1200" dirty="0">
                <a:solidFill>
                  <a:schemeClr val="dk1"/>
                </a:solidFill>
                <a:latin typeface="Calibri"/>
                <a:ea typeface="Calibri"/>
                <a:cs typeface="Calibri"/>
                <a:sym typeface="Calibri"/>
              </a:rPr>
              <a:t>Reiterate marital rape being illegal and the difficulties our clients have in understanding this or recognising their own sexual abuse as that.</a:t>
            </a:r>
            <a:endParaRPr sz="1200" dirty="0">
              <a:solidFill>
                <a:schemeClr val="dk1"/>
              </a:solidFill>
              <a:latin typeface="Calibri"/>
              <a:ea typeface="Calibri"/>
              <a:cs typeface="Calibri"/>
              <a:sym typeface="Calibri"/>
            </a:endParaRPr>
          </a:p>
          <a:p>
            <a:pPr marL="0" lvl="0" indent="0" algn="l" rtl="0">
              <a:spcBef>
                <a:spcPts val="0"/>
              </a:spcBef>
              <a:spcAft>
                <a:spcPts val="0"/>
              </a:spcAft>
              <a:buNone/>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049374b881_0_83: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2049374b881_0_83: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1200">
                <a:solidFill>
                  <a:schemeClr val="dk1"/>
                </a:solidFill>
                <a:latin typeface="Calibri"/>
                <a:ea typeface="Calibri"/>
                <a:cs typeface="Calibri"/>
                <a:sym typeface="Calibri"/>
              </a:rPr>
              <a:t>Kelly said ‘there are no clearly defined and discrete analytic categories into which men’s behaviour can be placed’ (Kelly 1988: 75) and during this study, formed two new categories: pressurized sex and coercive sex. These are experiences that sometimes felt like rape or an obligation, and could involve bargaining for women who would decide that the best of bad options would be to have sex they did not want to have. The alternative would be consequences that ranged from the perpetrator sulking to withholding rent money or physical assaults. The conditions sometimes lacked specificity; it is sometimes ‘not possible to make clear and precise the distinctions between pressurized sex, coercive sex and rape’ (Kelly 1988: 105). A 2003 study found that women who described having sex with their boyfriends under duress did not label this as rape, despite a period of resistance preceding the sex and acknowledgement from the women that they did not want to have sex but feeling that they had to (Khan et al. 2003), mirroring Kelly’s findings. </a:t>
            </a:r>
            <a:endParaRPr sz="1200">
              <a:solidFill>
                <a:schemeClr val="dk1"/>
              </a:solidFill>
              <a:latin typeface="Calibri"/>
              <a:ea typeface="Calibri"/>
              <a:cs typeface="Calibri"/>
              <a:sym typeface="Calibri"/>
            </a:endParaRPr>
          </a:p>
          <a:p>
            <a:pPr marL="0" lvl="0" indent="0" algn="l" rtl="0">
              <a:spcBef>
                <a:spcPts val="0"/>
              </a:spcBef>
              <a:spcAft>
                <a:spcPts val="0"/>
              </a:spcAft>
              <a:buNone/>
            </a:pPr>
            <a:endParaRPr>
              <a:latin typeface="Calibri"/>
              <a:ea typeface="Calibri"/>
              <a:cs typeface="Calibri"/>
              <a:sym typeface="Calib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2049374b881_0_88: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2049374b881_0_88: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latin typeface="Calibri"/>
                <a:ea typeface="Calibri"/>
                <a:cs typeface="Calibri"/>
                <a:sym typeface="Calibri"/>
              </a:rPr>
              <a:t>Break here? Then come back with the exercise on warning signs an adult is being subjected to domestic abuse. </a:t>
            </a:r>
            <a:endParaRPr>
              <a:latin typeface="Calibri"/>
              <a:ea typeface="Calibri"/>
              <a:cs typeface="Calibri"/>
              <a:sym typeface="Calib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2049374b881_0_132: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2049374b881_0_132: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2049374b881_0_127: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2049374b881_0_127: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latin typeface="Calibri"/>
                <a:ea typeface="Calibri"/>
                <a:cs typeface="Calibri"/>
                <a:sym typeface="Calibri"/>
              </a:rPr>
              <a:t>Talk about David </a:t>
            </a:r>
            <a:r>
              <a:rPr lang="en-GB" dirty="0" err="1">
                <a:latin typeface="Calibri"/>
                <a:ea typeface="Calibri"/>
                <a:cs typeface="Calibri"/>
                <a:sym typeface="Calibri"/>
              </a:rPr>
              <a:t>Challen</a:t>
            </a:r>
            <a:r>
              <a:rPr lang="en-GB" dirty="0">
                <a:latin typeface="Calibri"/>
                <a:ea typeface="Calibri"/>
                <a:cs typeface="Calibri"/>
                <a:sym typeface="Calibri"/>
              </a:rPr>
              <a:t> and Luke and Ryan Hart’s accounts of living with coercive control as children, not having the language to articulate what it was they were being subjected to but knowing it was not OK. </a:t>
            </a:r>
            <a:endParaRPr dirty="0">
              <a:latin typeface="Calibri"/>
              <a:ea typeface="Calibri"/>
              <a:cs typeface="Calibri"/>
              <a:sym typeface="Calibri"/>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2049374b881_0_142: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2049374b881_0_142: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2049374b881_0_147: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 name="Google Shape;194;g2049374b881_0_147: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1200" dirty="0">
                <a:solidFill>
                  <a:schemeClr val="dk1"/>
                </a:solidFill>
                <a:latin typeface="Calibri"/>
                <a:ea typeface="Calibri"/>
                <a:cs typeface="Calibri"/>
                <a:sym typeface="Calibri"/>
              </a:rPr>
              <a:t>The service seeks to offer wrap around support and services, to avoid the frustrating process of victims/survivors having to go from agency to agency , telling their story repeatedly, in order to get the help they need.</a:t>
            </a:r>
            <a:endParaRPr sz="1200" dirty="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r>
              <a:rPr lang="en-GB" sz="1200" dirty="0">
                <a:solidFill>
                  <a:schemeClr val="dk1"/>
                </a:solidFill>
                <a:latin typeface="Calibri"/>
                <a:ea typeface="Calibri"/>
                <a:cs typeface="Calibri"/>
                <a:sym typeface="Calibri"/>
              </a:rPr>
              <a:t>We assess need and risk, refer to solicitors on site for injunctions, refer to housing, refuges etc. Community IDVAs are able to meet clients in the community if they cannot or do not want to come to FJC</a:t>
            </a:r>
            <a:endParaRPr sz="1200" dirty="0">
              <a:solidFill>
                <a:schemeClr val="dk1"/>
              </a:solidFill>
              <a:latin typeface="Calibri"/>
              <a:ea typeface="Calibri"/>
              <a:cs typeface="Calibri"/>
              <a:sym typeface="Calibri"/>
            </a:endParaRPr>
          </a:p>
          <a:p>
            <a:pPr marL="0" lvl="0" indent="0" algn="l" rtl="0">
              <a:spcBef>
                <a:spcPts val="0"/>
              </a:spcBef>
              <a:spcAft>
                <a:spcPts val="0"/>
              </a:spcAft>
              <a:buNone/>
            </a:pPr>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2049374b881_0_154: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2049374b881_0_154: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1200" dirty="0">
                <a:solidFill>
                  <a:schemeClr val="dk1"/>
                </a:solidFill>
                <a:latin typeface="Calibri"/>
                <a:ea typeface="Calibri"/>
                <a:cs typeface="Calibri"/>
                <a:sym typeface="Calibri"/>
              </a:rPr>
              <a:t>After sharing all relevant information they have about a victim, the representatives discuss options for increasing the safety of the victim and turn these into a co-ordinated action plan. The primary focus of the MARAC is to safeguard the adult victim. The MARAC will also make links with others to safeguard children and manage the behaviour of the perpetrator. At the heart of a MARAC is the working assumption that no single agency or individual can see the complete picture of the life of a victim, but all may have insights that are crucial to their safety. The victim does not attend the meeting but is represented by an IDVA who speaks on their behalf.</a:t>
            </a:r>
            <a:endParaRPr sz="1200" dirty="0">
              <a:solidFill>
                <a:schemeClr val="dk1"/>
              </a:solidFill>
              <a:latin typeface="Calibri"/>
              <a:ea typeface="Calibri"/>
              <a:cs typeface="Calibri"/>
              <a:sym typeface="Calibri"/>
            </a:endParaRPr>
          </a:p>
          <a:p>
            <a:pPr marL="0" lvl="0" indent="0" algn="l" rtl="0">
              <a:spcBef>
                <a:spcPts val="0"/>
              </a:spcBef>
              <a:spcAft>
                <a:spcPts val="0"/>
              </a:spcAft>
              <a:buNone/>
            </a:pPr>
            <a:endParaRP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g2049374b881_0_122: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6" name="Google Shape;206;g2049374b881_0_122: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2049374b881_0_58: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2049374b881_0_58: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latin typeface="Calibri"/>
                <a:ea typeface="Calibri"/>
                <a:cs typeface="Calibri"/>
                <a:sym typeface="Calibri"/>
              </a:rPr>
              <a:t>Outline the categories then say we are concentrating on Domestic Abuse today.</a:t>
            </a:r>
            <a:endParaRPr>
              <a:latin typeface="Calibri"/>
              <a:ea typeface="Calibri"/>
              <a:cs typeface="Calibri"/>
              <a:sym typeface="Calibri"/>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g2049374b881_0_159: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3" name="Google Shape;213;g2049374b881_0_159: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2049374b881_0_6: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2049374b881_0_6: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049374b881_0_41: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2049374b881_0_41: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latin typeface="Calibri"/>
                <a:ea typeface="Calibri"/>
                <a:cs typeface="Calibri"/>
                <a:sym typeface="Calibri"/>
              </a:rPr>
              <a:t>Highlight the changes: first statutory definition, first time children acknowledged in their own right, supporting a shift away from them ‘witnessing’, all survivors are automatically priority need in housing etc</a:t>
            </a:r>
            <a:endParaRPr>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2049374b881_0_36: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2049374b881_0_36: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2049374b881_0_31: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2049374b881_0_31: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2049374b881_0_11: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2049374b881_0_11: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latin typeface="Calibri"/>
                <a:ea typeface="Calibri"/>
                <a:cs typeface="Calibri"/>
                <a:sym typeface="Calibri"/>
              </a:rPr>
              <a:t>Highlight what these examples suggest about DV, coercive control, how the women have been treated by agencies etc. </a:t>
            </a:r>
            <a:endParaRPr>
              <a:latin typeface="Calibri"/>
              <a:ea typeface="Calibri"/>
              <a:cs typeface="Calibri"/>
              <a:sym typeface="Calibri"/>
            </a:endParaRPr>
          </a:p>
          <a:p>
            <a:pPr marL="0" lvl="0" indent="0" algn="l" rtl="0">
              <a:spcBef>
                <a:spcPts val="0"/>
              </a:spcBef>
              <a:spcAft>
                <a:spcPts val="0"/>
              </a:spcAft>
              <a:buNone/>
            </a:pPr>
            <a:endParaRPr>
              <a:latin typeface="Calibri"/>
              <a:ea typeface="Calibri"/>
              <a:cs typeface="Calibri"/>
              <a:sym typeface="Calibri"/>
            </a:endParaRPr>
          </a:p>
          <a:p>
            <a:pPr marL="0" lvl="0" indent="0" algn="l" rtl="0">
              <a:spcBef>
                <a:spcPts val="0"/>
              </a:spcBef>
              <a:spcAft>
                <a:spcPts val="0"/>
              </a:spcAft>
              <a:buNone/>
            </a:pPr>
            <a:r>
              <a:rPr lang="en-GB">
                <a:latin typeface="Calibri"/>
                <a:ea typeface="Calibri"/>
                <a:cs typeface="Calibri"/>
                <a:sym typeface="Calibri"/>
              </a:rPr>
              <a:t>There is research suggesting friends and family were often able to describe the violence the victims had faced, but agencies could not. Concludes that education is key, people do not know how to identify or react to DV.  </a:t>
            </a:r>
            <a:endParaRPr>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2049374b881_0_16: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2049374b881_0_16: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1200">
                <a:solidFill>
                  <a:schemeClr val="dk1"/>
                </a:solidFill>
                <a:latin typeface="Calibri"/>
                <a:ea typeface="Calibri"/>
                <a:cs typeface="Calibri"/>
                <a:sym typeface="Calibri"/>
              </a:rPr>
              <a:t>Explain the difficulty of getting a conviction, and the advice we give to clients on keeping all messages, calls etc, keeping a diary.</a:t>
            </a:r>
            <a:endParaRPr sz="120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r>
              <a:rPr lang="en-GB" sz="1200">
                <a:solidFill>
                  <a:schemeClr val="dk1"/>
                </a:solidFill>
                <a:latin typeface="Calibri"/>
                <a:ea typeface="Calibri"/>
                <a:cs typeface="Calibri"/>
                <a:sym typeface="Calibri"/>
              </a:rPr>
              <a:t>To be found guilty of coercive control the perpetrator must be</a:t>
            </a:r>
            <a:endParaRPr sz="120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r>
              <a:rPr lang="en-GB" sz="1200">
                <a:solidFill>
                  <a:schemeClr val="dk1"/>
                </a:solidFill>
                <a:latin typeface="Calibri"/>
                <a:ea typeface="Calibri"/>
                <a:cs typeface="Calibri"/>
                <a:sym typeface="Calibri"/>
              </a:rPr>
              <a:t>Personally connected to the victim</a:t>
            </a:r>
            <a:endParaRPr sz="120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r>
              <a:rPr lang="en-GB" sz="1200">
                <a:solidFill>
                  <a:schemeClr val="dk1"/>
                </a:solidFill>
                <a:latin typeface="Calibri"/>
                <a:ea typeface="Calibri"/>
                <a:cs typeface="Calibri"/>
                <a:sym typeface="Calibri"/>
              </a:rPr>
              <a:t>Their behaviour has had a serious effect on them</a:t>
            </a:r>
            <a:endParaRPr sz="120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r>
              <a:rPr lang="en-GB" sz="1200">
                <a:solidFill>
                  <a:schemeClr val="dk1"/>
                </a:solidFill>
                <a:latin typeface="Calibri"/>
                <a:ea typeface="Calibri"/>
                <a:cs typeface="Calibri"/>
                <a:sym typeface="Calibri"/>
              </a:rPr>
              <a:t>They knew or ought to have known that this behaviour would have a serious effect on them</a:t>
            </a:r>
            <a:endParaRPr sz="120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r>
              <a:rPr lang="en-GB" sz="1200">
                <a:solidFill>
                  <a:schemeClr val="dk1"/>
                </a:solidFill>
                <a:latin typeface="Calibri"/>
                <a:ea typeface="Calibri"/>
                <a:cs typeface="Calibri"/>
                <a:sym typeface="Calibri"/>
              </a:rPr>
              <a:t>Serious effect:</a:t>
            </a:r>
            <a:endParaRPr sz="120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r>
              <a:rPr lang="en-GB" sz="1200">
                <a:solidFill>
                  <a:schemeClr val="dk1"/>
                </a:solidFill>
                <a:latin typeface="Calibri"/>
                <a:ea typeface="Calibri"/>
                <a:cs typeface="Calibri"/>
                <a:sym typeface="Calibri"/>
              </a:rPr>
              <a:t>On at least two occasions they have feared that violence will be used against you</a:t>
            </a:r>
            <a:endParaRPr sz="120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r>
              <a:rPr lang="en-GB" sz="1200">
                <a:solidFill>
                  <a:schemeClr val="dk1"/>
                </a:solidFill>
                <a:latin typeface="Calibri"/>
                <a:ea typeface="Calibri"/>
                <a:cs typeface="Calibri"/>
                <a:sym typeface="Calibri"/>
              </a:rPr>
              <a:t>They have felt serious alarm or distress and it has had a substantial effect on your usual day to day activities</a:t>
            </a:r>
            <a:endParaRPr sz="120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r>
              <a:rPr lang="en-GB" sz="1200">
                <a:solidFill>
                  <a:schemeClr val="dk1"/>
                </a:solidFill>
                <a:latin typeface="Calibri"/>
                <a:ea typeface="Calibri"/>
                <a:cs typeface="Calibri"/>
                <a:sym typeface="Calibri"/>
              </a:rPr>
              <a:t>This could mean that the victim has stopped seeing friends and family, their mental or physical health have deteriorated or they have changed the way in which they parent their children</a:t>
            </a:r>
            <a:endParaRPr sz="1200">
              <a:solidFill>
                <a:schemeClr val="dk1"/>
              </a:solidFill>
              <a:latin typeface="Calibri"/>
              <a:ea typeface="Calibri"/>
              <a:cs typeface="Calibri"/>
              <a:sym typeface="Calibri"/>
            </a:endParaRPr>
          </a:p>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2049374b881_0_21: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2049374b881_0_21: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EE3CC-43DC-F494-D22A-7D5F74DD98B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E125C3C-12EA-B034-BC2C-B6BBB97207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8767519-12A2-8ACF-7F0D-DAB3D3DFD81B}"/>
              </a:ext>
            </a:extLst>
          </p:cNvPr>
          <p:cNvSpPr>
            <a:spLocks noGrp="1"/>
          </p:cNvSpPr>
          <p:nvPr>
            <p:ph type="dt" sz="half" idx="10"/>
          </p:nvPr>
        </p:nvSpPr>
        <p:spPr/>
        <p:txBody>
          <a:bodyPr/>
          <a:lstStyle/>
          <a:p>
            <a:fld id="{807CE27B-2C38-4D46-BA34-8D521BAAB788}" type="datetimeFigureOut">
              <a:rPr lang="en-GB" smtClean="0"/>
              <a:t>11/10/2023</a:t>
            </a:fld>
            <a:endParaRPr lang="en-GB"/>
          </a:p>
        </p:txBody>
      </p:sp>
      <p:sp>
        <p:nvSpPr>
          <p:cNvPr id="5" name="Footer Placeholder 4">
            <a:extLst>
              <a:ext uri="{FF2B5EF4-FFF2-40B4-BE49-F238E27FC236}">
                <a16:creationId xmlns:a16="http://schemas.microsoft.com/office/drawing/2014/main" id="{AB0AE01D-A436-C87B-D474-6323AD4543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17CAF7D-00D7-483D-36C4-DEC3E319B49A}"/>
              </a:ext>
            </a:extLst>
          </p:cNvPr>
          <p:cNvSpPr>
            <a:spLocks noGrp="1"/>
          </p:cNvSpPr>
          <p:nvPr>
            <p:ph type="sldNum" sz="quarter" idx="12"/>
          </p:nvPr>
        </p:nvSpPr>
        <p:spPr/>
        <p:txBody>
          <a:bodyPr/>
          <a:lstStyle/>
          <a:p>
            <a:fld id="{DAAA55D3-D0D5-49EA-8783-AFF55BFBBED6}" type="slidenum">
              <a:rPr lang="en-GB" smtClean="0"/>
              <a:t>‹#›</a:t>
            </a:fld>
            <a:endParaRPr lang="en-GB"/>
          </a:p>
        </p:txBody>
      </p:sp>
    </p:spTree>
    <p:extLst>
      <p:ext uri="{BB962C8B-B14F-4D97-AF65-F5344CB8AC3E}">
        <p14:creationId xmlns:p14="http://schemas.microsoft.com/office/powerpoint/2010/main" val="2102724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A526E-EA78-277C-0F00-E93033BFBEE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5E1B9B2-A633-AFFA-BE25-D169679894A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45A5C0-4D68-9612-A581-006FD75B7460}"/>
              </a:ext>
            </a:extLst>
          </p:cNvPr>
          <p:cNvSpPr>
            <a:spLocks noGrp="1"/>
          </p:cNvSpPr>
          <p:nvPr>
            <p:ph type="dt" sz="half" idx="10"/>
          </p:nvPr>
        </p:nvSpPr>
        <p:spPr/>
        <p:txBody>
          <a:bodyPr/>
          <a:lstStyle/>
          <a:p>
            <a:fld id="{807CE27B-2C38-4D46-BA34-8D521BAAB788}" type="datetimeFigureOut">
              <a:rPr lang="en-GB" smtClean="0"/>
              <a:t>11/10/2023</a:t>
            </a:fld>
            <a:endParaRPr lang="en-GB"/>
          </a:p>
        </p:txBody>
      </p:sp>
      <p:sp>
        <p:nvSpPr>
          <p:cNvPr id="5" name="Footer Placeholder 4">
            <a:extLst>
              <a:ext uri="{FF2B5EF4-FFF2-40B4-BE49-F238E27FC236}">
                <a16:creationId xmlns:a16="http://schemas.microsoft.com/office/drawing/2014/main" id="{D738142F-2FD1-0571-6306-0103D8F6892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4DFF69-C2BA-0CAA-6D84-FCDB61034A08}"/>
              </a:ext>
            </a:extLst>
          </p:cNvPr>
          <p:cNvSpPr>
            <a:spLocks noGrp="1"/>
          </p:cNvSpPr>
          <p:nvPr>
            <p:ph type="sldNum" sz="quarter" idx="12"/>
          </p:nvPr>
        </p:nvSpPr>
        <p:spPr/>
        <p:txBody>
          <a:bodyPr/>
          <a:lstStyle/>
          <a:p>
            <a:fld id="{DAAA55D3-D0D5-49EA-8783-AFF55BFBBED6}" type="slidenum">
              <a:rPr lang="en-GB" smtClean="0"/>
              <a:t>‹#›</a:t>
            </a:fld>
            <a:endParaRPr lang="en-GB"/>
          </a:p>
        </p:txBody>
      </p:sp>
    </p:spTree>
    <p:extLst>
      <p:ext uri="{BB962C8B-B14F-4D97-AF65-F5344CB8AC3E}">
        <p14:creationId xmlns:p14="http://schemas.microsoft.com/office/powerpoint/2010/main" val="704394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A7B15B-FA42-52D5-15F5-FE5C98B297A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1FFA806-E94F-A4FD-A3AE-9D15A53BA5A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0347681-B619-529A-5EC2-ED8478E8803C}"/>
              </a:ext>
            </a:extLst>
          </p:cNvPr>
          <p:cNvSpPr>
            <a:spLocks noGrp="1"/>
          </p:cNvSpPr>
          <p:nvPr>
            <p:ph type="dt" sz="half" idx="10"/>
          </p:nvPr>
        </p:nvSpPr>
        <p:spPr/>
        <p:txBody>
          <a:bodyPr/>
          <a:lstStyle/>
          <a:p>
            <a:fld id="{807CE27B-2C38-4D46-BA34-8D521BAAB788}" type="datetimeFigureOut">
              <a:rPr lang="en-GB" smtClean="0"/>
              <a:t>11/10/2023</a:t>
            </a:fld>
            <a:endParaRPr lang="en-GB"/>
          </a:p>
        </p:txBody>
      </p:sp>
      <p:sp>
        <p:nvSpPr>
          <p:cNvPr id="5" name="Footer Placeholder 4">
            <a:extLst>
              <a:ext uri="{FF2B5EF4-FFF2-40B4-BE49-F238E27FC236}">
                <a16:creationId xmlns:a16="http://schemas.microsoft.com/office/drawing/2014/main" id="{7D27273E-A6D1-97A7-595D-1444520518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9F81E30-7AC2-D11A-16E5-52A090609489}"/>
              </a:ext>
            </a:extLst>
          </p:cNvPr>
          <p:cNvSpPr>
            <a:spLocks noGrp="1"/>
          </p:cNvSpPr>
          <p:nvPr>
            <p:ph type="sldNum" sz="quarter" idx="12"/>
          </p:nvPr>
        </p:nvSpPr>
        <p:spPr/>
        <p:txBody>
          <a:bodyPr/>
          <a:lstStyle/>
          <a:p>
            <a:fld id="{DAAA55D3-D0D5-49EA-8783-AFF55BFBBED6}" type="slidenum">
              <a:rPr lang="en-GB" smtClean="0"/>
              <a:t>‹#›</a:t>
            </a:fld>
            <a:endParaRPr lang="en-GB"/>
          </a:p>
        </p:txBody>
      </p:sp>
    </p:spTree>
    <p:extLst>
      <p:ext uri="{BB962C8B-B14F-4D97-AF65-F5344CB8AC3E}">
        <p14:creationId xmlns:p14="http://schemas.microsoft.com/office/powerpoint/2010/main" val="24393313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val="183789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CA8F4-6F97-3C2F-C210-DAB50E6B94B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C4DC4E9-7CD7-A6B7-60F0-CE9B4AF6E8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1AC04B0-6E28-0544-86C0-4D3128526AE6}"/>
              </a:ext>
            </a:extLst>
          </p:cNvPr>
          <p:cNvSpPr>
            <a:spLocks noGrp="1"/>
          </p:cNvSpPr>
          <p:nvPr>
            <p:ph type="dt" sz="half" idx="10"/>
          </p:nvPr>
        </p:nvSpPr>
        <p:spPr/>
        <p:txBody>
          <a:bodyPr/>
          <a:lstStyle/>
          <a:p>
            <a:fld id="{807CE27B-2C38-4D46-BA34-8D521BAAB788}" type="datetimeFigureOut">
              <a:rPr lang="en-GB" smtClean="0"/>
              <a:t>11/10/2023</a:t>
            </a:fld>
            <a:endParaRPr lang="en-GB"/>
          </a:p>
        </p:txBody>
      </p:sp>
      <p:sp>
        <p:nvSpPr>
          <p:cNvPr id="5" name="Footer Placeholder 4">
            <a:extLst>
              <a:ext uri="{FF2B5EF4-FFF2-40B4-BE49-F238E27FC236}">
                <a16:creationId xmlns:a16="http://schemas.microsoft.com/office/drawing/2014/main" id="{C067BC75-75C8-9F0C-F684-9A745DEFD54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AB53F94-CC55-32AF-24CC-659567FA3E4B}"/>
              </a:ext>
            </a:extLst>
          </p:cNvPr>
          <p:cNvSpPr>
            <a:spLocks noGrp="1"/>
          </p:cNvSpPr>
          <p:nvPr>
            <p:ph type="sldNum" sz="quarter" idx="12"/>
          </p:nvPr>
        </p:nvSpPr>
        <p:spPr/>
        <p:txBody>
          <a:bodyPr/>
          <a:lstStyle/>
          <a:p>
            <a:fld id="{DAAA55D3-D0D5-49EA-8783-AFF55BFBBED6}" type="slidenum">
              <a:rPr lang="en-GB" smtClean="0"/>
              <a:t>‹#›</a:t>
            </a:fld>
            <a:endParaRPr lang="en-GB"/>
          </a:p>
        </p:txBody>
      </p:sp>
    </p:spTree>
    <p:extLst>
      <p:ext uri="{BB962C8B-B14F-4D97-AF65-F5344CB8AC3E}">
        <p14:creationId xmlns:p14="http://schemas.microsoft.com/office/powerpoint/2010/main" val="2759628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CD50F-BF06-D6B1-1442-D1B16A40C9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838F823-62F7-E2A0-5E9C-ECD7E04F25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0CA79DB-0435-CAB3-8AF0-6A50C3435E0B}"/>
              </a:ext>
            </a:extLst>
          </p:cNvPr>
          <p:cNvSpPr>
            <a:spLocks noGrp="1"/>
          </p:cNvSpPr>
          <p:nvPr>
            <p:ph type="dt" sz="half" idx="10"/>
          </p:nvPr>
        </p:nvSpPr>
        <p:spPr/>
        <p:txBody>
          <a:bodyPr/>
          <a:lstStyle/>
          <a:p>
            <a:fld id="{807CE27B-2C38-4D46-BA34-8D521BAAB788}" type="datetimeFigureOut">
              <a:rPr lang="en-GB" smtClean="0"/>
              <a:t>11/10/2023</a:t>
            </a:fld>
            <a:endParaRPr lang="en-GB"/>
          </a:p>
        </p:txBody>
      </p:sp>
      <p:sp>
        <p:nvSpPr>
          <p:cNvPr id="5" name="Footer Placeholder 4">
            <a:extLst>
              <a:ext uri="{FF2B5EF4-FFF2-40B4-BE49-F238E27FC236}">
                <a16:creationId xmlns:a16="http://schemas.microsoft.com/office/drawing/2014/main" id="{A3095E8B-3A3D-E16A-AE0E-567B1AC025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C6284C2-E22F-3740-459F-98CC6A44965B}"/>
              </a:ext>
            </a:extLst>
          </p:cNvPr>
          <p:cNvSpPr>
            <a:spLocks noGrp="1"/>
          </p:cNvSpPr>
          <p:nvPr>
            <p:ph type="sldNum" sz="quarter" idx="12"/>
          </p:nvPr>
        </p:nvSpPr>
        <p:spPr/>
        <p:txBody>
          <a:bodyPr/>
          <a:lstStyle/>
          <a:p>
            <a:fld id="{DAAA55D3-D0D5-49EA-8783-AFF55BFBBED6}" type="slidenum">
              <a:rPr lang="en-GB" smtClean="0"/>
              <a:t>‹#›</a:t>
            </a:fld>
            <a:endParaRPr lang="en-GB"/>
          </a:p>
        </p:txBody>
      </p:sp>
    </p:spTree>
    <p:extLst>
      <p:ext uri="{BB962C8B-B14F-4D97-AF65-F5344CB8AC3E}">
        <p14:creationId xmlns:p14="http://schemas.microsoft.com/office/powerpoint/2010/main" val="2721314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CE90A-C13D-68F0-C388-362EC4917B9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3FB1C3F-C0BF-7729-E618-81E5FCBF788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6114667-FF2E-5BCB-CF4B-76AACCF6E95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B7B0299-8A97-93E1-3385-0B20F0E94BA0}"/>
              </a:ext>
            </a:extLst>
          </p:cNvPr>
          <p:cNvSpPr>
            <a:spLocks noGrp="1"/>
          </p:cNvSpPr>
          <p:nvPr>
            <p:ph type="dt" sz="half" idx="10"/>
          </p:nvPr>
        </p:nvSpPr>
        <p:spPr/>
        <p:txBody>
          <a:bodyPr/>
          <a:lstStyle/>
          <a:p>
            <a:fld id="{807CE27B-2C38-4D46-BA34-8D521BAAB788}" type="datetimeFigureOut">
              <a:rPr lang="en-GB" smtClean="0"/>
              <a:t>11/10/2023</a:t>
            </a:fld>
            <a:endParaRPr lang="en-GB"/>
          </a:p>
        </p:txBody>
      </p:sp>
      <p:sp>
        <p:nvSpPr>
          <p:cNvPr id="6" name="Footer Placeholder 5">
            <a:extLst>
              <a:ext uri="{FF2B5EF4-FFF2-40B4-BE49-F238E27FC236}">
                <a16:creationId xmlns:a16="http://schemas.microsoft.com/office/drawing/2014/main" id="{A4FA3CF9-C0B6-91CB-BFE4-8A7E03561B9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F893555-62C0-7B19-F67A-9BA991DBE71D}"/>
              </a:ext>
            </a:extLst>
          </p:cNvPr>
          <p:cNvSpPr>
            <a:spLocks noGrp="1"/>
          </p:cNvSpPr>
          <p:nvPr>
            <p:ph type="sldNum" sz="quarter" idx="12"/>
          </p:nvPr>
        </p:nvSpPr>
        <p:spPr/>
        <p:txBody>
          <a:bodyPr/>
          <a:lstStyle/>
          <a:p>
            <a:fld id="{DAAA55D3-D0D5-49EA-8783-AFF55BFBBED6}" type="slidenum">
              <a:rPr lang="en-GB" smtClean="0"/>
              <a:t>‹#›</a:t>
            </a:fld>
            <a:endParaRPr lang="en-GB"/>
          </a:p>
        </p:txBody>
      </p:sp>
    </p:spTree>
    <p:extLst>
      <p:ext uri="{BB962C8B-B14F-4D97-AF65-F5344CB8AC3E}">
        <p14:creationId xmlns:p14="http://schemas.microsoft.com/office/powerpoint/2010/main" val="2060179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139B2-3EE9-954B-A341-67533999F45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E7165A7-B0FF-C649-8F6B-376D57B0B1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1341D2B-4C0C-E1DC-8B2F-E402CA9E90D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4C92D45-2800-4C29-3338-747219FCE3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EFA753B-4FD4-98DE-9155-6A570AE185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CBF3D5F-B7F9-052C-D01D-2EA192C083F7}"/>
              </a:ext>
            </a:extLst>
          </p:cNvPr>
          <p:cNvSpPr>
            <a:spLocks noGrp="1"/>
          </p:cNvSpPr>
          <p:nvPr>
            <p:ph type="dt" sz="half" idx="10"/>
          </p:nvPr>
        </p:nvSpPr>
        <p:spPr/>
        <p:txBody>
          <a:bodyPr/>
          <a:lstStyle/>
          <a:p>
            <a:fld id="{807CE27B-2C38-4D46-BA34-8D521BAAB788}" type="datetimeFigureOut">
              <a:rPr lang="en-GB" smtClean="0"/>
              <a:t>11/10/2023</a:t>
            </a:fld>
            <a:endParaRPr lang="en-GB"/>
          </a:p>
        </p:txBody>
      </p:sp>
      <p:sp>
        <p:nvSpPr>
          <p:cNvPr id="8" name="Footer Placeholder 7">
            <a:extLst>
              <a:ext uri="{FF2B5EF4-FFF2-40B4-BE49-F238E27FC236}">
                <a16:creationId xmlns:a16="http://schemas.microsoft.com/office/drawing/2014/main" id="{807DBEDC-7016-D768-0E1E-3EDA5918BBB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C2C74CF-E496-85F4-4F90-E8FAF0E95980}"/>
              </a:ext>
            </a:extLst>
          </p:cNvPr>
          <p:cNvSpPr>
            <a:spLocks noGrp="1"/>
          </p:cNvSpPr>
          <p:nvPr>
            <p:ph type="sldNum" sz="quarter" idx="12"/>
          </p:nvPr>
        </p:nvSpPr>
        <p:spPr/>
        <p:txBody>
          <a:bodyPr/>
          <a:lstStyle/>
          <a:p>
            <a:fld id="{DAAA55D3-D0D5-49EA-8783-AFF55BFBBED6}" type="slidenum">
              <a:rPr lang="en-GB" smtClean="0"/>
              <a:t>‹#›</a:t>
            </a:fld>
            <a:endParaRPr lang="en-GB"/>
          </a:p>
        </p:txBody>
      </p:sp>
    </p:spTree>
    <p:extLst>
      <p:ext uri="{BB962C8B-B14F-4D97-AF65-F5344CB8AC3E}">
        <p14:creationId xmlns:p14="http://schemas.microsoft.com/office/powerpoint/2010/main" val="209916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749A-3BF6-B272-C21E-175979E98C7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B183512-6C2B-D9F8-7E30-C5BD0ED13477}"/>
              </a:ext>
            </a:extLst>
          </p:cNvPr>
          <p:cNvSpPr>
            <a:spLocks noGrp="1"/>
          </p:cNvSpPr>
          <p:nvPr>
            <p:ph type="dt" sz="half" idx="10"/>
          </p:nvPr>
        </p:nvSpPr>
        <p:spPr/>
        <p:txBody>
          <a:bodyPr/>
          <a:lstStyle/>
          <a:p>
            <a:fld id="{807CE27B-2C38-4D46-BA34-8D521BAAB788}" type="datetimeFigureOut">
              <a:rPr lang="en-GB" smtClean="0"/>
              <a:t>11/10/2023</a:t>
            </a:fld>
            <a:endParaRPr lang="en-GB"/>
          </a:p>
        </p:txBody>
      </p:sp>
      <p:sp>
        <p:nvSpPr>
          <p:cNvPr id="4" name="Footer Placeholder 3">
            <a:extLst>
              <a:ext uri="{FF2B5EF4-FFF2-40B4-BE49-F238E27FC236}">
                <a16:creationId xmlns:a16="http://schemas.microsoft.com/office/drawing/2014/main" id="{823CEE4A-9CB2-FB1D-9FC9-DDA45333281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D566633-D59C-FFA8-3668-D25033EFBEC9}"/>
              </a:ext>
            </a:extLst>
          </p:cNvPr>
          <p:cNvSpPr>
            <a:spLocks noGrp="1"/>
          </p:cNvSpPr>
          <p:nvPr>
            <p:ph type="sldNum" sz="quarter" idx="12"/>
          </p:nvPr>
        </p:nvSpPr>
        <p:spPr/>
        <p:txBody>
          <a:bodyPr/>
          <a:lstStyle/>
          <a:p>
            <a:fld id="{DAAA55D3-D0D5-49EA-8783-AFF55BFBBED6}" type="slidenum">
              <a:rPr lang="en-GB" smtClean="0"/>
              <a:t>‹#›</a:t>
            </a:fld>
            <a:endParaRPr lang="en-GB"/>
          </a:p>
        </p:txBody>
      </p:sp>
    </p:spTree>
    <p:extLst>
      <p:ext uri="{BB962C8B-B14F-4D97-AF65-F5344CB8AC3E}">
        <p14:creationId xmlns:p14="http://schemas.microsoft.com/office/powerpoint/2010/main" val="647768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300253-E2A8-BD9A-1F93-EED3F0C6C7DB}"/>
              </a:ext>
            </a:extLst>
          </p:cNvPr>
          <p:cNvSpPr>
            <a:spLocks noGrp="1"/>
          </p:cNvSpPr>
          <p:nvPr>
            <p:ph type="dt" sz="half" idx="10"/>
          </p:nvPr>
        </p:nvSpPr>
        <p:spPr/>
        <p:txBody>
          <a:bodyPr/>
          <a:lstStyle/>
          <a:p>
            <a:fld id="{807CE27B-2C38-4D46-BA34-8D521BAAB788}" type="datetimeFigureOut">
              <a:rPr lang="en-GB" smtClean="0"/>
              <a:t>11/10/2023</a:t>
            </a:fld>
            <a:endParaRPr lang="en-GB"/>
          </a:p>
        </p:txBody>
      </p:sp>
      <p:sp>
        <p:nvSpPr>
          <p:cNvPr id="3" name="Footer Placeholder 2">
            <a:extLst>
              <a:ext uri="{FF2B5EF4-FFF2-40B4-BE49-F238E27FC236}">
                <a16:creationId xmlns:a16="http://schemas.microsoft.com/office/drawing/2014/main" id="{19E1B239-E497-7921-3872-F67D76EA060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10EF7F4-1C80-DE79-9534-07B8C20D3472}"/>
              </a:ext>
            </a:extLst>
          </p:cNvPr>
          <p:cNvSpPr>
            <a:spLocks noGrp="1"/>
          </p:cNvSpPr>
          <p:nvPr>
            <p:ph type="sldNum" sz="quarter" idx="12"/>
          </p:nvPr>
        </p:nvSpPr>
        <p:spPr/>
        <p:txBody>
          <a:bodyPr/>
          <a:lstStyle/>
          <a:p>
            <a:fld id="{DAAA55D3-D0D5-49EA-8783-AFF55BFBBED6}" type="slidenum">
              <a:rPr lang="en-GB" smtClean="0"/>
              <a:t>‹#›</a:t>
            </a:fld>
            <a:endParaRPr lang="en-GB"/>
          </a:p>
        </p:txBody>
      </p:sp>
    </p:spTree>
    <p:extLst>
      <p:ext uri="{BB962C8B-B14F-4D97-AF65-F5344CB8AC3E}">
        <p14:creationId xmlns:p14="http://schemas.microsoft.com/office/powerpoint/2010/main" val="1628807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9CF93-26F3-99FA-7C53-B2346AD9CA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68DFD0A-9A70-946E-E0EB-FA7694CA38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CEA0FEA-AF68-07B4-68B0-DEB66DDCAA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5FBE03-7CAC-ABDB-554B-7AEBFDDE8F11}"/>
              </a:ext>
            </a:extLst>
          </p:cNvPr>
          <p:cNvSpPr>
            <a:spLocks noGrp="1"/>
          </p:cNvSpPr>
          <p:nvPr>
            <p:ph type="dt" sz="half" idx="10"/>
          </p:nvPr>
        </p:nvSpPr>
        <p:spPr/>
        <p:txBody>
          <a:bodyPr/>
          <a:lstStyle/>
          <a:p>
            <a:fld id="{807CE27B-2C38-4D46-BA34-8D521BAAB788}" type="datetimeFigureOut">
              <a:rPr lang="en-GB" smtClean="0"/>
              <a:t>11/10/2023</a:t>
            </a:fld>
            <a:endParaRPr lang="en-GB"/>
          </a:p>
        </p:txBody>
      </p:sp>
      <p:sp>
        <p:nvSpPr>
          <p:cNvPr id="6" name="Footer Placeholder 5">
            <a:extLst>
              <a:ext uri="{FF2B5EF4-FFF2-40B4-BE49-F238E27FC236}">
                <a16:creationId xmlns:a16="http://schemas.microsoft.com/office/drawing/2014/main" id="{E1E1FB25-E31B-03EC-D1A9-1AA4D2A101C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91706F2-F665-DEB5-38C0-83AF1D93DCA0}"/>
              </a:ext>
            </a:extLst>
          </p:cNvPr>
          <p:cNvSpPr>
            <a:spLocks noGrp="1"/>
          </p:cNvSpPr>
          <p:nvPr>
            <p:ph type="sldNum" sz="quarter" idx="12"/>
          </p:nvPr>
        </p:nvSpPr>
        <p:spPr/>
        <p:txBody>
          <a:bodyPr/>
          <a:lstStyle/>
          <a:p>
            <a:fld id="{DAAA55D3-D0D5-49EA-8783-AFF55BFBBED6}" type="slidenum">
              <a:rPr lang="en-GB" smtClean="0"/>
              <a:t>‹#›</a:t>
            </a:fld>
            <a:endParaRPr lang="en-GB"/>
          </a:p>
        </p:txBody>
      </p:sp>
    </p:spTree>
    <p:extLst>
      <p:ext uri="{BB962C8B-B14F-4D97-AF65-F5344CB8AC3E}">
        <p14:creationId xmlns:p14="http://schemas.microsoft.com/office/powerpoint/2010/main" val="1404000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81AEB-CB5E-41A9-EB07-9217289573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47538C9-55EA-A9DD-56EF-1B95B6F459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179580B-C1A3-B4AD-B43E-94FE6C6289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48B0A4-3236-B159-7B3F-FB2F345DC96D}"/>
              </a:ext>
            </a:extLst>
          </p:cNvPr>
          <p:cNvSpPr>
            <a:spLocks noGrp="1"/>
          </p:cNvSpPr>
          <p:nvPr>
            <p:ph type="dt" sz="half" idx="10"/>
          </p:nvPr>
        </p:nvSpPr>
        <p:spPr/>
        <p:txBody>
          <a:bodyPr/>
          <a:lstStyle/>
          <a:p>
            <a:fld id="{807CE27B-2C38-4D46-BA34-8D521BAAB788}" type="datetimeFigureOut">
              <a:rPr lang="en-GB" smtClean="0"/>
              <a:t>11/10/2023</a:t>
            </a:fld>
            <a:endParaRPr lang="en-GB"/>
          </a:p>
        </p:txBody>
      </p:sp>
      <p:sp>
        <p:nvSpPr>
          <p:cNvPr id="6" name="Footer Placeholder 5">
            <a:extLst>
              <a:ext uri="{FF2B5EF4-FFF2-40B4-BE49-F238E27FC236}">
                <a16:creationId xmlns:a16="http://schemas.microsoft.com/office/drawing/2014/main" id="{08BEE474-E9CA-984C-BFEA-A5E7063EF06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704DDB2-186A-3C0A-5C7D-7EE179EF674B}"/>
              </a:ext>
            </a:extLst>
          </p:cNvPr>
          <p:cNvSpPr>
            <a:spLocks noGrp="1"/>
          </p:cNvSpPr>
          <p:nvPr>
            <p:ph type="sldNum" sz="quarter" idx="12"/>
          </p:nvPr>
        </p:nvSpPr>
        <p:spPr/>
        <p:txBody>
          <a:bodyPr/>
          <a:lstStyle/>
          <a:p>
            <a:fld id="{DAAA55D3-D0D5-49EA-8783-AFF55BFBBED6}" type="slidenum">
              <a:rPr lang="en-GB" smtClean="0"/>
              <a:t>‹#›</a:t>
            </a:fld>
            <a:endParaRPr lang="en-GB"/>
          </a:p>
        </p:txBody>
      </p:sp>
    </p:spTree>
    <p:extLst>
      <p:ext uri="{BB962C8B-B14F-4D97-AF65-F5344CB8AC3E}">
        <p14:creationId xmlns:p14="http://schemas.microsoft.com/office/powerpoint/2010/main" val="2367699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AABC0E-A7F5-2537-86D9-2F8C311F7A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692533D-B555-AE96-0F57-0C8C04BEB6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A2F0036-210C-7D8C-00FC-4CC22BA33E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7CE27B-2C38-4D46-BA34-8D521BAAB788}" type="datetimeFigureOut">
              <a:rPr lang="en-GB" smtClean="0"/>
              <a:t>11/10/2023</a:t>
            </a:fld>
            <a:endParaRPr lang="en-GB"/>
          </a:p>
        </p:txBody>
      </p:sp>
      <p:sp>
        <p:nvSpPr>
          <p:cNvPr id="5" name="Footer Placeholder 4">
            <a:extLst>
              <a:ext uri="{FF2B5EF4-FFF2-40B4-BE49-F238E27FC236}">
                <a16:creationId xmlns:a16="http://schemas.microsoft.com/office/drawing/2014/main" id="{2485BD94-7CAE-98BA-8485-E29A6D0002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955CCDA-6888-8650-22E4-0B79448817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AA55D3-D0D5-49EA-8783-AFF55BFBBED6}" type="slidenum">
              <a:rPr lang="en-GB" smtClean="0"/>
              <a:t>‹#›</a:t>
            </a:fld>
            <a:endParaRPr lang="en-GB"/>
          </a:p>
        </p:txBody>
      </p:sp>
    </p:spTree>
    <p:extLst>
      <p:ext uri="{BB962C8B-B14F-4D97-AF65-F5344CB8AC3E}">
        <p14:creationId xmlns:p14="http://schemas.microsoft.com/office/powerpoint/2010/main" val="38008621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415601" y="1207180"/>
            <a:ext cx="11360800" cy="2815287"/>
          </a:xfrm>
          <a:prstGeom prst="rect">
            <a:avLst/>
          </a:prstGeom>
        </p:spPr>
        <p:txBody>
          <a:bodyPr spcFirstLastPara="1" vert="horz" wrap="square" lIns="121900" tIns="121900" rIns="121900" bIns="121900" rtlCol="0" anchor="b" anchorCtr="0">
            <a:normAutofit/>
          </a:bodyPr>
          <a:lstStyle/>
          <a:p>
            <a:pPr>
              <a:spcBef>
                <a:spcPts val="0"/>
              </a:spcBef>
              <a:buClr>
                <a:schemeClr val="dk1"/>
              </a:buClr>
              <a:buSzPts val="1100"/>
            </a:pPr>
            <a:r>
              <a:rPr lang="en-GB" sz="5600" dirty="0">
                <a:latin typeface="Calibri"/>
                <a:ea typeface="Calibri"/>
                <a:cs typeface="Calibri"/>
                <a:sym typeface="Calibri"/>
              </a:rPr>
              <a:t>Domestic Abuse and</a:t>
            </a:r>
            <a:endParaRPr sz="5600" dirty="0">
              <a:latin typeface="Calibri"/>
              <a:ea typeface="Calibri"/>
              <a:cs typeface="Calibri"/>
              <a:sym typeface="Calibri"/>
            </a:endParaRPr>
          </a:p>
          <a:p>
            <a:pPr>
              <a:spcBef>
                <a:spcPts val="0"/>
              </a:spcBef>
            </a:pPr>
            <a:r>
              <a:rPr lang="en-GB" sz="5600" dirty="0">
                <a:latin typeface="Calibri"/>
                <a:ea typeface="Calibri"/>
                <a:cs typeface="Calibri"/>
                <a:sym typeface="Calibri"/>
              </a:rPr>
              <a:t>Sexual Violence : everybody's business</a:t>
            </a:r>
            <a:endParaRPr sz="5600" dirty="0">
              <a:latin typeface="Calibri"/>
              <a:ea typeface="Calibri"/>
              <a:cs typeface="Calibri"/>
              <a:sym typeface="Calibri"/>
            </a:endParaRPr>
          </a:p>
        </p:txBody>
      </p:sp>
      <p:pic>
        <p:nvPicPr>
          <p:cNvPr id="2" name="Picture 1">
            <a:extLst>
              <a:ext uri="{FF2B5EF4-FFF2-40B4-BE49-F238E27FC236}">
                <a16:creationId xmlns:a16="http://schemas.microsoft.com/office/drawing/2014/main" id="{DA29AAFC-5EBF-011A-BFA7-E4564E1FBE6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979101" y="5859867"/>
            <a:ext cx="3797300" cy="6350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5"/>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pPr algn="ctr"/>
            <a:r>
              <a:rPr lang="en-GB" dirty="0">
                <a:latin typeface="Calibri"/>
                <a:ea typeface="Calibri"/>
                <a:cs typeface="Calibri"/>
                <a:sym typeface="Calibri"/>
              </a:rPr>
              <a:t>Sexual Violence</a:t>
            </a:r>
            <a:endParaRPr dirty="0">
              <a:latin typeface="Calibri"/>
              <a:ea typeface="Calibri"/>
              <a:cs typeface="Calibri"/>
              <a:sym typeface="Calibri"/>
            </a:endParaRPr>
          </a:p>
        </p:txBody>
      </p:sp>
      <p:sp>
        <p:nvSpPr>
          <p:cNvPr id="129" name="Google Shape;129;p25"/>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rmAutofit fontScale="92500" lnSpcReduction="10000"/>
          </a:bodyPr>
          <a:lstStyle/>
          <a:p>
            <a:pPr marL="0" indent="0">
              <a:spcBef>
                <a:spcPts val="800"/>
              </a:spcBef>
              <a:buClr>
                <a:schemeClr val="dk1"/>
              </a:buClr>
              <a:buSzPct val="36293"/>
              <a:buNone/>
            </a:pPr>
            <a:r>
              <a:rPr lang="en-US" sz="3200" b="1" dirty="0">
                <a:solidFill>
                  <a:schemeClr val="tx1">
                    <a:lumMod val="50000"/>
                    <a:lumOff val="50000"/>
                  </a:schemeClr>
                </a:solidFill>
                <a:latin typeface="Calibri"/>
                <a:ea typeface="Calibri"/>
                <a:cs typeface="Calibri"/>
                <a:sym typeface="Calibri"/>
              </a:rPr>
              <a:t>‘It wasn’t rape because I wasn’t screaming, saying no and struggling all the way through’ (Kelly 1988: 126) </a:t>
            </a:r>
          </a:p>
          <a:p>
            <a:pPr marL="0" indent="0">
              <a:spcBef>
                <a:spcPts val="800"/>
              </a:spcBef>
              <a:buClr>
                <a:schemeClr val="dk1"/>
              </a:buClr>
              <a:buSzPct val="36293"/>
              <a:buNone/>
            </a:pPr>
            <a:endParaRPr lang="en-GB" sz="3200" b="1" dirty="0">
              <a:solidFill>
                <a:schemeClr val="tx1">
                  <a:lumMod val="50000"/>
                  <a:lumOff val="50000"/>
                </a:schemeClr>
              </a:solidFill>
              <a:latin typeface="Calibri"/>
              <a:ea typeface="Calibri"/>
              <a:cs typeface="Calibri"/>
              <a:sym typeface="Calibri"/>
            </a:endParaRPr>
          </a:p>
          <a:p>
            <a:pPr marL="0" indent="0">
              <a:spcBef>
                <a:spcPts val="800"/>
              </a:spcBef>
              <a:buClr>
                <a:schemeClr val="dk1"/>
              </a:buClr>
              <a:buSzPct val="36293"/>
              <a:buNone/>
            </a:pPr>
            <a:r>
              <a:rPr lang="en-GB" sz="3200" b="1" dirty="0">
                <a:solidFill>
                  <a:schemeClr val="tx1">
                    <a:lumMod val="50000"/>
                    <a:lumOff val="50000"/>
                  </a:schemeClr>
                </a:solidFill>
                <a:latin typeface="Calibri"/>
                <a:ea typeface="Calibri"/>
                <a:cs typeface="Calibri"/>
                <a:sym typeface="Calibri"/>
              </a:rPr>
              <a:t>Consent</a:t>
            </a:r>
            <a:endParaRPr sz="3200" b="1" dirty="0">
              <a:solidFill>
                <a:schemeClr val="tx1">
                  <a:lumMod val="50000"/>
                  <a:lumOff val="50000"/>
                </a:schemeClr>
              </a:solidFill>
              <a:latin typeface="Calibri"/>
              <a:ea typeface="Calibri"/>
              <a:cs typeface="Calibri"/>
              <a:sym typeface="Calibri"/>
            </a:endParaRPr>
          </a:p>
          <a:p>
            <a:pPr indent="-465170">
              <a:spcBef>
                <a:spcPts val="800"/>
              </a:spcBef>
              <a:buSzPct val="100000"/>
              <a:buFont typeface="Calibri"/>
              <a:buChar char="●"/>
            </a:pPr>
            <a:r>
              <a:rPr lang="en-GB" sz="3200" dirty="0">
                <a:solidFill>
                  <a:schemeClr val="tx1">
                    <a:lumMod val="50000"/>
                    <a:lumOff val="50000"/>
                  </a:schemeClr>
                </a:solidFill>
                <a:latin typeface="Calibri"/>
                <a:ea typeface="Calibri"/>
                <a:cs typeface="Calibri"/>
                <a:sym typeface="Calibri"/>
              </a:rPr>
              <a:t>Section 74 of the Sexual Offences Act 2003 defines consent for the purposes of Sections 1-79. Below are extracts from the legal definition that will help to explain this area of the law:</a:t>
            </a:r>
          </a:p>
          <a:p>
            <a:pPr marL="144415" indent="0">
              <a:spcBef>
                <a:spcPts val="800"/>
              </a:spcBef>
              <a:buSzPct val="100000"/>
              <a:buNone/>
            </a:pPr>
            <a:endParaRPr sz="3200" dirty="0">
              <a:solidFill>
                <a:schemeClr val="tx1">
                  <a:lumMod val="50000"/>
                  <a:lumOff val="50000"/>
                </a:schemeClr>
              </a:solidFill>
              <a:latin typeface="Calibri"/>
              <a:ea typeface="Calibri"/>
              <a:cs typeface="Calibri"/>
              <a:sym typeface="Calibri"/>
            </a:endParaRPr>
          </a:p>
          <a:p>
            <a:pPr indent="-465170">
              <a:buSzPct val="100000"/>
              <a:buFont typeface="Calibri"/>
              <a:buChar char="●"/>
            </a:pPr>
            <a:r>
              <a:rPr lang="en-GB" sz="3200" dirty="0">
                <a:solidFill>
                  <a:schemeClr val="tx1">
                    <a:lumMod val="50000"/>
                    <a:lumOff val="50000"/>
                  </a:schemeClr>
                </a:solidFill>
                <a:latin typeface="Calibri"/>
                <a:ea typeface="Calibri"/>
                <a:cs typeface="Calibri"/>
                <a:sym typeface="Calibri"/>
              </a:rPr>
              <a:t>'A person consents if they agree by choice, and have the freedom and </a:t>
            </a:r>
            <a:r>
              <a:rPr lang="en-GB" sz="3200" b="1" dirty="0">
                <a:solidFill>
                  <a:schemeClr val="tx1">
                    <a:lumMod val="50000"/>
                    <a:lumOff val="50000"/>
                  </a:schemeClr>
                </a:solidFill>
                <a:latin typeface="Calibri"/>
                <a:ea typeface="Calibri"/>
                <a:cs typeface="Calibri"/>
                <a:sym typeface="Calibri"/>
              </a:rPr>
              <a:t>capacity</a:t>
            </a:r>
            <a:r>
              <a:rPr lang="en-GB" sz="3200" dirty="0">
                <a:solidFill>
                  <a:schemeClr val="tx1">
                    <a:lumMod val="50000"/>
                    <a:lumOff val="50000"/>
                  </a:schemeClr>
                </a:solidFill>
                <a:latin typeface="Calibri"/>
                <a:ea typeface="Calibri"/>
                <a:cs typeface="Calibri"/>
                <a:sym typeface="Calibri"/>
              </a:rPr>
              <a:t> to make that choice'</a:t>
            </a:r>
            <a:endParaRPr sz="3200" dirty="0">
              <a:solidFill>
                <a:schemeClr val="tx1">
                  <a:lumMod val="50000"/>
                  <a:lumOff val="50000"/>
                </a:schemeClr>
              </a:solidFill>
              <a:latin typeface="Calibri"/>
              <a:ea typeface="Calibri"/>
              <a:cs typeface="Calibri"/>
              <a:sym typeface="Calibri"/>
            </a:endParaRPr>
          </a:p>
          <a:p>
            <a:pPr marL="0" indent="0">
              <a:spcAft>
                <a:spcPts val="1600"/>
              </a:spcAft>
              <a:buNone/>
            </a:pPr>
            <a:endParaRPr sz="1800" dirty="0">
              <a:solidFill>
                <a:schemeClr val="tx1">
                  <a:lumMod val="50000"/>
                  <a:lumOff val="50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5" name="Google Shape;135;p26"/>
          <p:cNvSpPr txBox="1">
            <a:spLocks noGrp="1"/>
          </p:cNvSpPr>
          <p:nvPr>
            <p:ph type="body" idx="1"/>
          </p:nvPr>
        </p:nvSpPr>
        <p:spPr>
          <a:xfrm>
            <a:off x="415600" y="1709530"/>
            <a:ext cx="11360800" cy="4712803"/>
          </a:xfrm>
          <a:prstGeom prst="rect">
            <a:avLst/>
          </a:prstGeom>
        </p:spPr>
        <p:txBody>
          <a:bodyPr spcFirstLastPara="1" vert="horz" wrap="square" lIns="121900" tIns="121900" rIns="121900" bIns="121900" rtlCol="0" anchor="t" anchorCtr="0">
            <a:normAutofit fontScale="92500" lnSpcReduction="20000"/>
          </a:bodyPr>
          <a:lstStyle/>
          <a:p>
            <a:pPr indent="-444065">
              <a:spcBef>
                <a:spcPts val="533"/>
              </a:spcBef>
              <a:buSzPct val="100000"/>
              <a:buFont typeface="Calibri"/>
              <a:buChar char="●"/>
            </a:pPr>
            <a:r>
              <a:rPr lang="en-GB" sz="3133" dirty="0">
                <a:solidFill>
                  <a:schemeClr val="tx1">
                    <a:lumMod val="50000"/>
                    <a:lumOff val="50000"/>
                  </a:schemeClr>
                </a:solidFill>
                <a:latin typeface="Calibri"/>
                <a:ea typeface="Calibri"/>
                <a:cs typeface="Calibri"/>
                <a:sym typeface="Calibri"/>
              </a:rPr>
              <a:t>Marital rape only became a crime in the UK in 1991. Many women subjected to domestic abuse do not recognise the sexual violence as abuse</a:t>
            </a:r>
          </a:p>
          <a:p>
            <a:pPr indent="-444065">
              <a:spcBef>
                <a:spcPts val="533"/>
              </a:spcBef>
              <a:buSzPct val="100000"/>
              <a:buFont typeface="Calibri"/>
              <a:buChar char="●"/>
            </a:pPr>
            <a:endParaRPr sz="3133" dirty="0">
              <a:solidFill>
                <a:schemeClr val="tx1">
                  <a:lumMod val="50000"/>
                  <a:lumOff val="50000"/>
                </a:schemeClr>
              </a:solidFill>
              <a:latin typeface="Calibri"/>
              <a:ea typeface="Calibri"/>
              <a:cs typeface="Calibri"/>
              <a:sym typeface="Calibri"/>
            </a:endParaRPr>
          </a:p>
          <a:p>
            <a:pPr indent="-444065">
              <a:buSzPct val="100000"/>
              <a:buFont typeface="Calibri"/>
              <a:buChar char="●"/>
            </a:pPr>
            <a:r>
              <a:rPr lang="en-GB" sz="3133" dirty="0">
                <a:solidFill>
                  <a:schemeClr val="tx1">
                    <a:lumMod val="50000"/>
                    <a:lumOff val="50000"/>
                  </a:schemeClr>
                </a:solidFill>
                <a:latin typeface="Calibri"/>
                <a:ea typeface="Calibri"/>
                <a:cs typeface="Calibri"/>
                <a:sym typeface="Calibri"/>
              </a:rPr>
              <a:t>Approximately 90% of those who are raped know the perpetrator prior to the offence</a:t>
            </a:r>
          </a:p>
          <a:p>
            <a:pPr indent="-444065">
              <a:buSzPct val="100000"/>
              <a:buFont typeface="Calibri"/>
              <a:buChar char="●"/>
            </a:pPr>
            <a:endParaRPr sz="3133" dirty="0">
              <a:solidFill>
                <a:schemeClr val="tx1">
                  <a:lumMod val="50000"/>
                  <a:lumOff val="50000"/>
                </a:schemeClr>
              </a:solidFill>
              <a:latin typeface="Calibri"/>
              <a:ea typeface="Calibri"/>
              <a:cs typeface="Calibri"/>
              <a:sym typeface="Calibri"/>
            </a:endParaRPr>
          </a:p>
          <a:p>
            <a:pPr indent="-444065">
              <a:buSzPct val="100000"/>
              <a:buFont typeface="Calibri"/>
              <a:buChar char="●"/>
            </a:pPr>
            <a:r>
              <a:rPr lang="en-GB" sz="3133" dirty="0">
                <a:solidFill>
                  <a:schemeClr val="tx1">
                    <a:lumMod val="50000"/>
                    <a:lumOff val="50000"/>
                  </a:schemeClr>
                </a:solidFill>
                <a:latin typeface="Calibri"/>
                <a:ea typeface="Calibri"/>
                <a:cs typeface="Calibri"/>
                <a:sym typeface="Calibri"/>
              </a:rPr>
              <a:t>The World Health Organisation (WHO) estimates that 1 in 3 women have experienced some form of sexual abuse</a:t>
            </a:r>
          </a:p>
          <a:p>
            <a:pPr indent="-444065">
              <a:buSzPct val="100000"/>
              <a:buFont typeface="Calibri"/>
              <a:buChar char="●"/>
            </a:pPr>
            <a:endParaRPr sz="3133" dirty="0">
              <a:solidFill>
                <a:schemeClr val="tx1">
                  <a:lumMod val="50000"/>
                  <a:lumOff val="50000"/>
                </a:schemeClr>
              </a:solidFill>
              <a:latin typeface="Calibri"/>
              <a:ea typeface="Calibri"/>
              <a:cs typeface="Calibri"/>
              <a:sym typeface="Calibri"/>
            </a:endParaRPr>
          </a:p>
          <a:p>
            <a:pPr indent="-444065">
              <a:buSzPct val="100000"/>
              <a:buFont typeface="Calibri"/>
              <a:buChar char="●"/>
            </a:pPr>
            <a:r>
              <a:rPr lang="en-GB" sz="3133" dirty="0">
                <a:solidFill>
                  <a:schemeClr val="tx1">
                    <a:lumMod val="50000"/>
                    <a:lumOff val="50000"/>
                  </a:schemeClr>
                </a:solidFill>
                <a:latin typeface="Calibri"/>
                <a:ea typeface="Calibri"/>
                <a:cs typeface="Calibri"/>
                <a:sym typeface="Calibri"/>
              </a:rPr>
              <a:t>The conviction rate of rape remains so low that Vera Baird described rape as ‘practically </a:t>
            </a:r>
            <a:r>
              <a:rPr lang="en-GB" sz="3133" dirty="0" err="1">
                <a:solidFill>
                  <a:schemeClr val="tx1">
                    <a:lumMod val="50000"/>
                    <a:lumOff val="50000"/>
                  </a:schemeClr>
                </a:solidFill>
                <a:latin typeface="Calibri"/>
                <a:ea typeface="Calibri"/>
                <a:cs typeface="Calibri"/>
                <a:sym typeface="Calibri"/>
              </a:rPr>
              <a:t>decrimiminalised</a:t>
            </a:r>
            <a:r>
              <a:rPr lang="en-GB" sz="3133" dirty="0">
                <a:solidFill>
                  <a:schemeClr val="tx1">
                    <a:lumMod val="50000"/>
                    <a:lumOff val="50000"/>
                  </a:schemeClr>
                </a:solidFill>
                <a:latin typeface="Calibri"/>
                <a:ea typeface="Calibri"/>
                <a:cs typeface="Calibri"/>
                <a:sym typeface="Calibri"/>
              </a:rPr>
              <a:t>’ (Baird 2022: 1), so even when women do report sexual violence, which is rarely, the outcomes are rarely in their favour</a:t>
            </a:r>
            <a:endParaRPr sz="3133" dirty="0">
              <a:solidFill>
                <a:schemeClr val="tx1">
                  <a:lumMod val="50000"/>
                  <a:lumOff val="50000"/>
                </a:schemeClr>
              </a:solidFill>
              <a:latin typeface="Calibri"/>
              <a:ea typeface="Calibri"/>
              <a:cs typeface="Calibri"/>
              <a:sym typeface="Calibri"/>
            </a:endParaRPr>
          </a:p>
          <a:p>
            <a:pPr marL="0" indent="0">
              <a:spcAft>
                <a:spcPts val="1600"/>
              </a:spcAft>
              <a:buNone/>
            </a:pPr>
            <a:endParaRPr dirty="0">
              <a:solidFill>
                <a:schemeClr val="tx1">
                  <a:lumMod val="50000"/>
                  <a:lumOff val="50000"/>
                </a:schemeClr>
              </a:solidFill>
              <a:latin typeface="Calibri"/>
              <a:ea typeface="Calibri"/>
              <a:cs typeface="Calibri"/>
              <a:sym typeface="Calibri"/>
            </a:endParaRPr>
          </a:p>
        </p:txBody>
      </p:sp>
      <p:sp>
        <p:nvSpPr>
          <p:cNvPr id="4" name="Google Shape;128;p25">
            <a:extLst>
              <a:ext uri="{FF2B5EF4-FFF2-40B4-BE49-F238E27FC236}">
                <a16:creationId xmlns:a16="http://schemas.microsoft.com/office/drawing/2014/main" id="{B484C830-C743-A71F-CA50-FD4A759D8B75}"/>
              </a:ext>
            </a:extLst>
          </p:cNvPr>
          <p:cNvSpPr txBox="1">
            <a:spLocks noGrp="1"/>
          </p:cNvSpPr>
          <p:nvPr>
            <p:ph type="title"/>
          </p:nvPr>
        </p:nvSpPr>
        <p:spPr>
          <a:xfrm>
            <a:off x="415925" y="593725"/>
            <a:ext cx="11360150" cy="763588"/>
          </a:xfrm>
          <a:prstGeom prst="rect">
            <a:avLst/>
          </a:prstGeom>
        </p:spPr>
        <p:txBody>
          <a:bodyPr spcFirstLastPara="1" vert="horz" wrap="square" lIns="121900" tIns="121900" rIns="121900" bIns="121900" rtlCol="0" anchor="t" anchorCtr="0">
            <a:noAutofit/>
          </a:bodyPr>
          <a:lstStyle/>
          <a:p>
            <a:pPr algn="ctr"/>
            <a:r>
              <a:rPr lang="en-GB" dirty="0">
                <a:latin typeface="Calibri"/>
                <a:ea typeface="Calibri"/>
                <a:cs typeface="Calibri"/>
                <a:sym typeface="Calibri"/>
              </a:rPr>
              <a:t>Sexual Violence</a:t>
            </a:r>
            <a:endParaRPr dirty="0">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1" name="Google Shape;141;p27"/>
          <p:cNvSpPr txBox="1">
            <a:spLocks noGrp="1"/>
          </p:cNvSpPr>
          <p:nvPr>
            <p:ph type="body" idx="1"/>
          </p:nvPr>
        </p:nvSpPr>
        <p:spPr>
          <a:xfrm>
            <a:off x="415275" y="1633942"/>
            <a:ext cx="11360800" cy="3993200"/>
          </a:xfrm>
          <a:prstGeom prst="rect">
            <a:avLst/>
          </a:prstGeom>
        </p:spPr>
        <p:txBody>
          <a:bodyPr spcFirstLastPara="1" vert="horz" wrap="square" lIns="121900" tIns="121900" rIns="121900" bIns="121900" rtlCol="0" anchor="t" anchorCtr="0">
            <a:noAutofit/>
          </a:bodyPr>
          <a:lstStyle/>
          <a:p>
            <a:pPr indent="-443652">
              <a:buSzPts val="1640"/>
              <a:buFont typeface="Calibri"/>
              <a:buChar char="●"/>
            </a:pPr>
            <a:r>
              <a:rPr lang="en-GB" sz="2400" dirty="0">
                <a:solidFill>
                  <a:schemeClr val="tx1">
                    <a:lumMod val="50000"/>
                    <a:lumOff val="50000"/>
                  </a:schemeClr>
                </a:solidFill>
                <a:latin typeface="Calibri"/>
                <a:ea typeface="Calibri"/>
                <a:cs typeface="Calibri"/>
                <a:sym typeface="Calibri"/>
              </a:rPr>
              <a:t>In Surviving Sexual Violence, Liz Kelly interviewed 60 women and found that ‘no woman felt safe at all times and in all places’ (Kelly 1988: 77) and most women had experienced some form of sexual violence</a:t>
            </a:r>
          </a:p>
          <a:p>
            <a:pPr indent="-443652">
              <a:buSzPts val="1640"/>
              <a:buFont typeface="Calibri"/>
              <a:buChar char="●"/>
            </a:pPr>
            <a:endParaRPr sz="2400" dirty="0">
              <a:solidFill>
                <a:schemeClr val="tx1">
                  <a:lumMod val="50000"/>
                  <a:lumOff val="50000"/>
                </a:schemeClr>
              </a:solidFill>
              <a:latin typeface="Calibri"/>
              <a:ea typeface="Calibri"/>
              <a:cs typeface="Calibri"/>
              <a:sym typeface="Calibri"/>
            </a:endParaRPr>
          </a:p>
          <a:p>
            <a:pPr indent="-443652">
              <a:buSzPts val="1640"/>
              <a:buFont typeface="Calibri"/>
              <a:buChar char="●"/>
            </a:pPr>
            <a:r>
              <a:rPr lang="en-GB" sz="2400" dirty="0">
                <a:solidFill>
                  <a:schemeClr val="tx1">
                    <a:lumMod val="50000"/>
                    <a:lumOff val="50000"/>
                  </a:schemeClr>
                </a:solidFill>
                <a:latin typeface="Calibri"/>
                <a:ea typeface="Calibri"/>
                <a:cs typeface="Calibri"/>
                <a:sym typeface="Calibri"/>
              </a:rPr>
              <a:t>She theorized that women experience a ‘continuum of violence,’ throughout their lives in many forms often perpetrated by many men</a:t>
            </a:r>
          </a:p>
          <a:p>
            <a:pPr indent="-443652">
              <a:buSzPts val="1640"/>
              <a:buFont typeface="Calibri"/>
              <a:buChar char="●"/>
            </a:pPr>
            <a:endParaRPr sz="2400" dirty="0">
              <a:solidFill>
                <a:schemeClr val="tx1">
                  <a:lumMod val="50000"/>
                  <a:lumOff val="50000"/>
                </a:schemeClr>
              </a:solidFill>
              <a:latin typeface="Calibri"/>
              <a:ea typeface="Calibri"/>
              <a:cs typeface="Calibri"/>
              <a:sym typeface="Calibri"/>
            </a:endParaRPr>
          </a:p>
          <a:p>
            <a:pPr indent="-443652">
              <a:buSzPts val="1640"/>
              <a:buFont typeface="Calibri"/>
              <a:buChar char="●"/>
            </a:pPr>
            <a:r>
              <a:rPr lang="en-GB" sz="2400" dirty="0">
                <a:solidFill>
                  <a:schemeClr val="tx1">
                    <a:lumMod val="50000"/>
                    <a:lumOff val="50000"/>
                  </a:schemeClr>
                </a:solidFill>
                <a:latin typeface="Calibri"/>
                <a:ea typeface="Calibri"/>
                <a:cs typeface="Calibri"/>
                <a:sym typeface="Calibri"/>
              </a:rPr>
              <a:t>Fiona Vera-Gray’s researched echoed this and found that most of the 50 women she interviewed 50 years after Kelly had also experiences unwanted, intrusive behaviour by men often in the form of street sexual harassment</a:t>
            </a:r>
          </a:p>
          <a:p>
            <a:pPr indent="-443652">
              <a:buSzPts val="1640"/>
              <a:buFont typeface="Calibri"/>
              <a:buChar char="●"/>
            </a:pPr>
            <a:endParaRPr lang="en-GB" sz="2400" dirty="0">
              <a:solidFill>
                <a:schemeClr val="tx1">
                  <a:lumMod val="50000"/>
                  <a:lumOff val="50000"/>
                </a:schemeClr>
              </a:solidFill>
              <a:latin typeface="Calibri"/>
              <a:ea typeface="Calibri"/>
              <a:cs typeface="Calibri"/>
              <a:sym typeface="Calibri"/>
            </a:endParaRPr>
          </a:p>
          <a:p>
            <a:pPr indent="-443652">
              <a:buSzPts val="1640"/>
              <a:buFont typeface="Calibri"/>
              <a:buChar char="●"/>
            </a:pPr>
            <a:r>
              <a:rPr lang="en-US" sz="2400" dirty="0">
                <a:solidFill>
                  <a:schemeClr val="tx1">
                    <a:lumMod val="50000"/>
                    <a:lumOff val="50000"/>
                  </a:schemeClr>
                </a:solidFill>
                <a:latin typeface="Calibri"/>
                <a:ea typeface="Calibri"/>
                <a:cs typeface="Calibri"/>
                <a:sym typeface="Calibri"/>
              </a:rPr>
              <a:t>Kate Manne argues ‘that misogynist violence and sexual assault are generally perpetrated by unremarkable, non-monstrous-seeming people must be accepted if things are to improve’ (Manne 2017: 177)</a:t>
            </a:r>
          </a:p>
          <a:p>
            <a:pPr indent="-443652">
              <a:buSzPts val="1640"/>
              <a:buFont typeface="Calibri"/>
              <a:buChar char="●"/>
            </a:pPr>
            <a:endParaRPr sz="2000" dirty="0">
              <a:solidFill>
                <a:schemeClr val="tx1">
                  <a:lumMod val="50000"/>
                  <a:lumOff val="50000"/>
                </a:schemeClr>
              </a:solidFill>
              <a:latin typeface="Calibri"/>
              <a:ea typeface="Calibri"/>
              <a:cs typeface="Calibri"/>
              <a:sym typeface="Calibri"/>
            </a:endParaRPr>
          </a:p>
          <a:p>
            <a:pPr marL="0" indent="0">
              <a:spcAft>
                <a:spcPts val="1600"/>
              </a:spcAft>
              <a:buSzPts val="523"/>
              <a:buNone/>
            </a:pPr>
            <a:endParaRPr sz="1400" dirty="0">
              <a:solidFill>
                <a:schemeClr val="tx1">
                  <a:lumMod val="50000"/>
                  <a:lumOff val="50000"/>
                </a:schemeClr>
              </a:solidFill>
            </a:endParaRPr>
          </a:p>
        </p:txBody>
      </p:sp>
      <p:sp>
        <p:nvSpPr>
          <p:cNvPr id="4" name="Google Shape;128;p25">
            <a:extLst>
              <a:ext uri="{FF2B5EF4-FFF2-40B4-BE49-F238E27FC236}">
                <a16:creationId xmlns:a16="http://schemas.microsoft.com/office/drawing/2014/main" id="{B27C68D0-1AB8-56E9-3B20-26187923464A}"/>
              </a:ext>
            </a:extLst>
          </p:cNvPr>
          <p:cNvSpPr txBox="1">
            <a:spLocks noGrp="1"/>
          </p:cNvSpPr>
          <p:nvPr>
            <p:ph type="title"/>
          </p:nvPr>
        </p:nvSpPr>
        <p:spPr>
          <a:xfrm>
            <a:off x="415925" y="593725"/>
            <a:ext cx="11360150" cy="763588"/>
          </a:xfrm>
          <a:prstGeom prst="rect">
            <a:avLst/>
          </a:prstGeom>
        </p:spPr>
        <p:txBody>
          <a:bodyPr spcFirstLastPara="1" vert="horz" wrap="square" lIns="121900" tIns="121900" rIns="121900" bIns="121900" rtlCol="0" anchor="t" anchorCtr="0">
            <a:noAutofit/>
          </a:bodyPr>
          <a:lstStyle/>
          <a:p>
            <a:pPr algn="ctr"/>
            <a:r>
              <a:rPr lang="en-GB" dirty="0">
                <a:latin typeface="Calibri"/>
                <a:ea typeface="Calibri"/>
                <a:cs typeface="Calibri"/>
                <a:sym typeface="Calibri"/>
              </a:rPr>
              <a:t>Sexual Violence</a:t>
            </a:r>
            <a:endParaRPr dirty="0">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8"/>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rmAutofit fontScale="90000"/>
          </a:bodyPr>
          <a:lstStyle/>
          <a:p>
            <a:pPr algn="ctr"/>
            <a:r>
              <a:rPr lang="en-GB">
                <a:latin typeface="Calibri"/>
                <a:ea typeface="Calibri"/>
                <a:cs typeface="Calibri"/>
                <a:sym typeface="Calibri"/>
              </a:rPr>
              <a:t>Sexual Violence Support</a:t>
            </a:r>
            <a:endParaRPr>
              <a:latin typeface="Calibri"/>
              <a:ea typeface="Calibri"/>
              <a:cs typeface="Calibri"/>
              <a:sym typeface="Calibri"/>
            </a:endParaRPr>
          </a:p>
        </p:txBody>
      </p:sp>
      <p:sp>
        <p:nvSpPr>
          <p:cNvPr id="147" name="Google Shape;147;p28"/>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rmAutofit fontScale="92500" lnSpcReduction="10000"/>
          </a:bodyPr>
          <a:lstStyle/>
          <a:p>
            <a:pPr indent="-498834">
              <a:spcBef>
                <a:spcPts val="800"/>
              </a:spcBef>
              <a:buSzPts val="2292"/>
              <a:buFont typeface="Calibri"/>
              <a:buChar char="●"/>
            </a:pPr>
            <a:r>
              <a:rPr lang="en-GB" sz="3055" dirty="0">
                <a:solidFill>
                  <a:schemeClr val="tx1">
                    <a:lumMod val="50000"/>
                    <a:lumOff val="50000"/>
                  </a:schemeClr>
                </a:solidFill>
                <a:latin typeface="Calibri"/>
                <a:ea typeface="Calibri"/>
                <a:cs typeface="Calibri"/>
                <a:sym typeface="Calibri"/>
              </a:rPr>
              <a:t>Rape Crisis South London run the Rape Crisis National Helpline for female survivors of sexual violence</a:t>
            </a:r>
          </a:p>
          <a:p>
            <a:pPr indent="-498834">
              <a:spcBef>
                <a:spcPts val="800"/>
              </a:spcBef>
              <a:buSzPts val="2292"/>
              <a:buFont typeface="Calibri"/>
              <a:buChar char="●"/>
            </a:pPr>
            <a:endParaRPr sz="3055" dirty="0">
              <a:solidFill>
                <a:schemeClr val="tx1">
                  <a:lumMod val="50000"/>
                  <a:lumOff val="50000"/>
                </a:schemeClr>
              </a:solidFill>
              <a:latin typeface="Calibri"/>
              <a:ea typeface="Calibri"/>
              <a:cs typeface="Calibri"/>
              <a:sym typeface="Calibri"/>
            </a:endParaRPr>
          </a:p>
          <a:p>
            <a:pPr indent="-498834">
              <a:buSzPts val="2292"/>
              <a:buFont typeface="Calibri"/>
              <a:buChar char="●"/>
            </a:pPr>
            <a:r>
              <a:rPr lang="en-GB" sz="3055" dirty="0">
                <a:solidFill>
                  <a:schemeClr val="tx1">
                    <a:lumMod val="50000"/>
                    <a:lumOff val="50000"/>
                  </a:schemeClr>
                </a:solidFill>
                <a:latin typeface="Calibri"/>
                <a:ea typeface="Calibri"/>
                <a:cs typeface="Calibri"/>
                <a:sym typeface="Calibri"/>
              </a:rPr>
              <a:t>The Helpline is accessible 365 days a year to women aged 13+ who have survived any form of sexual violence, no matter how long ago</a:t>
            </a:r>
          </a:p>
          <a:p>
            <a:pPr indent="-498834">
              <a:buSzPts val="2292"/>
              <a:buFont typeface="Calibri"/>
              <a:buChar char="●"/>
            </a:pPr>
            <a:endParaRPr sz="3055" dirty="0">
              <a:solidFill>
                <a:schemeClr val="tx1">
                  <a:lumMod val="50000"/>
                  <a:lumOff val="50000"/>
                </a:schemeClr>
              </a:solidFill>
              <a:latin typeface="Calibri"/>
              <a:ea typeface="Calibri"/>
              <a:cs typeface="Calibri"/>
              <a:sym typeface="Calibri"/>
            </a:endParaRPr>
          </a:p>
          <a:p>
            <a:pPr indent="-498834">
              <a:buSzPts val="2292"/>
              <a:buFont typeface="Calibri"/>
              <a:buChar char="●"/>
            </a:pPr>
            <a:r>
              <a:rPr lang="en-GB" sz="3055" dirty="0">
                <a:solidFill>
                  <a:schemeClr val="tx1">
                    <a:lumMod val="50000"/>
                    <a:lumOff val="50000"/>
                  </a:schemeClr>
                </a:solidFill>
                <a:latin typeface="Calibri"/>
                <a:ea typeface="Calibri"/>
                <a:cs typeface="Calibri"/>
                <a:sym typeface="Calibri"/>
              </a:rPr>
              <a:t>They offer specialised, confidential support, information and referral details completely free of charge</a:t>
            </a:r>
          </a:p>
          <a:p>
            <a:pPr indent="-498834">
              <a:buSzPts val="2292"/>
              <a:buFont typeface="Calibri"/>
              <a:buChar char="●"/>
            </a:pPr>
            <a:endParaRPr sz="3055" dirty="0">
              <a:solidFill>
                <a:schemeClr val="tx1">
                  <a:lumMod val="50000"/>
                  <a:lumOff val="50000"/>
                </a:schemeClr>
              </a:solidFill>
              <a:latin typeface="Calibri"/>
              <a:ea typeface="Calibri"/>
              <a:cs typeface="Calibri"/>
              <a:sym typeface="Calibri"/>
            </a:endParaRPr>
          </a:p>
          <a:p>
            <a:pPr indent="-498834">
              <a:buSzPts val="2292"/>
              <a:buFont typeface="Calibri"/>
              <a:buChar char="●"/>
            </a:pPr>
            <a:r>
              <a:rPr lang="en-GB" sz="3055" dirty="0">
                <a:solidFill>
                  <a:schemeClr val="tx1">
                    <a:lumMod val="50000"/>
                    <a:lumOff val="50000"/>
                  </a:schemeClr>
                </a:solidFill>
                <a:latin typeface="Calibri"/>
                <a:ea typeface="Calibri"/>
                <a:cs typeface="Calibri"/>
                <a:sym typeface="Calibri"/>
              </a:rPr>
              <a:t>They also have Independent Sexual Violence Advocates (ISVA)</a:t>
            </a:r>
          </a:p>
          <a:p>
            <a:pPr indent="-498834">
              <a:buSzPts val="2292"/>
              <a:buFont typeface="Calibri"/>
              <a:buChar char="●"/>
            </a:pPr>
            <a:endParaRPr sz="3055" dirty="0">
              <a:solidFill>
                <a:schemeClr val="tx1">
                  <a:lumMod val="50000"/>
                  <a:lumOff val="50000"/>
                </a:schemeClr>
              </a:solidFill>
              <a:latin typeface="Calibri"/>
              <a:ea typeface="Calibri"/>
              <a:cs typeface="Calibri"/>
              <a:sym typeface="Calibri"/>
            </a:endParaRPr>
          </a:p>
          <a:p>
            <a:pPr indent="-498834">
              <a:buSzPts val="2292"/>
              <a:buFont typeface="Calibri"/>
              <a:buChar char="●"/>
            </a:pPr>
            <a:r>
              <a:rPr lang="en-GB" sz="3055" dirty="0">
                <a:solidFill>
                  <a:schemeClr val="tx1">
                    <a:lumMod val="50000"/>
                    <a:lumOff val="50000"/>
                  </a:schemeClr>
                </a:solidFill>
                <a:latin typeface="Calibri"/>
                <a:ea typeface="Calibri"/>
                <a:cs typeface="Calibri"/>
                <a:sym typeface="Calibri"/>
              </a:rPr>
              <a:t>RASASC also provide specialist training to professionals</a:t>
            </a:r>
          </a:p>
          <a:p>
            <a:pPr indent="-498834">
              <a:buSzPts val="2292"/>
              <a:buFont typeface="Calibri"/>
              <a:buChar char="●"/>
            </a:pPr>
            <a:endParaRPr sz="3055" dirty="0">
              <a:solidFill>
                <a:schemeClr val="tx1">
                  <a:lumMod val="50000"/>
                  <a:lumOff val="50000"/>
                </a:schemeClr>
              </a:solidFill>
              <a:latin typeface="Calibri"/>
              <a:ea typeface="Calibri"/>
              <a:cs typeface="Calibri"/>
              <a:sym typeface="Calibri"/>
            </a:endParaRPr>
          </a:p>
          <a:p>
            <a:pPr marL="0" indent="0">
              <a:spcAft>
                <a:spcPts val="1600"/>
              </a:spcAft>
              <a:buNone/>
            </a:pPr>
            <a:endParaRPr dirty="0">
              <a:solidFill>
                <a:schemeClr val="tx1">
                  <a:lumMod val="50000"/>
                  <a:lumOff val="50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33"/>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rmAutofit fontScale="90000"/>
          </a:bodyPr>
          <a:lstStyle/>
          <a:p>
            <a:pPr algn="ctr"/>
            <a:r>
              <a:rPr lang="en-GB">
                <a:latin typeface="Calibri"/>
                <a:ea typeface="Calibri"/>
                <a:cs typeface="Calibri"/>
                <a:sym typeface="Calibri"/>
              </a:rPr>
              <a:t>Context for Children </a:t>
            </a:r>
            <a:endParaRPr>
              <a:latin typeface="Calibri"/>
              <a:ea typeface="Calibri"/>
              <a:cs typeface="Calibri"/>
              <a:sym typeface="Calibri"/>
            </a:endParaRPr>
          </a:p>
        </p:txBody>
      </p:sp>
      <p:sp>
        <p:nvSpPr>
          <p:cNvPr id="179" name="Google Shape;179;p33"/>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rmAutofit fontScale="85000" lnSpcReduction="10000"/>
          </a:bodyPr>
          <a:lstStyle/>
          <a:p>
            <a:pPr indent="-458882">
              <a:spcBef>
                <a:spcPts val="800"/>
              </a:spcBef>
              <a:buSzPct val="100000"/>
              <a:buFont typeface="Calibri"/>
              <a:buChar char="●"/>
            </a:pPr>
            <a:r>
              <a:rPr lang="en-GB" sz="3467" dirty="0">
                <a:solidFill>
                  <a:schemeClr val="tx1">
                    <a:lumMod val="50000"/>
                    <a:lumOff val="50000"/>
                  </a:schemeClr>
                </a:solidFill>
                <a:latin typeface="Calibri"/>
                <a:ea typeface="Calibri"/>
                <a:cs typeface="Calibri"/>
                <a:sym typeface="Calibri"/>
              </a:rPr>
              <a:t>Between January 2005 and August 2015 (inclusive) 19 children and two women were killed by perpetrators of domestic abuse in circumstances relating to child contact (formally or informally arranged) (Women’s Aid 2016)</a:t>
            </a:r>
            <a:endParaRPr sz="3467" dirty="0">
              <a:solidFill>
                <a:schemeClr val="tx1">
                  <a:lumMod val="50000"/>
                  <a:lumOff val="50000"/>
                </a:schemeClr>
              </a:solidFill>
              <a:latin typeface="Calibri"/>
              <a:ea typeface="Calibri"/>
              <a:cs typeface="Calibri"/>
              <a:sym typeface="Calibri"/>
            </a:endParaRPr>
          </a:p>
          <a:p>
            <a:pPr marL="0" indent="0">
              <a:spcBef>
                <a:spcPts val="800"/>
              </a:spcBef>
              <a:buNone/>
            </a:pPr>
            <a:endParaRPr sz="3467" dirty="0">
              <a:solidFill>
                <a:schemeClr val="tx1">
                  <a:lumMod val="50000"/>
                  <a:lumOff val="50000"/>
                </a:schemeClr>
              </a:solidFill>
              <a:latin typeface="Calibri"/>
              <a:ea typeface="Calibri"/>
              <a:cs typeface="Calibri"/>
              <a:sym typeface="Calibri"/>
            </a:endParaRPr>
          </a:p>
          <a:p>
            <a:pPr indent="-458882">
              <a:spcBef>
                <a:spcPts val="800"/>
              </a:spcBef>
              <a:buSzPct val="100000"/>
              <a:buFont typeface="Calibri"/>
              <a:buChar char="●"/>
            </a:pPr>
            <a:r>
              <a:rPr lang="en-GB" sz="3467" dirty="0">
                <a:solidFill>
                  <a:schemeClr val="tx1">
                    <a:lumMod val="50000"/>
                    <a:lumOff val="50000"/>
                  </a:schemeClr>
                </a:solidFill>
                <a:latin typeface="Calibri"/>
                <a:ea typeface="Calibri"/>
                <a:cs typeface="Calibri"/>
                <a:sym typeface="Calibri"/>
              </a:rPr>
              <a:t>Research published by Cafcass in 2017, in partnership with Women’s Aid, analysed a sample of 216 child contact cases that closed to Cafcass between April 2015 and March 2016. It found that more than two thirds of the cases in the sample involved allegations of domestic abuse, yet in 23% of these cases, unsupervised contact was ordered at the first hearing (Women’s Aid)</a:t>
            </a:r>
            <a:endParaRPr sz="3467" dirty="0">
              <a:solidFill>
                <a:schemeClr val="tx1">
                  <a:lumMod val="50000"/>
                  <a:lumOff val="50000"/>
                </a:schemeClr>
              </a:solidFill>
              <a:latin typeface="Calibri"/>
              <a:ea typeface="Calibri"/>
              <a:cs typeface="Calibri"/>
              <a:sym typeface="Calibri"/>
            </a:endParaRPr>
          </a:p>
          <a:p>
            <a:pPr marL="0" indent="0">
              <a:spcAft>
                <a:spcPts val="1600"/>
              </a:spcAft>
              <a:buNone/>
            </a:pPr>
            <a:endParaRPr dirty="0">
              <a:solidFill>
                <a:schemeClr val="tx1">
                  <a:lumMod val="50000"/>
                  <a:lumOff val="50000"/>
                </a:schemeClr>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34"/>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rmAutofit fontScale="90000"/>
          </a:bodyPr>
          <a:lstStyle/>
          <a:p>
            <a:pPr algn="ctr"/>
            <a:r>
              <a:rPr lang="en-GB">
                <a:latin typeface="Calibri"/>
                <a:ea typeface="Calibri"/>
                <a:cs typeface="Calibri"/>
                <a:sym typeface="Calibri"/>
              </a:rPr>
              <a:t>Context for Children</a:t>
            </a:r>
            <a:endParaRPr>
              <a:latin typeface="Calibri"/>
              <a:ea typeface="Calibri"/>
              <a:cs typeface="Calibri"/>
              <a:sym typeface="Calibri"/>
            </a:endParaRPr>
          </a:p>
        </p:txBody>
      </p:sp>
      <p:sp>
        <p:nvSpPr>
          <p:cNvPr id="185" name="Google Shape;185;p34"/>
          <p:cNvSpPr txBox="1">
            <a:spLocks noGrp="1"/>
          </p:cNvSpPr>
          <p:nvPr>
            <p:ph type="body" idx="1"/>
          </p:nvPr>
        </p:nvSpPr>
        <p:spPr>
          <a:xfrm>
            <a:off x="415600" y="1536633"/>
            <a:ext cx="11360800" cy="4726400"/>
          </a:xfrm>
          <a:prstGeom prst="rect">
            <a:avLst/>
          </a:prstGeom>
        </p:spPr>
        <p:txBody>
          <a:bodyPr spcFirstLastPara="1" vert="horz" wrap="square" lIns="121900" tIns="121900" rIns="121900" bIns="121900" rtlCol="0" anchor="t" anchorCtr="0">
            <a:noAutofit/>
          </a:bodyPr>
          <a:lstStyle/>
          <a:p>
            <a:pPr indent="-482588">
              <a:lnSpc>
                <a:spcPct val="95000"/>
              </a:lnSpc>
              <a:spcBef>
                <a:spcPts val="800"/>
              </a:spcBef>
              <a:buSzPts val="2100"/>
              <a:buFont typeface="Calibri"/>
              <a:buChar char="●"/>
            </a:pPr>
            <a:r>
              <a:rPr lang="en-GB" dirty="0">
                <a:solidFill>
                  <a:schemeClr val="tx1">
                    <a:lumMod val="50000"/>
                    <a:lumOff val="50000"/>
                  </a:schemeClr>
                </a:solidFill>
                <a:latin typeface="Calibri"/>
                <a:ea typeface="Calibri"/>
                <a:cs typeface="Calibri"/>
                <a:sym typeface="Calibri"/>
              </a:rPr>
              <a:t>Children may feel angry, guilty, insecure, alone, frightened, powerless or confused. They may have ambivalent feelings towards both the abuser and the non-abusing parent</a:t>
            </a:r>
          </a:p>
          <a:p>
            <a:pPr indent="-482588">
              <a:lnSpc>
                <a:spcPct val="95000"/>
              </a:lnSpc>
              <a:spcBef>
                <a:spcPts val="800"/>
              </a:spcBef>
              <a:buSzPts val="2100"/>
              <a:buFont typeface="Calibri"/>
              <a:buChar char="●"/>
            </a:pPr>
            <a:endParaRPr dirty="0">
              <a:solidFill>
                <a:schemeClr val="tx1">
                  <a:lumMod val="50000"/>
                  <a:lumOff val="50000"/>
                </a:schemeClr>
              </a:solidFill>
              <a:latin typeface="Calibri"/>
              <a:ea typeface="Calibri"/>
              <a:cs typeface="Calibri"/>
              <a:sym typeface="Calibri"/>
            </a:endParaRPr>
          </a:p>
          <a:p>
            <a:pPr indent="-482588">
              <a:lnSpc>
                <a:spcPct val="95000"/>
              </a:lnSpc>
              <a:buSzPts val="2100"/>
              <a:buFont typeface="Calibri"/>
              <a:buChar char="●"/>
            </a:pPr>
            <a:r>
              <a:rPr lang="en-GB" dirty="0">
                <a:solidFill>
                  <a:schemeClr val="tx1">
                    <a:lumMod val="50000"/>
                    <a:lumOff val="50000"/>
                  </a:schemeClr>
                </a:solidFill>
                <a:latin typeface="Calibri"/>
                <a:ea typeface="Calibri"/>
                <a:cs typeface="Calibri"/>
                <a:sym typeface="Calibri"/>
              </a:rPr>
              <a:t>The “cycle of violence” otherwise known as the “intergenerational theory” is often referred to when considering the effects of domestic abuse on children; however research findings are inconsistent, and there is no automatic cause and effect relationship</a:t>
            </a:r>
          </a:p>
          <a:p>
            <a:pPr indent="-482588">
              <a:lnSpc>
                <a:spcPct val="95000"/>
              </a:lnSpc>
              <a:buSzPts val="2100"/>
              <a:buFont typeface="Calibri"/>
              <a:buChar char="●"/>
            </a:pPr>
            <a:endParaRPr dirty="0">
              <a:solidFill>
                <a:schemeClr val="tx1">
                  <a:lumMod val="50000"/>
                  <a:lumOff val="50000"/>
                </a:schemeClr>
              </a:solidFill>
              <a:latin typeface="Calibri"/>
              <a:ea typeface="Calibri"/>
              <a:cs typeface="Calibri"/>
              <a:sym typeface="Calibri"/>
            </a:endParaRPr>
          </a:p>
          <a:p>
            <a:pPr indent="-482588">
              <a:lnSpc>
                <a:spcPct val="95000"/>
              </a:lnSpc>
              <a:buSzPts val="2100"/>
              <a:buFont typeface="Calibri"/>
              <a:buChar char="●"/>
            </a:pPr>
            <a:r>
              <a:rPr lang="en-GB" dirty="0">
                <a:solidFill>
                  <a:schemeClr val="tx1">
                    <a:lumMod val="50000"/>
                    <a:lumOff val="50000"/>
                  </a:schemeClr>
                </a:solidFill>
                <a:latin typeface="Calibri"/>
                <a:ea typeface="Calibri"/>
                <a:cs typeface="Calibri"/>
                <a:sym typeface="Calibri"/>
              </a:rPr>
              <a:t>Many organisations reject this theory as ineffective and disempowering</a:t>
            </a:r>
            <a:endParaRPr dirty="0">
              <a:solidFill>
                <a:schemeClr val="tx1">
                  <a:lumMod val="50000"/>
                  <a:lumOff val="50000"/>
                </a:schemeClr>
              </a:solidFill>
              <a:latin typeface="Calibri"/>
              <a:ea typeface="Calibri"/>
              <a:cs typeface="Calibri"/>
              <a:sym typeface="Calibri"/>
            </a:endParaRPr>
          </a:p>
          <a:p>
            <a:pPr marL="0" indent="0">
              <a:lnSpc>
                <a:spcPct val="95000"/>
              </a:lnSpc>
              <a:spcAft>
                <a:spcPts val="1600"/>
              </a:spcAft>
              <a:buSzPts val="770"/>
              <a:buNone/>
            </a:pPr>
            <a:endParaRPr sz="1600" dirty="0">
              <a:solidFill>
                <a:schemeClr val="tx1">
                  <a:lumMod val="50000"/>
                  <a:lumOff val="50000"/>
                </a:schemeClr>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35"/>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pPr algn="ctr">
              <a:buSzPts val="990"/>
            </a:pPr>
            <a:r>
              <a:rPr lang="en-GB" sz="4293">
                <a:latin typeface="Calibri"/>
                <a:ea typeface="Calibri"/>
                <a:cs typeface="Calibri"/>
                <a:sym typeface="Calibri"/>
              </a:rPr>
              <a:t>Safeguarding</a:t>
            </a:r>
            <a:endParaRPr sz="4293">
              <a:latin typeface="Calibri"/>
              <a:ea typeface="Calibri"/>
              <a:cs typeface="Calibri"/>
              <a:sym typeface="Calibri"/>
            </a:endParaRPr>
          </a:p>
        </p:txBody>
      </p:sp>
      <p:sp>
        <p:nvSpPr>
          <p:cNvPr id="191" name="Google Shape;191;p35"/>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rmAutofit fontScale="77500" lnSpcReduction="20000"/>
          </a:bodyPr>
          <a:lstStyle/>
          <a:p>
            <a:pPr indent="-508198">
              <a:lnSpc>
                <a:spcPct val="95000"/>
              </a:lnSpc>
              <a:spcBef>
                <a:spcPts val="1067"/>
              </a:spcBef>
              <a:buSzPct val="100000"/>
              <a:buFont typeface="Calibri"/>
              <a:buChar char="●"/>
            </a:pPr>
            <a:r>
              <a:rPr lang="en-GB" sz="4133" dirty="0">
                <a:solidFill>
                  <a:schemeClr val="tx1">
                    <a:lumMod val="50000"/>
                    <a:lumOff val="50000"/>
                  </a:schemeClr>
                </a:solidFill>
                <a:latin typeface="Calibri"/>
                <a:ea typeface="Calibri"/>
                <a:cs typeface="Calibri"/>
                <a:sym typeface="Calibri"/>
              </a:rPr>
              <a:t>Domestic Abuse is a </a:t>
            </a:r>
            <a:r>
              <a:rPr lang="en-GB" sz="4133" b="1" dirty="0">
                <a:solidFill>
                  <a:schemeClr val="tx1">
                    <a:lumMod val="50000"/>
                    <a:lumOff val="50000"/>
                  </a:schemeClr>
                </a:solidFill>
                <a:latin typeface="Calibri"/>
                <a:ea typeface="Calibri"/>
                <a:cs typeface="Calibri"/>
                <a:sym typeface="Calibri"/>
              </a:rPr>
              <a:t>safeguarding</a:t>
            </a:r>
            <a:r>
              <a:rPr lang="en-GB" sz="4133" dirty="0">
                <a:solidFill>
                  <a:schemeClr val="tx1">
                    <a:lumMod val="50000"/>
                    <a:lumOff val="50000"/>
                  </a:schemeClr>
                </a:solidFill>
                <a:latin typeface="Calibri"/>
                <a:ea typeface="Calibri"/>
                <a:cs typeface="Calibri"/>
                <a:sym typeface="Calibri"/>
              </a:rPr>
              <a:t> issue</a:t>
            </a:r>
            <a:endParaRPr sz="4133" dirty="0">
              <a:solidFill>
                <a:schemeClr val="tx1">
                  <a:lumMod val="50000"/>
                  <a:lumOff val="50000"/>
                </a:schemeClr>
              </a:solidFill>
              <a:latin typeface="Calibri"/>
              <a:ea typeface="Calibri"/>
              <a:cs typeface="Calibri"/>
              <a:sym typeface="Calibri"/>
            </a:endParaRPr>
          </a:p>
          <a:p>
            <a:pPr marL="0" indent="0">
              <a:lnSpc>
                <a:spcPct val="95000"/>
              </a:lnSpc>
              <a:spcBef>
                <a:spcPts val="1067"/>
              </a:spcBef>
              <a:buNone/>
            </a:pPr>
            <a:endParaRPr sz="4133" dirty="0">
              <a:solidFill>
                <a:schemeClr val="tx1">
                  <a:lumMod val="50000"/>
                  <a:lumOff val="50000"/>
                </a:schemeClr>
              </a:solidFill>
              <a:latin typeface="Calibri"/>
              <a:ea typeface="Calibri"/>
              <a:cs typeface="Calibri"/>
              <a:sym typeface="Calibri"/>
            </a:endParaRPr>
          </a:p>
          <a:p>
            <a:pPr indent="-508198">
              <a:lnSpc>
                <a:spcPct val="95000"/>
              </a:lnSpc>
              <a:spcBef>
                <a:spcPts val="1067"/>
              </a:spcBef>
              <a:buSzPct val="100000"/>
              <a:buFont typeface="Calibri"/>
              <a:buChar char="●"/>
            </a:pPr>
            <a:r>
              <a:rPr lang="en-GB" sz="4133" dirty="0">
                <a:solidFill>
                  <a:schemeClr val="tx1">
                    <a:lumMod val="50000"/>
                    <a:lumOff val="50000"/>
                  </a:schemeClr>
                </a:solidFill>
                <a:latin typeface="Calibri"/>
                <a:ea typeface="Calibri"/>
                <a:cs typeface="Calibri"/>
                <a:sym typeface="Calibri"/>
              </a:rPr>
              <a:t>The 2014 Care Act cites Domestic Abuse</a:t>
            </a:r>
            <a:endParaRPr sz="4133" dirty="0">
              <a:solidFill>
                <a:schemeClr val="tx1">
                  <a:lumMod val="50000"/>
                  <a:lumOff val="50000"/>
                </a:schemeClr>
              </a:solidFill>
              <a:latin typeface="Calibri"/>
              <a:ea typeface="Calibri"/>
              <a:cs typeface="Calibri"/>
              <a:sym typeface="Calibri"/>
            </a:endParaRPr>
          </a:p>
          <a:p>
            <a:pPr indent="0">
              <a:lnSpc>
                <a:spcPct val="95000"/>
              </a:lnSpc>
              <a:spcBef>
                <a:spcPts val="1067"/>
              </a:spcBef>
              <a:buNone/>
            </a:pPr>
            <a:endParaRPr sz="4133" dirty="0">
              <a:solidFill>
                <a:schemeClr val="tx1">
                  <a:lumMod val="50000"/>
                  <a:lumOff val="50000"/>
                </a:schemeClr>
              </a:solidFill>
              <a:latin typeface="Calibri"/>
              <a:ea typeface="Calibri"/>
              <a:cs typeface="Calibri"/>
              <a:sym typeface="Calibri"/>
            </a:endParaRPr>
          </a:p>
          <a:p>
            <a:pPr indent="-508198">
              <a:lnSpc>
                <a:spcPct val="95000"/>
              </a:lnSpc>
              <a:spcBef>
                <a:spcPts val="1067"/>
              </a:spcBef>
              <a:buSzPct val="100000"/>
              <a:buFont typeface="Calibri"/>
              <a:buChar char="●"/>
            </a:pPr>
            <a:r>
              <a:rPr lang="en-GB" sz="4133" dirty="0">
                <a:solidFill>
                  <a:schemeClr val="tx1">
                    <a:lumMod val="50000"/>
                    <a:lumOff val="50000"/>
                  </a:schemeClr>
                </a:solidFill>
                <a:latin typeface="Calibri"/>
                <a:ea typeface="Calibri"/>
                <a:cs typeface="Calibri"/>
                <a:sym typeface="Calibri"/>
              </a:rPr>
              <a:t>Serious Case Reviews frequently reference Domestic Abuse</a:t>
            </a:r>
            <a:endParaRPr sz="4133" dirty="0">
              <a:solidFill>
                <a:schemeClr val="tx1">
                  <a:lumMod val="50000"/>
                  <a:lumOff val="50000"/>
                </a:schemeClr>
              </a:solidFill>
              <a:latin typeface="Calibri"/>
              <a:ea typeface="Calibri"/>
              <a:cs typeface="Calibri"/>
              <a:sym typeface="Calibri"/>
            </a:endParaRPr>
          </a:p>
          <a:p>
            <a:pPr marL="0" indent="0">
              <a:lnSpc>
                <a:spcPct val="95000"/>
              </a:lnSpc>
              <a:spcBef>
                <a:spcPts val="1067"/>
              </a:spcBef>
              <a:buNone/>
            </a:pPr>
            <a:endParaRPr sz="4133" dirty="0">
              <a:solidFill>
                <a:schemeClr val="tx1">
                  <a:lumMod val="50000"/>
                  <a:lumOff val="50000"/>
                </a:schemeClr>
              </a:solidFill>
              <a:latin typeface="Calibri"/>
              <a:ea typeface="Calibri"/>
              <a:cs typeface="Calibri"/>
              <a:sym typeface="Calibri"/>
            </a:endParaRPr>
          </a:p>
          <a:p>
            <a:pPr indent="-508198">
              <a:lnSpc>
                <a:spcPct val="95000"/>
              </a:lnSpc>
              <a:spcBef>
                <a:spcPts val="1067"/>
              </a:spcBef>
              <a:buSzPct val="100000"/>
              <a:buFont typeface="Calibri"/>
              <a:buChar char="●"/>
            </a:pPr>
            <a:r>
              <a:rPr lang="en-GB" sz="4133" dirty="0">
                <a:solidFill>
                  <a:schemeClr val="tx1">
                    <a:lumMod val="50000"/>
                    <a:lumOff val="50000"/>
                  </a:schemeClr>
                </a:solidFill>
                <a:latin typeface="Calibri"/>
                <a:ea typeface="Calibri"/>
                <a:cs typeface="Calibri"/>
                <a:sym typeface="Calibri"/>
              </a:rPr>
              <a:t>Domestic Homicide Reviews reference the need to share information</a:t>
            </a:r>
            <a:endParaRPr sz="4133" dirty="0">
              <a:solidFill>
                <a:schemeClr val="tx1">
                  <a:lumMod val="50000"/>
                  <a:lumOff val="50000"/>
                </a:schemeClr>
              </a:solidFill>
              <a:latin typeface="Calibri"/>
              <a:ea typeface="Calibri"/>
              <a:cs typeface="Calibri"/>
              <a:sym typeface="Calibri"/>
            </a:endParaRPr>
          </a:p>
          <a:p>
            <a:pPr marL="0" indent="0">
              <a:lnSpc>
                <a:spcPct val="95000"/>
              </a:lnSpc>
              <a:spcAft>
                <a:spcPts val="1600"/>
              </a:spcAft>
              <a:buNone/>
            </a:pPr>
            <a:endParaRPr sz="2267" dirty="0">
              <a:solidFill>
                <a:schemeClr val="tx1">
                  <a:lumMod val="50000"/>
                  <a:lumOff val="50000"/>
                </a:schemeClr>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36"/>
          <p:cNvSpPr txBox="1">
            <a:spLocks noGrp="1"/>
          </p:cNvSpPr>
          <p:nvPr>
            <p:ph type="title"/>
          </p:nvPr>
        </p:nvSpPr>
        <p:spPr>
          <a:xfrm>
            <a:off x="415600" y="421089"/>
            <a:ext cx="11360800" cy="763600"/>
          </a:xfrm>
          <a:prstGeom prst="rect">
            <a:avLst/>
          </a:prstGeom>
        </p:spPr>
        <p:txBody>
          <a:bodyPr spcFirstLastPara="1" vert="horz" wrap="square" lIns="121900" tIns="121900" rIns="121900" bIns="121900" rtlCol="0" anchor="t" anchorCtr="0">
            <a:noAutofit/>
          </a:bodyPr>
          <a:lstStyle/>
          <a:p>
            <a:pPr algn="ctr"/>
            <a:r>
              <a:rPr lang="en-GB" dirty="0">
                <a:latin typeface="Calibri"/>
                <a:ea typeface="Calibri"/>
                <a:cs typeface="Calibri"/>
                <a:sym typeface="Calibri"/>
              </a:rPr>
              <a:t>The FJC</a:t>
            </a:r>
            <a:endParaRPr dirty="0">
              <a:latin typeface="Calibri"/>
              <a:ea typeface="Calibri"/>
              <a:cs typeface="Calibri"/>
              <a:sym typeface="Calibri"/>
            </a:endParaRPr>
          </a:p>
        </p:txBody>
      </p:sp>
      <p:sp>
        <p:nvSpPr>
          <p:cNvPr id="197" name="Google Shape;197;p36"/>
          <p:cNvSpPr txBox="1">
            <a:spLocks noGrp="1"/>
          </p:cNvSpPr>
          <p:nvPr>
            <p:ph type="body" idx="1"/>
          </p:nvPr>
        </p:nvSpPr>
        <p:spPr>
          <a:xfrm>
            <a:off x="309582" y="1370219"/>
            <a:ext cx="11360800" cy="4555200"/>
          </a:xfrm>
          <a:prstGeom prst="rect">
            <a:avLst/>
          </a:prstGeom>
        </p:spPr>
        <p:txBody>
          <a:bodyPr spcFirstLastPara="1" vert="horz" wrap="square" lIns="121900" tIns="121900" rIns="121900" bIns="121900" rtlCol="0" anchor="t" anchorCtr="0">
            <a:noAutofit/>
          </a:bodyPr>
          <a:lstStyle/>
          <a:p>
            <a:pPr indent="-480471">
              <a:lnSpc>
                <a:spcPct val="95000"/>
              </a:lnSpc>
              <a:spcBef>
                <a:spcPts val="933"/>
              </a:spcBef>
              <a:buSzPts val="2075"/>
              <a:buFont typeface="Calibri"/>
              <a:buChar char="●"/>
            </a:pPr>
            <a:r>
              <a:rPr lang="en-GB" dirty="0">
                <a:solidFill>
                  <a:schemeClr val="tx1">
                    <a:lumMod val="50000"/>
                    <a:lumOff val="50000"/>
                  </a:schemeClr>
                </a:solidFill>
                <a:ea typeface="Calibri"/>
                <a:cs typeface="Calibri"/>
                <a:sym typeface="Calibri"/>
              </a:rPr>
              <a:t>The FJC is a centrally located resource offering a multi-disciplinary approach to survivors of domestic abuse and sexual violence</a:t>
            </a:r>
          </a:p>
          <a:p>
            <a:pPr marL="129114" indent="0">
              <a:lnSpc>
                <a:spcPct val="95000"/>
              </a:lnSpc>
              <a:spcBef>
                <a:spcPts val="933"/>
              </a:spcBef>
              <a:buSzPts val="2075"/>
              <a:buNone/>
            </a:pPr>
            <a:endParaRPr dirty="0">
              <a:solidFill>
                <a:schemeClr val="tx1">
                  <a:lumMod val="50000"/>
                  <a:lumOff val="50000"/>
                </a:schemeClr>
              </a:solidFill>
              <a:ea typeface="Calibri"/>
              <a:cs typeface="Calibri"/>
              <a:sym typeface="Calibri"/>
            </a:endParaRPr>
          </a:p>
          <a:p>
            <a:pPr indent="-480471">
              <a:lnSpc>
                <a:spcPct val="95000"/>
              </a:lnSpc>
              <a:spcBef>
                <a:spcPts val="933"/>
              </a:spcBef>
              <a:buSzPts val="2075"/>
              <a:buFont typeface="Calibri"/>
              <a:buChar char="●"/>
            </a:pPr>
            <a:r>
              <a:rPr lang="en-GB" dirty="0">
                <a:solidFill>
                  <a:schemeClr val="tx1">
                    <a:lumMod val="50000"/>
                    <a:lumOff val="50000"/>
                  </a:schemeClr>
                </a:solidFill>
                <a:ea typeface="Calibri"/>
                <a:cs typeface="Calibri"/>
                <a:sym typeface="Calibri"/>
              </a:rPr>
              <a:t>The service is for anyone who works, lives or studies in Croydon; men and women aged 16 and above</a:t>
            </a:r>
          </a:p>
          <a:p>
            <a:pPr marL="129114" indent="0">
              <a:lnSpc>
                <a:spcPct val="95000"/>
              </a:lnSpc>
              <a:spcBef>
                <a:spcPts val="933"/>
              </a:spcBef>
              <a:buSzPts val="2075"/>
              <a:buNone/>
            </a:pPr>
            <a:endParaRPr dirty="0">
              <a:solidFill>
                <a:schemeClr val="tx1">
                  <a:lumMod val="50000"/>
                  <a:lumOff val="50000"/>
                </a:schemeClr>
              </a:solidFill>
              <a:ea typeface="Calibri"/>
              <a:cs typeface="Calibri"/>
              <a:sym typeface="Calibri"/>
            </a:endParaRPr>
          </a:p>
          <a:p>
            <a:pPr indent="-480471">
              <a:lnSpc>
                <a:spcPct val="95000"/>
              </a:lnSpc>
              <a:spcBef>
                <a:spcPts val="933"/>
              </a:spcBef>
              <a:buSzPts val="2075"/>
              <a:buFont typeface="Calibri"/>
              <a:buChar char="●"/>
            </a:pPr>
            <a:r>
              <a:rPr lang="en-GB" dirty="0">
                <a:solidFill>
                  <a:schemeClr val="tx1">
                    <a:lumMod val="50000"/>
                    <a:lumOff val="50000"/>
                  </a:schemeClr>
                </a:solidFill>
                <a:ea typeface="Calibri"/>
                <a:cs typeface="Calibri"/>
                <a:sym typeface="Calibri"/>
              </a:rPr>
              <a:t>We use the SafeLives Risk Assessment Checklist, complete an </a:t>
            </a:r>
            <a:r>
              <a:rPr lang="en-GB" dirty="0">
                <a:solidFill>
                  <a:schemeClr val="tx1">
                    <a:lumMod val="50000"/>
                    <a:lumOff val="50000"/>
                  </a:schemeClr>
                </a:solidFill>
              </a:rPr>
              <a:t>Initial assessment of need and risk and provide short term risk reduction support</a:t>
            </a:r>
          </a:p>
          <a:p>
            <a:pPr marL="152396" indent="0">
              <a:buNone/>
            </a:pPr>
            <a:endParaRPr lang="en-GB" dirty="0">
              <a:solidFill>
                <a:schemeClr val="tx1">
                  <a:lumMod val="50000"/>
                  <a:lumOff val="50000"/>
                </a:schemeClr>
              </a:solidFill>
            </a:endParaRPr>
          </a:p>
          <a:p>
            <a:pPr indent="-480471">
              <a:lnSpc>
                <a:spcPct val="95000"/>
              </a:lnSpc>
              <a:spcBef>
                <a:spcPts val="933"/>
              </a:spcBef>
              <a:buSzPts val="2075"/>
              <a:buFont typeface="Calibri"/>
              <a:buChar char="●"/>
            </a:pPr>
            <a:endParaRPr lang="en-GB" dirty="0">
              <a:solidFill>
                <a:schemeClr val="tx1">
                  <a:lumMod val="50000"/>
                  <a:lumOff val="50000"/>
                </a:schemeClr>
              </a:solidFill>
              <a:ea typeface="Calibri"/>
              <a:cs typeface="Calibri"/>
              <a:sym typeface="Calibri"/>
            </a:endParaRPr>
          </a:p>
          <a:p>
            <a:pPr indent="-480471">
              <a:lnSpc>
                <a:spcPct val="95000"/>
              </a:lnSpc>
              <a:spcBef>
                <a:spcPts val="933"/>
              </a:spcBef>
              <a:buSzPts val="2075"/>
              <a:buFont typeface="Calibri"/>
              <a:buChar char="●"/>
            </a:pPr>
            <a:endParaRPr dirty="0">
              <a:solidFill>
                <a:schemeClr val="tx1">
                  <a:lumMod val="50000"/>
                  <a:lumOff val="50000"/>
                </a:schemeClr>
              </a:solidFill>
              <a:ea typeface="Calibri"/>
              <a:cs typeface="Calibri"/>
              <a:sym typeface="Calibri"/>
            </a:endParaRPr>
          </a:p>
          <a:p>
            <a:pPr marL="0" indent="0">
              <a:lnSpc>
                <a:spcPct val="95000"/>
              </a:lnSpc>
              <a:spcAft>
                <a:spcPts val="1600"/>
              </a:spcAft>
              <a:buSzPts val="688"/>
              <a:buNone/>
            </a:pPr>
            <a:endParaRPr dirty="0">
              <a:solidFill>
                <a:schemeClr val="tx1">
                  <a:lumMod val="50000"/>
                  <a:lumOff val="50000"/>
                </a:schemeClr>
              </a:solidFill>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96;p36">
            <a:extLst>
              <a:ext uri="{FF2B5EF4-FFF2-40B4-BE49-F238E27FC236}">
                <a16:creationId xmlns:a16="http://schemas.microsoft.com/office/drawing/2014/main" id="{A57E8D72-9341-9540-E70C-5AFCA3C473D1}"/>
              </a:ext>
            </a:extLst>
          </p:cNvPr>
          <p:cNvSpPr txBox="1">
            <a:spLocks noGrp="1"/>
          </p:cNvSpPr>
          <p:nvPr>
            <p:ph type="title"/>
          </p:nvPr>
        </p:nvSpPr>
        <p:spPr>
          <a:xfrm>
            <a:off x="415925" y="593725"/>
            <a:ext cx="11360150" cy="763588"/>
          </a:xfrm>
          <a:prstGeom prst="rect">
            <a:avLst/>
          </a:prstGeom>
        </p:spPr>
        <p:txBody>
          <a:bodyPr spcFirstLastPara="1" vert="horz" wrap="square" lIns="121900" tIns="121900" rIns="121900" bIns="121900" rtlCol="0" anchor="t" anchorCtr="0">
            <a:noAutofit/>
          </a:bodyPr>
          <a:lstStyle/>
          <a:p>
            <a:pPr algn="ctr"/>
            <a:r>
              <a:rPr lang="en-GB" dirty="0">
                <a:latin typeface="Calibri"/>
                <a:ea typeface="Calibri"/>
                <a:cs typeface="Calibri"/>
                <a:sym typeface="Calibri"/>
              </a:rPr>
              <a:t>The FJC</a:t>
            </a:r>
            <a:endParaRPr dirty="0">
              <a:latin typeface="Calibri"/>
              <a:ea typeface="Calibri"/>
              <a:cs typeface="Calibri"/>
              <a:sym typeface="Calibri"/>
            </a:endParaRPr>
          </a:p>
        </p:txBody>
      </p:sp>
      <p:sp>
        <p:nvSpPr>
          <p:cNvPr id="5" name="Google Shape;197;p36">
            <a:extLst>
              <a:ext uri="{FF2B5EF4-FFF2-40B4-BE49-F238E27FC236}">
                <a16:creationId xmlns:a16="http://schemas.microsoft.com/office/drawing/2014/main" id="{B73EF2B3-CE62-0EA7-65FA-397C51DD53D0}"/>
              </a:ext>
            </a:extLst>
          </p:cNvPr>
          <p:cNvSpPr txBox="1">
            <a:spLocks noGrp="1"/>
          </p:cNvSpPr>
          <p:nvPr>
            <p:ph type="body" idx="1"/>
          </p:nvPr>
        </p:nvSpPr>
        <p:spPr>
          <a:xfrm>
            <a:off x="296330" y="1357313"/>
            <a:ext cx="11360800" cy="4555200"/>
          </a:xfrm>
          <a:prstGeom prst="rect">
            <a:avLst/>
          </a:prstGeom>
        </p:spPr>
        <p:txBody>
          <a:bodyPr spcFirstLastPara="1" vert="horz" wrap="square" lIns="121900" tIns="121900" rIns="121900" bIns="121900" rtlCol="0" anchor="t" anchorCtr="0">
            <a:noAutofit/>
          </a:bodyPr>
          <a:lstStyle/>
          <a:p>
            <a:pPr marL="152396" indent="0">
              <a:buNone/>
            </a:pPr>
            <a:endParaRPr lang="en-GB" sz="3200" dirty="0">
              <a:solidFill>
                <a:schemeClr val="tx1">
                  <a:lumMod val="50000"/>
                  <a:lumOff val="50000"/>
                </a:schemeClr>
              </a:solidFill>
            </a:endParaRPr>
          </a:p>
          <a:p>
            <a:r>
              <a:rPr lang="en-GB" sz="3200" dirty="0">
                <a:solidFill>
                  <a:schemeClr val="tx1">
                    <a:lumMod val="50000"/>
                    <a:lumOff val="50000"/>
                  </a:schemeClr>
                </a:solidFill>
              </a:rPr>
              <a:t>Legal advice and support to obtain injunctions</a:t>
            </a:r>
          </a:p>
          <a:p>
            <a:pPr marL="152396" indent="0">
              <a:buNone/>
            </a:pPr>
            <a:endParaRPr lang="en-GB" sz="3200" dirty="0">
              <a:solidFill>
                <a:schemeClr val="tx1">
                  <a:lumMod val="50000"/>
                  <a:lumOff val="50000"/>
                </a:schemeClr>
              </a:solidFill>
            </a:endParaRPr>
          </a:p>
          <a:p>
            <a:r>
              <a:rPr lang="en-GB" sz="3200" dirty="0">
                <a:solidFill>
                  <a:schemeClr val="tx1">
                    <a:lumMod val="50000"/>
                    <a:lumOff val="50000"/>
                  </a:schemeClr>
                </a:solidFill>
              </a:rPr>
              <a:t>Support  to access specialist services and advice, including no recourse to public funding issues, rape &amp; sexual abuse and support for children</a:t>
            </a:r>
          </a:p>
          <a:p>
            <a:pPr marL="152396" indent="0">
              <a:buNone/>
            </a:pPr>
            <a:endParaRPr lang="en-GB" sz="3200" dirty="0">
              <a:solidFill>
                <a:schemeClr val="tx1">
                  <a:lumMod val="50000"/>
                  <a:lumOff val="50000"/>
                </a:schemeClr>
              </a:solidFill>
            </a:endParaRPr>
          </a:p>
          <a:p>
            <a:r>
              <a:rPr lang="en-GB" sz="3200" dirty="0">
                <a:solidFill>
                  <a:schemeClr val="tx1">
                    <a:lumMod val="50000"/>
                    <a:lumOff val="50000"/>
                  </a:schemeClr>
                </a:solidFill>
              </a:rPr>
              <a:t>Advice &amp; support for practitioners working with families affected by domestic abuse &amp; sexual violence including delivering training to practitioners</a:t>
            </a:r>
            <a:endParaRPr lang="en-GB" sz="3200" dirty="0">
              <a:solidFill>
                <a:schemeClr val="tx1">
                  <a:lumMod val="50000"/>
                  <a:lumOff val="50000"/>
                </a:schemeClr>
              </a:solidFill>
              <a:ea typeface="Calibri"/>
              <a:cs typeface="Calibri"/>
              <a:sym typeface="Calibri"/>
            </a:endParaRPr>
          </a:p>
          <a:p>
            <a:pPr indent="-480471">
              <a:lnSpc>
                <a:spcPct val="95000"/>
              </a:lnSpc>
              <a:spcBef>
                <a:spcPts val="933"/>
              </a:spcBef>
              <a:buSzPts val="2075"/>
              <a:buFont typeface="Calibri"/>
              <a:buChar char="●"/>
            </a:pPr>
            <a:endParaRPr sz="3600" dirty="0">
              <a:solidFill>
                <a:schemeClr val="tx1">
                  <a:lumMod val="50000"/>
                  <a:lumOff val="50000"/>
                </a:schemeClr>
              </a:solidFill>
              <a:ea typeface="Calibri"/>
              <a:cs typeface="Calibri"/>
              <a:sym typeface="Calibri"/>
            </a:endParaRPr>
          </a:p>
          <a:p>
            <a:pPr marL="0" indent="0">
              <a:lnSpc>
                <a:spcPct val="95000"/>
              </a:lnSpc>
              <a:spcAft>
                <a:spcPts val="1600"/>
              </a:spcAft>
              <a:buSzPts val="688"/>
              <a:buNone/>
            </a:pPr>
            <a:endParaRPr sz="3200" dirty="0">
              <a:solidFill>
                <a:schemeClr val="tx1">
                  <a:lumMod val="50000"/>
                  <a:lumOff val="50000"/>
                </a:schemeClr>
              </a:solidFill>
              <a:ea typeface="Calibri"/>
              <a:cs typeface="Calibri"/>
              <a:sym typeface="Calibri"/>
            </a:endParaRPr>
          </a:p>
        </p:txBody>
      </p:sp>
    </p:spTree>
    <p:extLst>
      <p:ext uri="{BB962C8B-B14F-4D97-AF65-F5344CB8AC3E}">
        <p14:creationId xmlns:p14="http://schemas.microsoft.com/office/powerpoint/2010/main" val="15101539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37"/>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rmAutofit fontScale="90000"/>
          </a:bodyPr>
          <a:lstStyle/>
          <a:p>
            <a:pPr algn="ctr"/>
            <a:r>
              <a:rPr lang="en-GB">
                <a:latin typeface="Calibri"/>
                <a:ea typeface="Calibri"/>
                <a:cs typeface="Calibri"/>
                <a:sym typeface="Calibri"/>
              </a:rPr>
              <a:t>MARAC</a:t>
            </a:r>
            <a:endParaRPr>
              <a:latin typeface="Calibri"/>
              <a:ea typeface="Calibri"/>
              <a:cs typeface="Calibri"/>
              <a:sym typeface="Calibri"/>
            </a:endParaRPr>
          </a:p>
        </p:txBody>
      </p:sp>
      <p:sp>
        <p:nvSpPr>
          <p:cNvPr id="203" name="Google Shape;203;p37"/>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rmAutofit fontScale="77500" lnSpcReduction="20000"/>
          </a:bodyPr>
          <a:lstStyle/>
          <a:p>
            <a:pPr indent="-506294">
              <a:spcBef>
                <a:spcPts val="933"/>
              </a:spcBef>
              <a:buSzPct val="100000"/>
              <a:buFont typeface="Calibri"/>
              <a:buChar char="●"/>
            </a:pPr>
            <a:r>
              <a:rPr lang="en-GB" sz="3733" dirty="0">
                <a:solidFill>
                  <a:schemeClr val="tx1">
                    <a:lumMod val="50000"/>
                    <a:lumOff val="50000"/>
                  </a:schemeClr>
                </a:solidFill>
                <a:latin typeface="Calibri"/>
                <a:ea typeface="Calibri"/>
                <a:cs typeface="Calibri"/>
                <a:sym typeface="Calibri"/>
              </a:rPr>
              <a:t>MARAC is a multi agency risk assessment conference. Information is shared on the highest risk domestic abuse cases between representatives of local police, health, child protection, housing practitioners, Independent Domestic Violence Advisors (IDVAs), probation and other specialists from the statutory and voluntary sectors</a:t>
            </a:r>
            <a:endParaRPr sz="3733" dirty="0">
              <a:solidFill>
                <a:schemeClr val="tx1">
                  <a:lumMod val="50000"/>
                  <a:lumOff val="50000"/>
                </a:schemeClr>
              </a:solidFill>
              <a:latin typeface="Calibri"/>
              <a:ea typeface="Calibri"/>
              <a:cs typeface="Calibri"/>
              <a:sym typeface="Calibri"/>
            </a:endParaRPr>
          </a:p>
          <a:p>
            <a:pPr marL="0" indent="0">
              <a:spcBef>
                <a:spcPts val="933"/>
              </a:spcBef>
              <a:buNone/>
            </a:pPr>
            <a:endParaRPr sz="3733" dirty="0">
              <a:solidFill>
                <a:schemeClr val="tx1">
                  <a:lumMod val="50000"/>
                  <a:lumOff val="50000"/>
                </a:schemeClr>
              </a:solidFill>
              <a:latin typeface="Calibri"/>
              <a:ea typeface="Calibri"/>
              <a:cs typeface="Calibri"/>
              <a:sym typeface="Calibri"/>
            </a:endParaRPr>
          </a:p>
          <a:p>
            <a:pPr indent="-506294">
              <a:spcBef>
                <a:spcPts val="933"/>
              </a:spcBef>
              <a:buSzPct val="100000"/>
              <a:buFont typeface="Calibri"/>
              <a:buChar char="●"/>
            </a:pPr>
            <a:r>
              <a:rPr lang="en-GB" sz="3733" dirty="0">
                <a:solidFill>
                  <a:schemeClr val="tx1">
                    <a:lumMod val="50000"/>
                    <a:lumOff val="50000"/>
                  </a:schemeClr>
                </a:solidFill>
                <a:latin typeface="Calibri"/>
                <a:ea typeface="Calibri"/>
                <a:cs typeface="Calibri"/>
                <a:sym typeface="Calibri"/>
              </a:rPr>
              <a:t>MARAC is held weekly and on average, 25 cases are discussed at each panel</a:t>
            </a:r>
          </a:p>
          <a:p>
            <a:pPr marL="103291" indent="0">
              <a:spcBef>
                <a:spcPts val="933"/>
              </a:spcBef>
              <a:buSzPct val="100000"/>
              <a:buNone/>
            </a:pPr>
            <a:endParaRPr lang="en-GB" sz="3733" dirty="0">
              <a:solidFill>
                <a:schemeClr val="tx1">
                  <a:lumMod val="50000"/>
                  <a:lumOff val="50000"/>
                </a:schemeClr>
              </a:solidFill>
              <a:latin typeface="Calibri"/>
              <a:ea typeface="Calibri"/>
              <a:cs typeface="Calibri"/>
              <a:sym typeface="Calibri"/>
            </a:endParaRPr>
          </a:p>
          <a:p>
            <a:pPr indent="-506294">
              <a:spcBef>
                <a:spcPts val="933"/>
              </a:spcBef>
              <a:buSzPct val="100000"/>
              <a:buFont typeface="Calibri"/>
              <a:buChar char="●"/>
            </a:pPr>
            <a:r>
              <a:rPr lang="en-GB" sz="3733" dirty="0">
                <a:solidFill>
                  <a:schemeClr val="tx1">
                    <a:lumMod val="50000"/>
                    <a:lumOff val="50000"/>
                  </a:schemeClr>
                </a:solidFill>
                <a:latin typeface="Calibri"/>
                <a:ea typeface="Calibri"/>
                <a:cs typeface="Calibri"/>
                <a:sym typeface="Calibri"/>
              </a:rPr>
              <a:t>Any agency can refer to MARAC, with or without consent from the survivor </a:t>
            </a:r>
            <a:endParaRPr sz="3733" dirty="0">
              <a:solidFill>
                <a:schemeClr val="tx1">
                  <a:lumMod val="50000"/>
                  <a:lumOff val="50000"/>
                </a:schemeClr>
              </a:solidFill>
              <a:latin typeface="Calibri"/>
              <a:ea typeface="Calibri"/>
              <a:cs typeface="Calibri"/>
              <a:sym typeface="Calibri"/>
            </a:endParaRPr>
          </a:p>
          <a:p>
            <a:pPr marL="0" indent="0">
              <a:spcAft>
                <a:spcPts val="1600"/>
              </a:spcAft>
              <a:buNone/>
            </a:pPr>
            <a:endParaRPr dirty="0">
              <a:solidFill>
                <a:schemeClr val="tx1">
                  <a:lumMod val="50000"/>
                  <a:lumOff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5"/>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rmAutofit fontScale="90000"/>
          </a:bodyPr>
          <a:lstStyle/>
          <a:p>
            <a:pPr algn="ctr"/>
            <a:r>
              <a:rPr lang="en-GB"/>
              <a:t>Violence Against Women and Girls (VAWG)</a:t>
            </a:r>
            <a:endParaRPr/>
          </a:p>
        </p:txBody>
      </p:sp>
      <p:sp>
        <p:nvSpPr>
          <p:cNvPr id="66" name="Google Shape;66;p15"/>
          <p:cNvSpPr txBox="1">
            <a:spLocks noGrp="1"/>
          </p:cNvSpPr>
          <p:nvPr>
            <p:ph type="body" idx="1"/>
          </p:nvPr>
        </p:nvSpPr>
        <p:spPr>
          <a:xfrm>
            <a:off x="415600" y="1476237"/>
            <a:ext cx="11360800" cy="5005200"/>
          </a:xfrm>
          <a:prstGeom prst="rect">
            <a:avLst/>
          </a:prstGeom>
        </p:spPr>
        <p:txBody>
          <a:bodyPr spcFirstLastPara="1" vert="horz" wrap="square" lIns="121900" tIns="121900" rIns="121900" bIns="121900" rtlCol="0" anchor="t" anchorCtr="0">
            <a:noAutofit/>
          </a:bodyPr>
          <a:lstStyle/>
          <a:p>
            <a:pPr marL="0" indent="0">
              <a:buNone/>
            </a:pPr>
            <a:r>
              <a:rPr lang="en-GB" sz="2400" dirty="0">
                <a:solidFill>
                  <a:schemeClr val="tx1">
                    <a:lumMod val="50000"/>
                    <a:lumOff val="50000"/>
                  </a:schemeClr>
                </a:solidFill>
                <a:latin typeface="Calibri"/>
                <a:ea typeface="Calibri"/>
                <a:cs typeface="Calibri"/>
                <a:sym typeface="Calibri"/>
              </a:rPr>
              <a:t>The UN categorises violence against women and girls as both a </a:t>
            </a:r>
            <a:r>
              <a:rPr lang="en-GB" sz="2400" dirty="0" err="1">
                <a:solidFill>
                  <a:schemeClr val="tx1">
                    <a:lumMod val="50000"/>
                    <a:lumOff val="50000"/>
                  </a:schemeClr>
                </a:solidFill>
                <a:latin typeface="Calibri"/>
                <a:ea typeface="Calibri"/>
                <a:cs typeface="Calibri"/>
                <a:sym typeface="Calibri"/>
              </a:rPr>
              <a:t>‘cause</a:t>
            </a:r>
            <a:r>
              <a:rPr lang="en-GB" sz="2400" dirty="0">
                <a:solidFill>
                  <a:schemeClr val="tx1">
                    <a:lumMod val="50000"/>
                    <a:lumOff val="50000"/>
                  </a:schemeClr>
                </a:solidFill>
                <a:latin typeface="Calibri"/>
                <a:ea typeface="Calibri"/>
                <a:cs typeface="Calibri"/>
                <a:sym typeface="Calibri"/>
              </a:rPr>
              <a:t> and consequence of gender inequality’ (Selim 2018: 1)</a:t>
            </a:r>
            <a:endParaRPr sz="2400" dirty="0">
              <a:solidFill>
                <a:schemeClr val="tx1">
                  <a:lumMod val="50000"/>
                  <a:lumOff val="50000"/>
                </a:schemeClr>
              </a:solidFill>
              <a:latin typeface="Calibri"/>
              <a:ea typeface="Calibri"/>
              <a:cs typeface="Calibri"/>
              <a:sym typeface="Calibri"/>
            </a:endParaRPr>
          </a:p>
          <a:p>
            <a:pPr marL="0" indent="0">
              <a:buNone/>
            </a:pPr>
            <a:endParaRPr sz="2400" dirty="0">
              <a:solidFill>
                <a:schemeClr val="tx1">
                  <a:lumMod val="50000"/>
                  <a:lumOff val="50000"/>
                </a:schemeClr>
              </a:solidFill>
              <a:latin typeface="Calibri"/>
              <a:ea typeface="Calibri"/>
              <a:cs typeface="Calibri"/>
              <a:sym typeface="Calibri"/>
            </a:endParaRPr>
          </a:p>
          <a:p>
            <a:pPr marL="0" indent="0">
              <a:buNone/>
            </a:pPr>
            <a:r>
              <a:rPr lang="en-GB" sz="2400" dirty="0">
                <a:solidFill>
                  <a:schemeClr val="tx1">
                    <a:lumMod val="50000"/>
                    <a:lumOff val="50000"/>
                  </a:schemeClr>
                </a:solidFill>
                <a:latin typeface="Calibri"/>
                <a:ea typeface="Calibri"/>
                <a:cs typeface="Calibri"/>
                <a:sym typeface="Calibri"/>
              </a:rPr>
              <a:t>VAWG includes domestic abuse and sexual violence, plus </a:t>
            </a:r>
            <a:r>
              <a:rPr lang="en-GB" sz="2400" dirty="0">
                <a:solidFill>
                  <a:schemeClr val="tx1">
                    <a:lumMod val="50000"/>
                    <a:lumOff val="50000"/>
                  </a:schemeClr>
                </a:solidFill>
                <a:highlight>
                  <a:srgbClr val="FFFFFF"/>
                </a:highlight>
                <a:latin typeface="Calibri"/>
                <a:ea typeface="Calibri"/>
                <a:cs typeface="Calibri"/>
                <a:sym typeface="Calibri"/>
              </a:rPr>
              <a:t>stalking and harassment, trafficking, female genital mutilation (FGM), child and forced marriage, forced prostitution, ‘honour’ crimes, intimidation and harassment at work, in education or in public</a:t>
            </a:r>
            <a:endParaRPr sz="2400" dirty="0">
              <a:solidFill>
                <a:schemeClr val="tx1">
                  <a:lumMod val="50000"/>
                  <a:lumOff val="50000"/>
                </a:schemeClr>
              </a:solidFill>
              <a:latin typeface="Calibri"/>
              <a:ea typeface="Calibri"/>
              <a:cs typeface="Calibri"/>
              <a:sym typeface="Calibri"/>
            </a:endParaRPr>
          </a:p>
          <a:p>
            <a:pPr marL="0" indent="0">
              <a:spcBef>
                <a:spcPts val="2533"/>
              </a:spcBef>
              <a:buNone/>
            </a:pPr>
            <a:r>
              <a:rPr lang="en-GB" sz="2400" dirty="0">
                <a:solidFill>
                  <a:schemeClr val="tx1">
                    <a:lumMod val="50000"/>
                    <a:lumOff val="50000"/>
                  </a:schemeClr>
                </a:solidFill>
                <a:latin typeface="Calibri"/>
                <a:ea typeface="Calibri"/>
                <a:cs typeface="Calibri"/>
                <a:sym typeface="Calibri"/>
              </a:rPr>
              <a:t>The Mayor of London’s VAWG Strategy sets out four priority areas for action:</a:t>
            </a:r>
            <a:endParaRPr sz="2400" dirty="0">
              <a:solidFill>
                <a:schemeClr val="tx1">
                  <a:lumMod val="50000"/>
                  <a:lumOff val="50000"/>
                </a:schemeClr>
              </a:solidFill>
              <a:latin typeface="Calibri"/>
              <a:ea typeface="Calibri"/>
              <a:cs typeface="Calibri"/>
              <a:sym typeface="Calibri"/>
            </a:endParaRPr>
          </a:p>
          <a:p>
            <a:pPr indent="-440256">
              <a:spcBef>
                <a:spcPts val="2533"/>
              </a:spcBef>
              <a:buSzPts val="1600"/>
              <a:buFont typeface="Calibri"/>
              <a:buChar char="●"/>
            </a:pPr>
            <a:r>
              <a:rPr lang="en-GB" sz="2400" dirty="0">
                <a:solidFill>
                  <a:schemeClr val="tx1">
                    <a:lumMod val="50000"/>
                    <a:lumOff val="50000"/>
                  </a:schemeClr>
                </a:solidFill>
                <a:latin typeface="Calibri"/>
                <a:ea typeface="Calibri"/>
                <a:cs typeface="Calibri"/>
                <a:sym typeface="Calibri"/>
              </a:rPr>
              <a:t>Preventing and reducing VAWG</a:t>
            </a:r>
            <a:endParaRPr sz="2400" dirty="0">
              <a:solidFill>
                <a:schemeClr val="tx1">
                  <a:lumMod val="50000"/>
                  <a:lumOff val="50000"/>
                </a:schemeClr>
              </a:solidFill>
              <a:latin typeface="Calibri"/>
              <a:ea typeface="Calibri"/>
              <a:cs typeface="Calibri"/>
              <a:sym typeface="Calibri"/>
            </a:endParaRPr>
          </a:p>
          <a:p>
            <a:pPr indent="-440256">
              <a:buSzPts val="1600"/>
              <a:buFont typeface="Calibri"/>
              <a:buChar char="●"/>
            </a:pPr>
            <a:r>
              <a:rPr lang="en-GB" sz="2400" dirty="0">
                <a:solidFill>
                  <a:schemeClr val="tx1">
                    <a:lumMod val="50000"/>
                    <a:lumOff val="50000"/>
                  </a:schemeClr>
                </a:solidFill>
                <a:latin typeface="Calibri"/>
                <a:ea typeface="Calibri"/>
                <a:cs typeface="Calibri"/>
                <a:sym typeface="Calibri"/>
              </a:rPr>
              <a:t>Supporting all victims and survivors</a:t>
            </a:r>
            <a:endParaRPr sz="2400" dirty="0">
              <a:solidFill>
                <a:schemeClr val="tx1">
                  <a:lumMod val="50000"/>
                  <a:lumOff val="50000"/>
                </a:schemeClr>
              </a:solidFill>
              <a:latin typeface="Calibri"/>
              <a:ea typeface="Calibri"/>
              <a:cs typeface="Calibri"/>
              <a:sym typeface="Calibri"/>
            </a:endParaRPr>
          </a:p>
          <a:p>
            <a:pPr indent="-440256">
              <a:buSzPts val="1600"/>
              <a:buFont typeface="Calibri"/>
              <a:buChar char="●"/>
            </a:pPr>
            <a:r>
              <a:rPr lang="en-GB" sz="2400" dirty="0">
                <a:solidFill>
                  <a:schemeClr val="tx1">
                    <a:lumMod val="50000"/>
                    <a:lumOff val="50000"/>
                  </a:schemeClr>
                </a:solidFill>
                <a:latin typeface="Calibri"/>
                <a:ea typeface="Calibri"/>
                <a:cs typeface="Calibri"/>
                <a:sym typeface="Calibri"/>
              </a:rPr>
              <a:t>Holding perpetrators to account</a:t>
            </a:r>
            <a:endParaRPr sz="2400" dirty="0">
              <a:solidFill>
                <a:schemeClr val="tx1">
                  <a:lumMod val="50000"/>
                  <a:lumOff val="50000"/>
                </a:schemeClr>
              </a:solidFill>
              <a:latin typeface="Calibri"/>
              <a:ea typeface="Calibri"/>
              <a:cs typeface="Calibri"/>
              <a:sym typeface="Calibri"/>
            </a:endParaRPr>
          </a:p>
          <a:p>
            <a:pPr indent="-440256">
              <a:buSzPts val="1600"/>
              <a:buFont typeface="Calibri"/>
              <a:buChar char="●"/>
            </a:pPr>
            <a:r>
              <a:rPr lang="en-GB" sz="2400" dirty="0">
                <a:solidFill>
                  <a:schemeClr val="tx1">
                    <a:lumMod val="50000"/>
                    <a:lumOff val="50000"/>
                  </a:schemeClr>
                </a:solidFill>
                <a:latin typeface="Calibri"/>
                <a:ea typeface="Calibri"/>
                <a:cs typeface="Calibri"/>
                <a:sym typeface="Calibri"/>
              </a:rPr>
              <a:t>Building trust and confidence</a:t>
            </a:r>
            <a:endParaRPr sz="2400" dirty="0">
              <a:solidFill>
                <a:schemeClr val="tx1">
                  <a:lumMod val="50000"/>
                  <a:lumOff val="50000"/>
                </a:schemeClr>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38"/>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pPr algn="ctr">
              <a:buSzPts val="990"/>
            </a:pPr>
            <a:r>
              <a:rPr lang="en-GB" dirty="0">
                <a:latin typeface="Calibri"/>
                <a:ea typeface="Calibri"/>
                <a:cs typeface="Calibri"/>
                <a:sym typeface="Calibri"/>
              </a:rPr>
              <a:t>Local context </a:t>
            </a:r>
            <a:endParaRPr dirty="0">
              <a:latin typeface="Calibri"/>
              <a:ea typeface="Calibri"/>
              <a:cs typeface="Calibri"/>
              <a:sym typeface="Calibri"/>
            </a:endParaRPr>
          </a:p>
        </p:txBody>
      </p:sp>
      <p:sp>
        <p:nvSpPr>
          <p:cNvPr id="209" name="Google Shape;209;p38"/>
          <p:cNvSpPr txBox="1">
            <a:spLocks noGrp="1"/>
          </p:cNvSpPr>
          <p:nvPr>
            <p:ph type="body" idx="1"/>
          </p:nvPr>
        </p:nvSpPr>
        <p:spPr>
          <a:xfrm>
            <a:off x="415600" y="1536633"/>
            <a:ext cx="5368400" cy="4644000"/>
          </a:xfrm>
          <a:prstGeom prst="rect">
            <a:avLst/>
          </a:prstGeom>
        </p:spPr>
        <p:txBody>
          <a:bodyPr spcFirstLastPara="1" vert="horz" wrap="square" lIns="121900" tIns="121900" rIns="121900" bIns="121900" rtlCol="0" anchor="t" anchorCtr="0">
            <a:normAutofit fontScale="25000" lnSpcReduction="20000"/>
          </a:bodyPr>
          <a:lstStyle/>
          <a:p>
            <a:pPr marL="0" indent="0">
              <a:spcBef>
                <a:spcPts val="1600"/>
              </a:spcBef>
              <a:buNone/>
            </a:pPr>
            <a:r>
              <a:rPr lang="en-GB" sz="9000" dirty="0">
                <a:solidFill>
                  <a:schemeClr val="tx1">
                    <a:lumMod val="50000"/>
                    <a:lumOff val="50000"/>
                  </a:schemeClr>
                </a:solidFill>
                <a:latin typeface="Calibri"/>
                <a:ea typeface="Calibri"/>
                <a:cs typeface="Calibri"/>
                <a:sym typeface="Calibri"/>
              </a:rPr>
              <a:t>Cases discussed at Croydon MARAC:</a:t>
            </a:r>
            <a:endParaRPr sz="9000" dirty="0">
              <a:solidFill>
                <a:schemeClr val="tx1">
                  <a:lumMod val="50000"/>
                  <a:lumOff val="50000"/>
                </a:schemeClr>
              </a:solidFill>
              <a:latin typeface="Calibri"/>
              <a:ea typeface="Calibri"/>
              <a:cs typeface="Calibri"/>
              <a:sym typeface="Calibri"/>
            </a:endParaRPr>
          </a:p>
          <a:p>
            <a:pPr indent="-447663">
              <a:spcBef>
                <a:spcPts val="1600"/>
              </a:spcBef>
              <a:buSzPct val="100000"/>
              <a:buFont typeface="Calibri"/>
              <a:buChar char="●"/>
            </a:pPr>
            <a:r>
              <a:rPr lang="en-GB" sz="9000" dirty="0">
                <a:solidFill>
                  <a:schemeClr val="tx1">
                    <a:lumMod val="50000"/>
                    <a:lumOff val="50000"/>
                  </a:schemeClr>
                </a:solidFill>
                <a:latin typeface="Calibri"/>
                <a:ea typeface="Calibri"/>
                <a:cs typeface="Calibri"/>
                <a:sym typeface="Calibri"/>
              </a:rPr>
              <a:t>October 2022 – December 2022: 170 cases</a:t>
            </a:r>
            <a:endParaRPr sz="9000" dirty="0">
              <a:solidFill>
                <a:schemeClr val="tx1">
                  <a:lumMod val="50000"/>
                  <a:lumOff val="50000"/>
                </a:schemeClr>
              </a:solidFill>
              <a:latin typeface="Calibri"/>
              <a:ea typeface="Calibri"/>
              <a:cs typeface="Calibri"/>
              <a:sym typeface="Calibri"/>
            </a:endParaRPr>
          </a:p>
          <a:p>
            <a:pPr indent="-447663">
              <a:buSzPct val="100000"/>
              <a:buFont typeface="Calibri"/>
              <a:buChar char="●"/>
            </a:pPr>
            <a:r>
              <a:rPr lang="en-GB" sz="9000" dirty="0">
                <a:solidFill>
                  <a:schemeClr val="tx1">
                    <a:lumMod val="50000"/>
                    <a:lumOff val="50000"/>
                  </a:schemeClr>
                </a:solidFill>
                <a:latin typeface="Calibri"/>
                <a:ea typeface="Calibri"/>
                <a:cs typeface="Calibri"/>
                <a:sym typeface="Calibri"/>
              </a:rPr>
              <a:t>July 2022 – December 2022: 368 cases</a:t>
            </a:r>
            <a:endParaRPr sz="9000" dirty="0">
              <a:solidFill>
                <a:schemeClr val="tx1">
                  <a:lumMod val="50000"/>
                  <a:lumOff val="50000"/>
                </a:schemeClr>
              </a:solidFill>
              <a:latin typeface="Calibri"/>
              <a:ea typeface="Calibri"/>
              <a:cs typeface="Calibri"/>
              <a:sym typeface="Calibri"/>
            </a:endParaRPr>
          </a:p>
          <a:p>
            <a:pPr indent="-447663">
              <a:buSzPct val="100000"/>
              <a:buFont typeface="Calibri"/>
              <a:buChar char="●"/>
            </a:pPr>
            <a:r>
              <a:rPr lang="en-GB" sz="9000" dirty="0">
                <a:solidFill>
                  <a:schemeClr val="tx1">
                    <a:lumMod val="50000"/>
                    <a:lumOff val="50000"/>
                  </a:schemeClr>
                </a:solidFill>
                <a:latin typeface="Calibri"/>
                <a:ea typeface="Calibri"/>
                <a:cs typeface="Calibri"/>
                <a:sym typeface="Calibri"/>
              </a:rPr>
              <a:t>Year January 2022 – December 2022: 790 cases</a:t>
            </a:r>
            <a:endParaRPr sz="9000" dirty="0">
              <a:solidFill>
                <a:schemeClr val="tx1">
                  <a:lumMod val="50000"/>
                  <a:lumOff val="50000"/>
                </a:schemeClr>
              </a:solidFill>
              <a:latin typeface="Calibri"/>
              <a:ea typeface="Calibri"/>
              <a:cs typeface="Calibri"/>
              <a:sym typeface="Calibri"/>
            </a:endParaRPr>
          </a:p>
          <a:p>
            <a:pPr marL="0" indent="0">
              <a:spcBef>
                <a:spcPts val="1600"/>
              </a:spcBef>
              <a:buNone/>
            </a:pPr>
            <a:endParaRPr lang="en-GB" sz="9000" dirty="0">
              <a:solidFill>
                <a:schemeClr val="tx1">
                  <a:lumMod val="50000"/>
                  <a:lumOff val="50000"/>
                </a:schemeClr>
              </a:solidFill>
              <a:latin typeface="Calibri"/>
              <a:ea typeface="Calibri"/>
              <a:cs typeface="Calibri"/>
              <a:sym typeface="Calibri"/>
            </a:endParaRPr>
          </a:p>
          <a:p>
            <a:pPr marL="0" indent="0">
              <a:spcBef>
                <a:spcPts val="1600"/>
              </a:spcBef>
              <a:buNone/>
            </a:pPr>
            <a:r>
              <a:rPr lang="en-GB" sz="9000" dirty="0">
                <a:solidFill>
                  <a:schemeClr val="tx1">
                    <a:lumMod val="50000"/>
                    <a:lumOff val="50000"/>
                  </a:schemeClr>
                </a:solidFill>
                <a:latin typeface="Calibri"/>
                <a:ea typeface="Calibri"/>
                <a:cs typeface="Calibri"/>
                <a:sym typeface="Calibri"/>
              </a:rPr>
              <a:t>Referrals to FJC: </a:t>
            </a:r>
            <a:endParaRPr sz="9000" dirty="0">
              <a:solidFill>
                <a:schemeClr val="tx1">
                  <a:lumMod val="50000"/>
                  <a:lumOff val="50000"/>
                </a:schemeClr>
              </a:solidFill>
              <a:latin typeface="Calibri"/>
              <a:ea typeface="Calibri"/>
              <a:cs typeface="Calibri"/>
              <a:sym typeface="Calibri"/>
            </a:endParaRPr>
          </a:p>
          <a:p>
            <a:pPr indent="-447663">
              <a:spcBef>
                <a:spcPts val="1600"/>
              </a:spcBef>
              <a:buSzPct val="100000"/>
              <a:buFont typeface="Calibri"/>
              <a:buChar char="●"/>
            </a:pPr>
            <a:r>
              <a:rPr lang="en-GB" sz="9000" dirty="0">
                <a:solidFill>
                  <a:schemeClr val="tx1">
                    <a:lumMod val="50000"/>
                    <a:lumOff val="50000"/>
                  </a:schemeClr>
                </a:solidFill>
                <a:latin typeface="Calibri"/>
                <a:ea typeface="Calibri"/>
                <a:cs typeface="Calibri"/>
                <a:sym typeface="Calibri"/>
              </a:rPr>
              <a:t>January 2022 – March 2022: 400</a:t>
            </a:r>
            <a:endParaRPr sz="9000" dirty="0">
              <a:solidFill>
                <a:schemeClr val="tx1">
                  <a:lumMod val="50000"/>
                  <a:lumOff val="50000"/>
                </a:schemeClr>
              </a:solidFill>
              <a:latin typeface="Calibri"/>
              <a:ea typeface="Calibri"/>
              <a:cs typeface="Calibri"/>
              <a:sym typeface="Calibri"/>
            </a:endParaRPr>
          </a:p>
          <a:p>
            <a:pPr indent="-447663">
              <a:buSzPct val="100000"/>
              <a:buFont typeface="Calibri"/>
              <a:buChar char="●"/>
            </a:pPr>
            <a:r>
              <a:rPr lang="en-GB" sz="9000" dirty="0">
                <a:solidFill>
                  <a:schemeClr val="tx1">
                    <a:lumMod val="50000"/>
                    <a:lumOff val="50000"/>
                  </a:schemeClr>
                </a:solidFill>
                <a:latin typeface="Calibri"/>
                <a:ea typeface="Calibri"/>
                <a:cs typeface="Calibri"/>
                <a:sym typeface="Calibri"/>
              </a:rPr>
              <a:t>April 2022 – June 2022: 309</a:t>
            </a:r>
            <a:endParaRPr sz="9000" dirty="0">
              <a:solidFill>
                <a:schemeClr val="tx1">
                  <a:lumMod val="50000"/>
                  <a:lumOff val="50000"/>
                </a:schemeClr>
              </a:solidFill>
              <a:latin typeface="Calibri"/>
              <a:ea typeface="Calibri"/>
              <a:cs typeface="Calibri"/>
              <a:sym typeface="Calibri"/>
            </a:endParaRPr>
          </a:p>
          <a:p>
            <a:pPr indent="-447663">
              <a:buSzPct val="100000"/>
              <a:buFont typeface="Calibri"/>
              <a:buChar char="●"/>
            </a:pPr>
            <a:r>
              <a:rPr lang="en-GB" sz="9000" dirty="0">
                <a:solidFill>
                  <a:schemeClr val="tx1">
                    <a:lumMod val="50000"/>
                    <a:lumOff val="50000"/>
                  </a:schemeClr>
                </a:solidFill>
                <a:latin typeface="Calibri"/>
                <a:ea typeface="Calibri"/>
                <a:cs typeface="Calibri"/>
                <a:sym typeface="Calibri"/>
              </a:rPr>
              <a:t>July 2022 – September 2022: 334</a:t>
            </a:r>
            <a:endParaRPr sz="9000" dirty="0">
              <a:solidFill>
                <a:schemeClr val="tx1">
                  <a:lumMod val="50000"/>
                  <a:lumOff val="50000"/>
                </a:schemeClr>
              </a:solidFill>
              <a:latin typeface="Calibri"/>
              <a:ea typeface="Calibri"/>
              <a:cs typeface="Calibri"/>
              <a:sym typeface="Calibri"/>
            </a:endParaRPr>
          </a:p>
          <a:p>
            <a:pPr indent="-447663">
              <a:buSzPct val="100000"/>
              <a:buFont typeface="Calibri"/>
              <a:buChar char="●"/>
            </a:pPr>
            <a:r>
              <a:rPr lang="en-GB" sz="9000" dirty="0">
                <a:solidFill>
                  <a:schemeClr val="tx1">
                    <a:lumMod val="50000"/>
                    <a:lumOff val="50000"/>
                  </a:schemeClr>
                </a:solidFill>
                <a:latin typeface="Calibri"/>
                <a:ea typeface="Calibri"/>
                <a:cs typeface="Calibri"/>
                <a:sym typeface="Calibri"/>
              </a:rPr>
              <a:t>October 2022 – December 2022: 304</a:t>
            </a:r>
            <a:endParaRPr sz="9000" dirty="0">
              <a:solidFill>
                <a:schemeClr val="tx1">
                  <a:lumMod val="50000"/>
                  <a:lumOff val="50000"/>
                </a:schemeClr>
              </a:solidFill>
              <a:latin typeface="Calibri"/>
              <a:ea typeface="Calibri"/>
              <a:cs typeface="Calibri"/>
              <a:sym typeface="Calibri"/>
            </a:endParaRPr>
          </a:p>
          <a:p>
            <a:pPr marL="0" indent="0">
              <a:spcBef>
                <a:spcPts val="1600"/>
              </a:spcBef>
              <a:spcAft>
                <a:spcPts val="1600"/>
              </a:spcAft>
              <a:buNone/>
            </a:pPr>
            <a:endParaRPr dirty="0">
              <a:solidFill>
                <a:schemeClr val="tx1">
                  <a:lumMod val="50000"/>
                  <a:lumOff val="50000"/>
                </a:schemeClr>
              </a:solidFill>
            </a:endParaRPr>
          </a:p>
        </p:txBody>
      </p:sp>
      <p:sp>
        <p:nvSpPr>
          <p:cNvPr id="210" name="Google Shape;210;p38"/>
          <p:cNvSpPr txBox="1"/>
          <p:nvPr/>
        </p:nvSpPr>
        <p:spPr>
          <a:xfrm>
            <a:off x="6345700" y="1536633"/>
            <a:ext cx="5288000" cy="3386592"/>
          </a:xfrm>
          <a:prstGeom prst="rect">
            <a:avLst/>
          </a:prstGeom>
          <a:noFill/>
          <a:ln>
            <a:noFill/>
          </a:ln>
        </p:spPr>
        <p:txBody>
          <a:bodyPr spcFirstLastPara="1" wrap="square" lIns="121900" tIns="121900" rIns="121900" bIns="121900" anchor="t" anchorCtr="0">
            <a:spAutoFit/>
          </a:bodyPr>
          <a:lstStyle/>
          <a:p>
            <a:pPr>
              <a:lnSpc>
                <a:spcPct val="115000"/>
              </a:lnSpc>
              <a:buClr>
                <a:schemeClr val="dk1"/>
              </a:buClr>
              <a:buSzPts val="1100"/>
            </a:pPr>
            <a:r>
              <a:rPr lang="en-GB" sz="2300" dirty="0">
                <a:solidFill>
                  <a:schemeClr val="tx1">
                    <a:lumMod val="50000"/>
                    <a:lumOff val="50000"/>
                  </a:schemeClr>
                </a:solidFill>
                <a:latin typeface="Calibri"/>
                <a:ea typeface="Calibri"/>
                <a:cs typeface="Calibri"/>
                <a:sym typeface="Calibri"/>
              </a:rPr>
              <a:t>Open DHRs: </a:t>
            </a:r>
            <a:endParaRPr sz="2300" dirty="0">
              <a:solidFill>
                <a:schemeClr val="tx1">
                  <a:lumMod val="50000"/>
                  <a:lumOff val="50000"/>
                </a:schemeClr>
              </a:solidFill>
              <a:latin typeface="Calibri"/>
              <a:ea typeface="Calibri"/>
              <a:cs typeface="Calibri"/>
              <a:sym typeface="Calibri"/>
            </a:endParaRPr>
          </a:p>
          <a:p>
            <a:pPr marL="609585" indent="-444489">
              <a:lnSpc>
                <a:spcPct val="115000"/>
              </a:lnSpc>
              <a:spcBef>
                <a:spcPts val="1600"/>
              </a:spcBef>
              <a:buClr>
                <a:schemeClr val="dk2"/>
              </a:buClr>
              <a:buSzPts val="1650"/>
              <a:buFont typeface="Calibri"/>
              <a:buChar char="●"/>
            </a:pPr>
            <a:r>
              <a:rPr lang="en-GB" sz="2300" dirty="0">
                <a:solidFill>
                  <a:schemeClr val="tx1">
                    <a:lumMod val="50000"/>
                    <a:lumOff val="50000"/>
                  </a:schemeClr>
                </a:solidFill>
                <a:latin typeface="Calibri"/>
                <a:ea typeface="Calibri"/>
                <a:cs typeface="Calibri"/>
                <a:sym typeface="Calibri"/>
              </a:rPr>
              <a:t>1 DHR in 2019</a:t>
            </a:r>
            <a:endParaRPr sz="2300" dirty="0">
              <a:solidFill>
                <a:schemeClr val="tx1">
                  <a:lumMod val="50000"/>
                  <a:lumOff val="50000"/>
                </a:schemeClr>
              </a:solidFill>
              <a:latin typeface="Calibri"/>
              <a:ea typeface="Calibri"/>
              <a:cs typeface="Calibri"/>
              <a:sym typeface="Calibri"/>
            </a:endParaRPr>
          </a:p>
          <a:p>
            <a:pPr marL="609585" indent="-444489">
              <a:lnSpc>
                <a:spcPct val="115000"/>
              </a:lnSpc>
              <a:buClr>
                <a:schemeClr val="dk2"/>
              </a:buClr>
              <a:buSzPts val="1650"/>
              <a:buFont typeface="Calibri"/>
              <a:buChar char="●"/>
            </a:pPr>
            <a:r>
              <a:rPr lang="en-GB" sz="2300" dirty="0">
                <a:solidFill>
                  <a:schemeClr val="tx1">
                    <a:lumMod val="50000"/>
                    <a:lumOff val="50000"/>
                  </a:schemeClr>
                </a:solidFill>
                <a:latin typeface="Calibri"/>
                <a:ea typeface="Calibri"/>
                <a:cs typeface="Calibri"/>
                <a:sym typeface="Calibri"/>
              </a:rPr>
              <a:t>2 in 2020</a:t>
            </a:r>
            <a:endParaRPr sz="2300" dirty="0">
              <a:solidFill>
                <a:schemeClr val="tx1">
                  <a:lumMod val="50000"/>
                  <a:lumOff val="50000"/>
                </a:schemeClr>
              </a:solidFill>
              <a:latin typeface="Calibri"/>
              <a:ea typeface="Calibri"/>
              <a:cs typeface="Calibri"/>
              <a:sym typeface="Calibri"/>
            </a:endParaRPr>
          </a:p>
          <a:p>
            <a:pPr marL="609585" indent="-444489">
              <a:lnSpc>
                <a:spcPct val="115000"/>
              </a:lnSpc>
              <a:buClr>
                <a:schemeClr val="dk2"/>
              </a:buClr>
              <a:buSzPts val="1650"/>
              <a:buFont typeface="Calibri"/>
              <a:buChar char="●"/>
            </a:pPr>
            <a:r>
              <a:rPr lang="en-GB" sz="2300" dirty="0">
                <a:solidFill>
                  <a:schemeClr val="tx1">
                    <a:lumMod val="50000"/>
                    <a:lumOff val="50000"/>
                  </a:schemeClr>
                </a:solidFill>
                <a:latin typeface="Calibri"/>
                <a:ea typeface="Calibri"/>
                <a:cs typeface="Calibri"/>
                <a:sym typeface="Calibri"/>
              </a:rPr>
              <a:t>2 in 2021</a:t>
            </a:r>
            <a:endParaRPr sz="2300" dirty="0">
              <a:solidFill>
                <a:schemeClr val="tx1">
                  <a:lumMod val="50000"/>
                  <a:lumOff val="50000"/>
                </a:schemeClr>
              </a:solidFill>
              <a:latin typeface="Calibri"/>
              <a:ea typeface="Calibri"/>
              <a:cs typeface="Calibri"/>
              <a:sym typeface="Calibri"/>
            </a:endParaRPr>
          </a:p>
          <a:p>
            <a:pPr marL="609585" indent="-444489">
              <a:lnSpc>
                <a:spcPct val="115000"/>
              </a:lnSpc>
              <a:buClr>
                <a:schemeClr val="dk2"/>
              </a:buClr>
              <a:buSzPts val="1650"/>
              <a:buFont typeface="Calibri"/>
              <a:buChar char="●"/>
            </a:pPr>
            <a:r>
              <a:rPr lang="en-GB" sz="2300" dirty="0">
                <a:solidFill>
                  <a:schemeClr val="tx1">
                    <a:lumMod val="50000"/>
                    <a:lumOff val="50000"/>
                  </a:schemeClr>
                </a:solidFill>
                <a:latin typeface="Calibri"/>
                <a:ea typeface="Calibri"/>
                <a:cs typeface="Calibri"/>
                <a:sym typeface="Calibri"/>
              </a:rPr>
              <a:t>1 in 2022</a:t>
            </a:r>
            <a:endParaRPr sz="2300" dirty="0">
              <a:solidFill>
                <a:schemeClr val="tx1">
                  <a:lumMod val="50000"/>
                  <a:lumOff val="50000"/>
                </a:schemeClr>
              </a:solidFill>
              <a:latin typeface="Calibri"/>
              <a:ea typeface="Calibri"/>
              <a:cs typeface="Calibri"/>
              <a:sym typeface="Calibri"/>
            </a:endParaRPr>
          </a:p>
          <a:p>
            <a:pPr>
              <a:lnSpc>
                <a:spcPct val="115000"/>
              </a:lnSpc>
              <a:spcBef>
                <a:spcPts val="1600"/>
              </a:spcBef>
              <a:spcAft>
                <a:spcPts val="1600"/>
              </a:spcAft>
              <a:buClr>
                <a:schemeClr val="dk1"/>
              </a:buClr>
              <a:buSzPts val="1100"/>
            </a:pPr>
            <a:endParaRPr sz="2300" dirty="0">
              <a:solidFill>
                <a:schemeClr val="tx1">
                  <a:lumMod val="50000"/>
                  <a:lumOff val="50000"/>
                </a:schemeClr>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6" name="Google Shape;216;p39"/>
          <p:cNvSpPr txBox="1">
            <a:spLocks noGrp="1"/>
          </p:cNvSpPr>
          <p:nvPr>
            <p:ph type="body" idx="1"/>
          </p:nvPr>
        </p:nvSpPr>
        <p:spPr>
          <a:xfrm>
            <a:off x="415600" y="847242"/>
            <a:ext cx="11360800" cy="4252701"/>
          </a:xfrm>
          <a:prstGeom prst="rect">
            <a:avLst/>
          </a:prstGeom>
        </p:spPr>
        <p:txBody>
          <a:bodyPr spcFirstLastPara="1" vert="horz" wrap="square" lIns="121900" tIns="121900" rIns="121900" bIns="121900" rtlCol="0" anchor="t" anchorCtr="0">
            <a:noAutofit/>
          </a:bodyPr>
          <a:lstStyle/>
          <a:p>
            <a:pPr marL="0" indent="0" algn="ctr">
              <a:spcBef>
                <a:spcPts val="800"/>
              </a:spcBef>
              <a:buNone/>
            </a:pPr>
            <a:endParaRPr sz="3733" dirty="0">
              <a:solidFill>
                <a:schemeClr val="tx1">
                  <a:lumMod val="50000"/>
                  <a:lumOff val="50000"/>
                </a:schemeClr>
              </a:solidFill>
              <a:latin typeface="Calibri"/>
              <a:ea typeface="Calibri"/>
              <a:cs typeface="Calibri"/>
              <a:sym typeface="Calibri"/>
            </a:endParaRPr>
          </a:p>
          <a:p>
            <a:pPr marL="0" indent="0" algn="ctr">
              <a:spcBef>
                <a:spcPts val="667"/>
              </a:spcBef>
              <a:buClr>
                <a:schemeClr val="dk1"/>
              </a:buClr>
              <a:buSzPts val="1100"/>
              <a:buNone/>
            </a:pPr>
            <a:r>
              <a:rPr lang="en-GB" sz="3700" u="sng" dirty="0">
                <a:solidFill>
                  <a:schemeClr val="tx1">
                    <a:lumMod val="50000"/>
                    <a:lumOff val="50000"/>
                  </a:schemeClr>
                </a:solidFill>
                <a:latin typeface="Calibri"/>
                <a:ea typeface="Calibri"/>
                <a:cs typeface="Calibri"/>
                <a:sym typeface="Calibri"/>
              </a:rPr>
              <a:t>fjc@croydon.gov.uk</a:t>
            </a:r>
            <a:endParaRPr sz="3700" u="sng" dirty="0">
              <a:solidFill>
                <a:schemeClr val="tx1">
                  <a:lumMod val="50000"/>
                  <a:lumOff val="50000"/>
                </a:schemeClr>
              </a:solidFill>
              <a:latin typeface="Calibri"/>
              <a:ea typeface="Calibri"/>
              <a:cs typeface="Calibri"/>
            </a:endParaRPr>
          </a:p>
          <a:p>
            <a:pPr marL="0" indent="0" algn="ctr">
              <a:spcBef>
                <a:spcPts val="667"/>
              </a:spcBef>
              <a:buClr>
                <a:schemeClr val="dk1"/>
              </a:buClr>
              <a:buSzPts val="1100"/>
              <a:buNone/>
            </a:pPr>
            <a:r>
              <a:rPr lang="en-GB" sz="3700" u="sng" dirty="0">
                <a:solidFill>
                  <a:schemeClr val="tx1">
                    <a:lumMod val="50000"/>
                    <a:lumOff val="50000"/>
                  </a:schemeClr>
                </a:solidFill>
                <a:latin typeface="Calibri"/>
                <a:ea typeface="Calibri"/>
                <a:cs typeface="Calibri"/>
                <a:sym typeface="Calibri"/>
              </a:rPr>
              <a:t>Call 0208 688 0100</a:t>
            </a:r>
            <a:endParaRPr lang="en-GB" sz="3700" u="sng" dirty="0">
              <a:solidFill>
                <a:schemeClr val="tx1">
                  <a:lumMod val="50000"/>
                  <a:lumOff val="50000"/>
                </a:schemeClr>
              </a:solidFill>
              <a:latin typeface="Calibri"/>
              <a:ea typeface="Calibri"/>
              <a:cs typeface="Calibri"/>
            </a:endParaRPr>
          </a:p>
          <a:p>
            <a:pPr marL="0" indent="0" algn="ctr">
              <a:spcBef>
                <a:spcPts val="667"/>
              </a:spcBef>
              <a:buClr>
                <a:schemeClr val="dk1"/>
              </a:buClr>
              <a:buSzPts val="1100"/>
              <a:buNone/>
            </a:pPr>
            <a:endParaRPr sz="3700" u="sng" dirty="0">
              <a:solidFill>
                <a:schemeClr val="tx1">
                  <a:lumMod val="50000"/>
                  <a:lumOff val="50000"/>
                </a:schemeClr>
              </a:solidFill>
              <a:latin typeface="Calibri"/>
              <a:ea typeface="Calibri"/>
              <a:cs typeface="Calibri"/>
            </a:endParaRPr>
          </a:p>
          <a:p>
            <a:pPr marL="0" indent="0" algn="ctr">
              <a:spcBef>
                <a:spcPts val="667"/>
              </a:spcBef>
              <a:buClr>
                <a:schemeClr val="dk1"/>
              </a:buClr>
              <a:buSzPts val="1100"/>
              <a:buNone/>
            </a:pPr>
            <a:r>
              <a:rPr lang="en-GB" sz="3700" u="sng" dirty="0">
                <a:solidFill>
                  <a:schemeClr val="tx1">
                    <a:lumMod val="50000"/>
                    <a:lumOff val="50000"/>
                  </a:schemeClr>
                </a:solidFill>
                <a:latin typeface="Calibri"/>
                <a:ea typeface="Calibri"/>
                <a:cs typeface="Calibri"/>
                <a:sym typeface="Calibri"/>
              </a:rPr>
              <a:t>National Domestic Violence Helpline:</a:t>
            </a:r>
            <a:endParaRPr sz="3700" u="sng" dirty="0">
              <a:solidFill>
                <a:schemeClr val="tx1">
                  <a:lumMod val="50000"/>
                  <a:lumOff val="50000"/>
                </a:schemeClr>
              </a:solidFill>
              <a:latin typeface="Calibri"/>
              <a:ea typeface="Calibri"/>
              <a:cs typeface="Calibri"/>
            </a:endParaRPr>
          </a:p>
          <a:p>
            <a:pPr marL="0" indent="0" algn="ctr">
              <a:spcBef>
                <a:spcPts val="667"/>
              </a:spcBef>
              <a:buClr>
                <a:schemeClr val="dk1"/>
              </a:buClr>
              <a:buSzPts val="1100"/>
              <a:buNone/>
            </a:pPr>
            <a:r>
              <a:rPr lang="en-GB" sz="3700" u="sng" dirty="0">
                <a:solidFill>
                  <a:schemeClr val="tx1">
                    <a:lumMod val="50000"/>
                    <a:lumOff val="50000"/>
                  </a:schemeClr>
                </a:solidFill>
                <a:latin typeface="Calibri"/>
                <a:ea typeface="Calibri"/>
                <a:cs typeface="Calibri"/>
                <a:sym typeface="Calibri"/>
              </a:rPr>
              <a:t> 0808 2000 247</a:t>
            </a:r>
            <a:endParaRPr sz="3700" u="sng" dirty="0">
              <a:solidFill>
                <a:schemeClr val="tx1">
                  <a:lumMod val="50000"/>
                  <a:lumOff val="50000"/>
                </a:schemeClr>
              </a:solidFill>
              <a:latin typeface="Calibri"/>
              <a:ea typeface="Calibri"/>
              <a:cs typeface="Calibri"/>
            </a:endParaRPr>
          </a:p>
          <a:p>
            <a:pPr marL="0" indent="0" algn="ctr">
              <a:spcAft>
                <a:spcPts val="1600"/>
              </a:spcAft>
              <a:buNone/>
            </a:pPr>
            <a:endParaRPr sz="3733" dirty="0">
              <a:solidFill>
                <a:schemeClr val="tx1">
                  <a:lumMod val="50000"/>
                  <a:lumOff val="50000"/>
                </a:schemeClr>
              </a:solidFill>
            </a:endParaRPr>
          </a:p>
        </p:txBody>
      </p:sp>
      <p:pic>
        <p:nvPicPr>
          <p:cNvPr id="2" name="Picture 1">
            <a:extLst>
              <a:ext uri="{FF2B5EF4-FFF2-40B4-BE49-F238E27FC236}">
                <a16:creationId xmlns:a16="http://schemas.microsoft.com/office/drawing/2014/main" id="{9F6E1C5D-05AF-F0D9-CB7F-980B0B12FBA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979101" y="5859867"/>
            <a:ext cx="3797300" cy="6350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6"/>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rmAutofit fontScale="90000"/>
          </a:bodyPr>
          <a:lstStyle/>
          <a:p>
            <a:pPr algn="ctr"/>
            <a:r>
              <a:rPr lang="en-GB">
                <a:latin typeface="Calibri"/>
                <a:ea typeface="Calibri"/>
                <a:cs typeface="Calibri"/>
                <a:sym typeface="Calibri"/>
              </a:rPr>
              <a:t>Domestic Abuse Act 2021</a:t>
            </a:r>
            <a:endParaRPr>
              <a:latin typeface="Calibri"/>
              <a:ea typeface="Calibri"/>
              <a:cs typeface="Calibri"/>
              <a:sym typeface="Calibri"/>
            </a:endParaRPr>
          </a:p>
        </p:txBody>
      </p:sp>
      <p:sp>
        <p:nvSpPr>
          <p:cNvPr id="72" name="Google Shape;72;p16"/>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rmAutofit fontScale="92500" lnSpcReduction="20000"/>
          </a:bodyPr>
          <a:lstStyle/>
          <a:p>
            <a:pPr marL="0" indent="0">
              <a:buClr>
                <a:schemeClr val="dk1"/>
              </a:buClr>
              <a:buSzPct val="45833"/>
              <a:buNone/>
            </a:pPr>
            <a:r>
              <a:rPr lang="en-GB" sz="3200" dirty="0">
                <a:solidFill>
                  <a:schemeClr val="tx1">
                    <a:lumMod val="50000"/>
                    <a:lumOff val="50000"/>
                  </a:schemeClr>
                </a:solidFill>
                <a:latin typeface="Calibri"/>
                <a:ea typeface="Calibri"/>
                <a:cs typeface="Calibri"/>
                <a:sym typeface="Calibri"/>
              </a:rPr>
              <a:t>The NEW Domestic Abuse Act 2021 provides a statutory definition of domestic abuse.</a:t>
            </a:r>
            <a:endParaRPr sz="3200" dirty="0">
              <a:solidFill>
                <a:schemeClr val="tx1">
                  <a:lumMod val="50000"/>
                  <a:lumOff val="50000"/>
                </a:schemeClr>
              </a:solidFill>
              <a:latin typeface="Calibri"/>
              <a:ea typeface="Calibri"/>
              <a:cs typeface="Calibri"/>
              <a:sym typeface="Calibri"/>
            </a:endParaRPr>
          </a:p>
          <a:p>
            <a:pPr marL="0" indent="0">
              <a:buClr>
                <a:schemeClr val="dk1"/>
              </a:buClr>
              <a:buSzPct val="45833"/>
              <a:buNone/>
            </a:pPr>
            <a:endParaRPr sz="3200" dirty="0">
              <a:solidFill>
                <a:schemeClr val="tx1">
                  <a:lumMod val="50000"/>
                  <a:lumOff val="50000"/>
                </a:schemeClr>
              </a:solidFill>
              <a:latin typeface="Calibri"/>
              <a:ea typeface="Calibri"/>
              <a:cs typeface="Calibri"/>
              <a:sym typeface="Calibri"/>
            </a:endParaRPr>
          </a:p>
          <a:p>
            <a:pPr marL="0" indent="0">
              <a:buClr>
                <a:schemeClr val="dk1"/>
              </a:buClr>
              <a:buSzPct val="45833"/>
              <a:buNone/>
            </a:pPr>
            <a:r>
              <a:rPr lang="en-GB" sz="3200" b="1" dirty="0">
                <a:solidFill>
                  <a:schemeClr val="tx1">
                    <a:lumMod val="50000"/>
                    <a:lumOff val="50000"/>
                  </a:schemeClr>
                </a:solidFill>
                <a:latin typeface="Calibri"/>
                <a:ea typeface="Calibri"/>
                <a:cs typeface="Calibri"/>
                <a:sym typeface="Calibri"/>
              </a:rPr>
              <a:t>Domestic abuse </a:t>
            </a:r>
            <a:r>
              <a:rPr lang="en-GB" sz="3200" dirty="0">
                <a:solidFill>
                  <a:schemeClr val="tx1">
                    <a:lumMod val="50000"/>
                    <a:lumOff val="50000"/>
                  </a:schemeClr>
                </a:solidFill>
                <a:latin typeface="Calibri"/>
                <a:ea typeface="Calibri"/>
                <a:cs typeface="Calibri"/>
                <a:sym typeface="Calibri"/>
              </a:rPr>
              <a:t>is any single incident, course of conduct or pattern of abusive behaviour between individuals aged 16 or over who are “personally connected” to each other as a result of being, or having been, intimate partners or family members, regardless of gender or sexuality.</a:t>
            </a:r>
            <a:endParaRPr sz="3200" dirty="0">
              <a:solidFill>
                <a:schemeClr val="tx1">
                  <a:lumMod val="50000"/>
                  <a:lumOff val="50000"/>
                </a:schemeClr>
              </a:solidFill>
              <a:latin typeface="Calibri"/>
              <a:ea typeface="Calibri"/>
              <a:cs typeface="Calibri"/>
              <a:sym typeface="Calibri"/>
            </a:endParaRPr>
          </a:p>
          <a:p>
            <a:pPr marL="0" indent="0">
              <a:buClr>
                <a:schemeClr val="dk1"/>
              </a:buClr>
              <a:buSzPct val="45833"/>
              <a:buNone/>
            </a:pPr>
            <a:endParaRPr sz="3200" dirty="0">
              <a:solidFill>
                <a:schemeClr val="tx1">
                  <a:lumMod val="50000"/>
                  <a:lumOff val="50000"/>
                </a:schemeClr>
              </a:solidFill>
              <a:latin typeface="Calibri"/>
              <a:ea typeface="Calibri"/>
              <a:cs typeface="Calibri"/>
              <a:sym typeface="Calibri"/>
            </a:endParaRPr>
          </a:p>
          <a:p>
            <a:pPr marL="0" indent="0">
              <a:buClr>
                <a:schemeClr val="dk1"/>
              </a:buClr>
              <a:buSzPct val="45833"/>
              <a:buNone/>
            </a:pPr>
            <a:r>
              <a:rPr lang="en-GB" sz="3200" b="1" dirty="0">
                <a:solidFill>
                  <a:schemeClr val="tx1">
                    <a:lumMod val="50000"/>
                    <a:lumOff val="50000"/>
                  </a:schemeClr>
                </a:solidFill>
                <a:latin typeface="Calibri"/>
                <a:ea typeface="Calibri"/>
                <a:cs typeface="Calibri"/>
                <a:sym typeface="Calibri"/>
              </a:rPr>
              <a:t>Children</a:t>
            </a:r>
            <a:r>
              <a:rPr lang="en-GB" sz="3200" dirty="0">
                <a:solidFill>
                  <a:schemeClr val="tx1">
                    <a:lumMod val="50000"/>
                    <a:lumOff val="50000"/>
                  </a:schemeClr>
                </a:solidFill>
                <a:latin typeface="Calibri"/>
                <a:ea typeface="Calibri"/>
                <a:cs typeface="Calibri"/>
                <a:sym typeface="Calibri"/>
              </a:rPr>
              <a:t> who see, hear or experience the effects of the abuse and are related to either of the parties are also considered victims of domestic abuse. </a:t>
            </a:r>
            <a:endParaRPr sz="3200" dirty="0">
              <a:solidFill>
                <a:schemeClr val="tx1">
                  <a:lumMod val="50000"/>
                  <a:lumOff val="50000"/>
                </a:schemeClr>
              </a:solidFill>
              <a:latin typeface="Calibri"/>
              <a:ea typeface="Calibri"/>
              <a:cs typeface="Calibri"/>
              <a:sym typeface="Calibri"/>
            </a:endParaRPr>
          </a:p>
          <a:p>
            <a:pPr marL="0" indent="0">
              <a:spcAft>
                <a:spcPts val="1600"/>
              </a:spcAft>
              <a:buNone/>
            </a:pPr>
            <a:endParaRPr dirty="0">
              <a:solidFill>
                <a:schemeClr val="tx1">
                  <a:lumMod val="50000"/>
                  <a:lumOff val="5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7"/>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rmAutofit fontScale="90000"/>
          </a:bodyPr>
          <a:lstStyle/>
          <a:p>
            <a:pPr algn="ctr"/>
            <a:r>
              <a:rPr lang="en-GB">
                <a:latin typeface="Calibri"/>
                <a:ea typeface="Calibri"/>
                <a:cs typeface="Calibri"/>
                <a:sym typeface="Calibri"/>
              </a:rPr>
              <a:t>Domestic Abuse Act 2021</a:t>
            </a:r>
            <a:endParaRPr>
              <a:latin typeface="Calibri"/>
              <a:ea typeface="Calibri"/>
              <a:cs typeface="Calibri"/>
              <a:sym typeface="Calibri"/>
            </a:endParaRPr>
          </a:p>
        </p:txBody>
      </p:sp>
      <p:sp>
        <p:nvSpPr>
          <p:cNvPr id="78" name="Google Shape;78;p17"/>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rmAutofit fontScale="92500"/>
          </a:bodyPr>
          <a:lstStyle/>
          <a:p>
            <a:pPr marL="0" indent="0">
              <a:buClr>
                <a:schemeClr val="dk1"/>
              </a:buClr>
              <a:buSzPct val="42307"/>
              <a:buNone/>
            </a:pPr>
            <a:r>
              <a:rPr lang="en-GB" sz="3467" dirty="0">
                <a:solidFill>
                  <a:schemeClr val="tx1">
                    <a:lumMod val="50000"/>
                    <a:lumOff val="50000"/>
                  </a:schemeClr>
                </a:solidFill>
                <a:latin typeface="Calibri"/>
                <a:ea typeface="Calibri"/>
                <a:cs typeface="Calibri"/>
                <a:sym typeface="Calibri"/>
              </a:rPr>
              <a:t>Behaviour is </a:t>
            </a:r>
            <a:r>
              <a:rPr lang="en-GB" sz="3467" b="1" dirty="0">
                <a:solidFill>
                  <a:schemeClr val="tx1">
                    <a:lumMod val="50000"/>
                    <a:lumOff val="50000"/>
                  </a:schemeClr>
                </a:solidFill>
                <a:latin typeface="Calibri"/>
                <a:ea typeface="Calibri"/>
                <a:cs typeface="Calibri"/>
                <a:sym typeface="Calibri"/>
              </a:rPr>
              <a:t>“abusive” </a:t>
            </a:r>
            <a:r>
              <a:rPr lang="en-GB" sz="3467" dirty="0">
                <a:solidFill>
                  <a:schemeClr val="tx1">
                    <a:lumMod val="50000"/>
                    <a:lumOff val="50000"/>
                  </a:schemeClr>
                </a:solidFill>
                <a:latin typeface="Calibri"/>
                <a:ea typeface="Calibri"/>
                <a:cs typeface="Calibri"/>
                <a:sym typeface="Calibri"/>
              </a:rPr>
              <a:t>if it consists of any of the following: physical or sexual abuse; violent or threatening behaviour; controlling or coercive behaviour; economic abuse; or psychological, emotional or other abuse. This includes incidences where the abusive party directs their behaviour at another person (e.g. a child).</a:t>
            </a:r>
            <a:endParaRPr sz="3467" dirty="0">
              <a:solidFill>
                <a:schemeClr val="tx1">
                  <a:lumMod val="50000"/>
                  <a:lumOff val="50000"/>
                </a:schemeClr>
              </a:solidFill>
              <a:latin typeface="Calibri"/>
              <a:ea typeface="Calibri"/>
              <a:cs typeface="Calibri"/>
              <a:sym typeface="Calibri"/>
            </a:endParaRPr>
          </a:p>
          <a:p>
            <a:pPr marL="0" indent="0">
              <a:buClr>
                <a:schemeClr val="dk1"/>
              </a:buClr>
              <a:buSzPct val="42307"/>
              <a:buNone/>
            </a:pPr>
            <a:endParaRPr sz="3467" dirty="0">
              <a:solidFill>
                <a:schemeClr val="tx1">
                  <a:lumMod val="50000"/>
                  <a:lumOff val="50000"/>
                </a:schemeClr>
              </a:solidFill>
              <a:latin typeface="Calibri"/>
              <a:ea typeface="Calibri"/>
              <a:cs typeface="Calibri"/>
              <a:sym typeface="Calibri"/>
            </a:endParaRPr>
          </a:p>
          <a:p>
            <a:pPr marL="0" indent="0">
              <a:buClr>
                <a:schemeClr val="dk1"/>
              </a:buClr>
              <a:buSzPct val="42307"/>
              <a:buNone/>
            </a:pPr>
            <a:r>
              <a:rPr lang="en-GB" sz="3467" b="1" dirty="0">
                <a:solidFill>
                  <a:schemeClr val="tx1">
                    <a:lumMod val="50000"/>
                    <a:lumOff val="50000"/>
                  </a:schemeClr>
                </a:solidFill>
                <a:latin typeface="Calibri"/>
                <a:ea typeface="Calibri"/>
                <a:cs typeface="Calibri"/>
                <a:sym typeface="Calibri"/>
              </a:rPr>
              <a:t>Economic abuse </a:t>
            </a:r>
            <a:r>
              <a:rPr lang="en-GB" sz="3467" dirty="0">
                <a:solidFill>
                  <a:schemeClr val="tx1">
                    <a:lumMod val="50000"/>
                    <a:lumOff val="50000"/>
                  </a:schemeClr>
                </a:solidFill>
                <a:latin typeface="Calibri"/>
                <a:ea typeface="Calibri"/>
                <a:cs typeface="Calibri"/>
                <a:sym typeface="Calibri"/>
              </a:rPr>
              <a:t>means any behaviour that has a substantial adverse effect on someone’s ability to acquire, use or maintain money or other property, or obtain goods or services.</a:t>
            </a:r>
            <a:r>
              <a:rPr lang="en-GB" sz="3467" b="1" dirty="0">
                <a:solidFill>
                  <a:schemeClr val="tx1">
                    <a:lumMod val="50000"/>
                    <a:lumOff val="50000"/>
                  </a:schemeClr>
                </a:solidFill>
                <a:latin typeface="Calibri"/>
                <a:ea typeface="Calibri"/>
                <a:cs typeface="Calibri"/>
                <a:sym typeface="Calibri"/>
              </a:rPr>
              <a:t>  </a:t>
            </a:r>
            <a:endParaRPr sz="3467" b="1" dirty="0">
              <a:solidFill>
                <a:schemeClr val="tx1">
                  <a:lumMod val="50000"/>
                  <a:lumOff val="50000"/>
                </a:schemeClr>
              </a:solidFill>
              <a:latin typeface="Calibri"/>
              <a:ea typeface="Calibri"/>
              <a:cs typeface="Calibri"/>
              <a:sym typeface="Calibri"/>
            </a:endParaRPr>
          </a:p>
          <a:p>
            <a:pPr marL="0" indent="0">
              <a:spcAft>
                <a:spcPts val="1600"/>
              </a:spcAft>
              <a:buNone/>
            </a:pPr>
            <a:endParaRPr dirty="0">
              <a:solidFill>
                <a:schemeClr val="tx1">
                  <a:lumMod val="50000"/>
                  <a:lumOff val="50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a:spLocks noGrp="1"/>
          </p:cNvSpPr>
          <p:nvPr>
            <p:ph type="body" idx="1"/>
          </p:nvPr>
        </p:nvSpPr>
        <p:spPr>
          <a:xfrm>
            <a:off x="415600" y="5482547"/>
            <a:ext cx="11360800" cy="1268800"/>
          </a:xfrm>
          <a:prstGeom prst="rect">
            <a:avLst/>
          </a:prstGeom>
        </p:spPr>
        <p:txBody>
          <a:bodyPr spcFirstLastPara="1" vert="horz" wrap="square" lIns="121900" tIns="121900" rIns="121900" bIns="121900" rtlCol="0" anchor="t" anchorCtr="0">
            <a:noAutofit/>
          </a:bodyPr>
          <a:lstStyle/>
          <a:p>
            <a:pPr indent="-448722">
              <a:spcBef>
                <a:spcPts val="533"/>
              </a:spcBef>
              <a:buSzPts val="1700"/>
              <a:buFont typeface="Calibri"/>
              <a:buChar char="●"/>
            </a:pPr>
            <a:r>
              <a:rPr lang="en-GB" sz="2267" dirty="0">
                <a:solidFill>
                  <a:schemeClr val="tx1">
                    <a:lumMod val="50000"/>
                    <a:lumOff val="50000"/>
                  </a:schemeClr>
                </a:solidFill>
                <a:latin typeface="Calibri"/>
                <a:ea typeface="Calibri"/>
                <a:cs typeface="Calibri"/>
                <a:sym typeface="Calibri"/>
              </a:rPr>
              <a:t>In 2020, 110 women were killed by men in England and Wales. 52% were killed by current or former partners, 13% by their son and 8% a stranger</a:t>
            </a:r>
            <a:endParaRPr sz="2267" dirty="0">
              <a:solidFill>
                <a:schemeClr val="tx1">
                  <a:lumMod val="50000"/>
                  <a:lumOff val="50000"/>
                </a:schemeClr>
              </a:solidFill>
              <a:latin typeface="Calibri"/>
              <a:ea typeface="Calibri"/>
              <a:cs typeface="Calibri"/>
              <a:sym typeface="Calibri"/>
            </a:endParaRPr>
          </a:p>
          <a:p>
            <a:pPr marL="0" indent="0">
              <a:spcBef>
                <a:spcPts val="533"/>
              </a:spcBef>
              <a:buClr>
                <a:schemeClr val="dk1"/>
              </a:buClr>
              <a:buSzPts val="1100"/>
              <a:buNone/>
            </a:pPr>
            <a:endParaRPr sz="2267" dirty="0">
              <a:solidFill>
                <a:schemeClr val="tx1">
                  <a:lumMod val="50000"/>
                  <a:lumOff val="50000"/>
                </a:schemeClr>
              </a:solidFill>
              <a:latin typeface="Calibri"/>
              <a:ea typeface="Calibri"/>
              <a:cs typeface="Calibri"/>
              <a:sym typeface="Calibri"/>
            </a:endParaRPr>
          </a:p>
          <a:p>
            <a:pPr marL="0" indent="0">
              <a:spcAft>
                <a:spcPts val="1600"/>
              </a:spcAft>
              <a:buNone/>
            </a:pPr>
            <a:endParaRPr sz="2267" dirty="0">
              <a:solidFill>
                <a:schemeClr val="tx1">
                  <a:lumMod val="50000"/>
                  <a:lumOff val="50000"/>
                </a:schemeClr>
              </a:solidFill>
              <a:latin typeface="Calibri"/>
              <a:ea typeface="Calibri"/>
              <a:cs typeface="Calibri"/>
              <a:sym typeface="Calibri"/>
            </a:endParaRPr>
          </a:p>
        </p:txBody>
      </p:sp>
      <p:sp>
        <p:nvSpPr>
          <p:cNvPr id="84" name="Google Shape;84;p18"/>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rmAutofit fontScale="90000"/>
          </a:bodyPr>
          <a:lstStyle/>
          <a:p>
            <a:pPr algn="ctr"/>
            <a:r>
              <a:rPr lang="en-GB">
                <a:latin typeface="Calibri"/>
                <a:ea typeface="Calibri"/>
                <a:cs typeface="Calibri"/>
                <a:sym typeface="Calibri"/>
              </a:rPr>
              <a:t>Domestic Homicide</a:t>
            </a:r>
            <a:endParaRPr>
              <a:latin typeface="Calibri"/>
              <a:ea typeface="Calibri"/>
              <a:cs typeface="Calibri"/>
              <a:sym typeface="Calibri"/>
            </a:endParaRPr>
          </a:p>
        </p:txBody>
      </p:sp>
      <p:graphicFrame>
        <p:nvGraphicFramePr>
          <p:cNvPr id="85" name="Google Shape;85;p18"/>
          <p:cNvGraphicFramePr/>
          <p:nvPr>
            <p:extLst>
              <p:ext uri="{D42A27DB-BD31-4B8C-83A1-F6EECF244321}">
                <p14:modId xmlns:p14="http://schemas.microsoft.com/office/powerpoint/2010/main" val="277005405"/>
              </p:ext>
            </p:extLst>
          </p:nvPr>
        </p:nvGraphicFramePr>
        <p:xfrm>
          <a:off x="1062936" y="2688280"/>
          <a:ext cx="8206633" cy="2794268"/>
        </p:xfrm>
        <a:graphic>
          <a:graphicData uri="http://schemas.openxmlformats.org/drawingml/2006/table">
            <a:tbl>
              <a:tblPr>
                <a:noFill/>
              </a:tblPr>
              <a:tblGrid>
                <a:gridCol w="4405033">
                  <a:extLst>
                    <a:ext uri="{9D8B030D-6E8A-4147-A177-3AD203B41FA5}">
                      <a16:colId xmlns:a16="http://schemas.microsoft.com/office/drawing/2014/main" val="20000"/>
                    </a:ext>
                  </a:extLst>
                </a:gridCol>
                <a:gridCol w="3801600">
                  <a:extLst>
                    <a:ext uri="{9D8B030D-6E8A-4147-A177-3AD203B41FA5}">
                      <a16:colId xmlns:a16="http://schemas.microsoft.com/office/drawing/2014/main" val="20001"/>
                    </a:ext>
                  </a:extLst>
                </a:gridCol>
              </a:tblGrid>
              <a:tr h="698567">
                <a:tc>
                  <a:txBody>
                    <a:bodyPr/>
                    <a:lstStyle/>
                    <a:p>
                      <a:pPr marL="0" lvl="0" indent="0" algn="l" rtl="0">
                        <a:lnSpc>
                          <a:spcPct val="115000"/>
                        </a:lnSpc>
                        <a:spcBef>
                          <a:spcPts val="0"/>
                        </a:spcBef>
                        <a:spcAft>
                          <a:spcPts val="0"/>
                        </a:spcAft>
                        <a:buNone/>
                      </a:pPr>
                      <a:r>
                        <a:rPr lang="en-GB" sz="2400" b="1">
                          <a:solidFill>
                            <a:schemeClr val="tx1">
                              <a:lumMod val="50000"/>
                              <a:lumOff val="50000"/>
                            </a:schemeClr>
                          </a:solidFill>
                          <a:latin typeface="Calibri"/>
                          <a:ea typeface="Calibri"/>
                          <a:cs typeface="Calibri"/>
                          <a:sym typeface="Calibri"/>
                        </a:rPr>
                        <a:t>Female victims</a:t>
                      </a:r>
                      <a:endParaRPr sz="2400" b="1">
                        <a:solidFill>
                          <a:schemeClr val="tx1">
                            <a:lumMod val="50000"/>
                            <a:lumOff val="50000"/>
                          </a:schemeClr>
                        </a:solidFill>
                        <a:latin typeface="Calibri"/>
                        <a:ea typeface="Calibri"/>
                        <a:cs typeface="Calibri"/>
                        <a:sym typeface="Calibri"/>
                      </a:endParaRPr>
                    </a:p>
                  </a:txBody>
                  <a:tcPr marL="121900" marR="121900" marT="121900" marB="121900"/>
                </a:tc>
                <a:tc>
                  <a:txBody>
                    <a:bodyPr/>
                    <a:lstStyle/>
                    <a:p>
                      <a:pPr marL="0" lvl="0" indent="0" algn="l" rtl="0">
                        <a:lnSpc>
                          <a:spcPct val="115000"/>
                        </a:lnSpc>
                        <a:spcBef>
                          <a:spcPts val="0"/>
                        </a:spcBef>
                        <a:spcAft>
                          <a:spcPts val="0"/>
                        </a:spcAft>
                        <a:buNone/>
                      </a:pPr>
                      <a:r>
                        <a:rPr lang="en-GB" sz="2400" b="1">
                          <a:solidFill>
                            <a:schemeClr val="tx1">
                              <a:lumMod val="50000"/>
                              <a:lumOff val="50000"/>
                            </a:schemeClr>
                          </a:solidFill>
                          <a:latin typeface="Calibri"/>
                          <a:ea typeface="Calibri"/>
                          <a:cs typeface="Calibri"/>
                          <a:sym typeface="Calibri"/>
                        </a:rPr>
                        <a:t>Male victims</a:t>
                      </a:r>
                      <a:endParaRPr sz="2400" b="1">
                        <a:solidFill>
                          <a:schemeClr val="tx1">
                            <a:lumMod val="50000"/>
                            <a:lumOff val="50000"/>
                          </a:schemeClr>
                        </a:solidFill>
                        <a:latin typeface="Calibri"/>
                        <a:ea typeface="Calibri"/>
                        <a:cs typeface="Calibri"/>
                        <a:sym typeface="Calibri"/>
                      </a:endParaRPr>
                    </a:p>
                  </a:txBody>
                  <a:tcPr marL="121900" marR="121900" marT="121900" marB="121900"/>
                </a:tc>
                <a:extLst>
                  <a:ext uri="{0D108BD9-81ED-4DB2-BD59-A6C34878D82A}">
                    <a16:rowId xmlns:a16="http://schemas.microsoft.com/office/drawing/2014/main" val="10000"/>
                  </a:ext>
                </a:extLst>
              </a:tr>
              <a:tr h="698567">
                <a:tc>
                  <a:txBody>
                    <a:bodyPr/>
                    <a:lstStyle/>
                    <a:p>
                      <a:pPr marL="0" lvl="0" indent="0" algn="l" rtl="0">
                        <a:lnSpc>
                          <a:spcPct val="115000"/>
                        </a:lnSpc>
                        <a:spcBef>
                          <a:spcPts val="0"/>
                        </a:spcBef>
                        <a:spcAft>
                          <a:spcPts val="0"/>
                        </a:spcAft>
                        <a:buNone/>
                      </a:pPr>
                      <a:r>
                        <a:rPr lang="en-GB" sz="2400" b="1">
                          <a:solidFill>
                            <a:schemeClr val="tx1">
                              <a:lumMod val="50000"/>
                              <a:lumOff val="50000"/>
                            </a:schemeClr>
                          </a:solidFill>
                          <a:latin typeface="Calibri"/>
                          <a:ea typeface="Calibri"/>
                          <a:cs typeface="Calibri"/>
                          <a:sym typeface="Calibri"/>
                        </a:rPr>
                        <a:t>276</a:t>
                      </a:r>
                      <a:endParaRPr sz="2400" b="1">
                        <a:solidFill>
                          <a:schemeClr val="tx1">
                            <a:lumMod val="50000"/>
                            <a:lumOff val="50000"/>
                          </a:schemeClr>
                        </a:solidFill>
                        <a:latin typeface="Calibri"/>
                        <a:ea typeface="Calibri"/>
                        <a:cs typeface="Calibri"/>
                        <a:sym typeface="Calibri"/>
                      </a:endParaRPr>
                    </a:p>
                  </a:txBody>
                  <a:tcPr marL="121900" marR="121900" marT="121900" marB="121900"/>
                </a:tc>
                <a:tc>
                  <a:txBody>
                    <a:bodyPr/>
                    <a:lstStyle/>
                    <a:p>
                      <a:pPr marL="0" lvl="0" indent="0" algn="l" rtl="0">
                        <a:lnSpc>
                          <a:spcPct val="115000"/>
                        </a:lnSpc>
                        <a:spcBef>
                          <a:spcPts val="0"/>
                        </a:spcBef>
                        <a:spcAft>
                          <a:spcPts val="0"/>
                        </a:spcAft>
                        <a:buNone/>
                      </a:pPr>
                      <a:r>
                        <a:rPr lang="en-GB" sz="2400" b="1">
                          <a:solidFill>
                            <a:schemeClr val="tx1">
                              <a:lumMod val="50000"/>
                              <a:lumOff val="50000"/>
                            </a:schemeClr>
                          </a:solidFill>
                          <a:latin typeface="Calibri"/>
                          <a:ea typeface="Calibri"/>
                          <a:cs typeface="Calibri"/>
                          <a:sym typeface="Calibri"/>
                        </a:rPr>
                        <a:t>86</a:t>
                      </a:r>
                      <a:endParaRPr sz="2400" b="1">
                        <a:solidFill>
                          <a:schemeClr val="tx1">
                            <a:lumMod val="50000"/>
                            <a:lumOff val="50000"/>
                          </a:schemeClr>
                        </a:solidFill>
                        <a:latin typeface="Calibri"/>
                        <a:ea typeface="Calibri"/>
                        <a:cs typeface="Calibri"/>
                        <a:sym typeface="Calibri"/>
                      </a:endParaRPr>
                    </a:p>
                  </a:txBody>
                  <a:tcPr marL="121900" marR="121900" marT="121900" marB="121900"/>
                </a:tc>
                <a:extLst>
                  <a:ext uri="{0D108BD9-81ED-4DB2-BD59-A6C34878D82A}">
                    <a16:rowId xmlns:a16="http://schemas.microsoft.com/office/drawing/2014/main" val="10001"/>
                  </a:ext>
                </a:extLst>
              </a:tr>
              <a:tr h="698567">
                <a:tc>
                  <a:txBody>
                    <a:bodyPr/>
                    <a:lstStyle/>
                    <a:p>
                      <a:pPr marL="0" lvl="0" indent="0" algn="l" rtl="0">
                        <a:lnSpc>
                          <a:spcPct val="115000"/>
                        </a:lnSpc>
                        <a:spcBef>
                          <a:spcPts val="0"/>
                        </a:spcBef>
                        <a:spcAft>
                          <a:spcPts val="0"/>
                        </a:spcAft>
                        <a:buNone/>
                      </a:pPr>
                      <a:r>
                        <a:rPr lang="en-GB" sz="2400" b="1" dirty="0">
                          <a:solidFill>
                            <a:schemeClr val="tx1">
                              <a:lumMod val="50000"/>
                              <a:lumOff val="50000"/>
                            </a:schemeClr>
                          </a:solidFill>
                          <a:latin typeface="Calibri"/>
                          <a:ea typeface="Calibri"/>
                          <a:cs typeface="Calibri"/>
                          <a:sym typeface="Calibri"/>
                        </a:rPr>
                        <a:t>Female suspects</a:t>
                      </a:r>
                      <a:endParaRPr sz="2400" b="1" dirty="0">
                        <a:solidFill>
                          <a:schemeClr val="tx1">
                            <a:lumMod val="50000"/>
                            <a:lumOff val="50000"/>
                          </a:schemeClr>
                        </a:solidFill>
                        <a:latin typeface="Calibri"/>
                        <a:ea typeface="Calibri"/>
                        <a:cs typeface="Calibri"/>
                        <a:sym typeface="Calibri"/>
                      </a:endParaRPr>
                    </a:p>
                  </a:txBody>
                  <a:tcPr marL="121900" marR="121900" marT="121900" marB="121900"/>
                </a:tc>
                <a:tc>
                  <a:txBody>
                    <a:bodyPr/>
                    <a:lstStyle/>
                    <a:p>
                      <a:pPr marL="0" lvl="0" indent="0" algn="l" rtl="0">
                        <a:lnSpc>
                          <a:spcPct val="115000"/>
                        </a:lnSpc>
                        <a:spcBef>
                          <a:spcPts val="0"/>
                        </a:spcBef>
                        <a:spcAft>
                          <a:spcPts val="0"/>
                        </a:spcAft>
                        <a:buNone/>
                      </a:pPr>
                      <a:r>
                        <a:rPr lang="en-GB" sz="2400" b="1">
                          <a:solidFill>
                            <a:schemeClr val="tx1">
                              <a:lumMod val="50000"/>
                              <a:lumOff val="50000"/>
                            </a:schemeClr>
                          </a:solidFill>
                          <a:latin typeface="Calibri"/>
                          <a:ea typeface="Calibri"/>
                          <a:cs typeface="Calibri"/>
                          <a:sym typeface="Calibri"/>
                        </a:rPr>
                        <a:t>Male suspects</a:t>
                      </a:r>
                      <a:endParaRPr sz="2400" b="1">
                        <a:solidFill>
                          <a:schemeClr val="tx1">
                            <a:lumMod val="50000"/>
                            <a:lumOff val="50000"/>
                          </a:schemeClr>
                        </a:solidFill>
                        <a:latin typeface="Calibri"/>
                        <a:ea typeface="Calibri"/>
                        <a:cs typeface="Calibri"/>
                        <a:sym typeface="Calibri"/>
                      </a:endParaRPr>
                    </a:p>
                  </a:txBody>
                  <a:tcPr marL="121900" marR="121900" marT="121900" marB="121900"/>
                </a:tc>
                <a:extLst>
                  <a:ext uri="{0D108BD9-81ED-4DB2-BD59-A6C34878D82A}">
                    <a16:rowId xmlns:a16="http://schemas.microsoft.com/office/drawing/2014/main" val="10002"/>
                  </a:ext>
                </a:extLst>
              </a:tr>
              <a:tr h="698567">
                <a:tc>
                  <a:txBody>
                    <a:bodyPr/>
                    <a:lstStyle/>
                    <a:p>
                      <a:pPr marL="0" lvl="0" indent="0" algn="l" rtl="0">
                        <a:lnSpc>
                          <a:spcPct val="115000"/>
                        </a:lnSpc>
                        <a:spcBef>
                          <a:spcPts val="0"/>
                        </a:spcBef>
                        <a:spcAft>
                          <a:spcPts val="0"/>
                        </a:spcAft>
                        <a:buNone/>
                      </a:pPr>
                      <a:r>
                        <a:rPr lang="en-GB" sz="2400" b="1" dirty="0">
                          <a:solidFill>
                            <a:schemeClr val="tx1">
                              <a:lumMod val="50000"/>
                              <a:lumOff val="50000"/>
                            </a:schemeClr>
                          </a:solidFill>
                          <a:latin typeface="Calibri"/>
                          <a:ea typeface="Calibri"/>
                          <a:cs typeface="Calibri"/>
                          <a:sym typeface="Calibri"/>
                        </a:rPr>
                        <a:t>40</a:t>
                      </a:r>
                      <a:endParaRPr sz="2400" b="1" dirty="0">
                        <a:solidFill>
                          <a:schemeClr val="tx1">
                            <a:lumMod val="50000"/>
                            <a:lumOff val="50000"/>
                          </a:schemeClr>
                        </a:solidFill>
                        <a:latin typeface="Calibri"/>
                        <a:ea typeface="Calibri"/>
                        <a:cs typeface="Calibri"/>
                        <a:sym typeface="Calibri"/>
                      </a:endParaRPr>
                    </a:p>
                  </a:txBody>
                  <a:tcPr marL="121900" marR="121900" marT="121900" marB="121900"/>
                </a:tc>
                <a:tc>
                  <a:txBody>
                    <a:bodyPr/>
                    <a:lstStyle/>
                    <a:p>
                      <a:pPr marL="0" lvl="0" indent="0" algn="l" rtl="0">
                        <a:lnSpc>
                          <a:spcPct val="115000"/>
                        </a:lnSpc>
                        <a:spcBef>
                          <a:spcPts val="0"/>
                        </a:spcBef>
                        <a:spcAft>
                          <a:spcPts val="0"/>
                        </a:spcAft>
                        <a:buNone/>
                      </a:pPr>
                      <a:r>
                        <a:rPr lang="en-GB" sz="2400" b="1" dirty="0">
                          <a:solidFill>
                            <a:schemeClr val="tx1">
                              <a:lumMod val="50000"/>
                              <a:lumOff val="50000"/>
                            </a:schemeClr>
                          </a:solidFill>
                          <a:latin typeface="Calibri"/>
                          <a:ea typeface="Calibri"/>
                          <a:cs typeface="Calibri"/>
                          <a:sym typeface="Calibri"/>
                        </a:rPr>
                        <a:t>322</a:t>
                      </a:r>
                      <a:endParaRPr sz="2400" b="1" dirty="0">
                        <a:solidFill>
                          <a:schemeClr val="tx1">
                            <a:lumMod val="50000"/>
                            <a:lumOff val="50000"/>
                          </a:schemeClr>
                        </a:solidFill>
                        <a:latin typeface="Calibri"/>
                        <a:ea typeface="Calibri"/>
                        <a:cs typeface="Calibri"/>
                        <a:sym typeface="Calibri"/>
                      </a:endParaRPr>
                    </a:p>
                  </a:txBody>
                  <a:tcPr marL="121900" marR="121900" marT="121900" marB="121900"/>
                </a:tc>
                <a:extLst>
                  <a:ext uri="{0D108BD9-81ED-4DB2-BD59-A6C34878D82A}">
                    <a16:rowId xmlns:a16="http://schemas.microsoft.com/office/drawing/2014/main" val="10003"/>
                  </a:ext>
                </a:extLst>
              </a:tr>
            </a:tbl>
          </a:graphicData>
        </a:graphic>
      </p:graphicFrame>
      <p:sp>
        <p:nvSpPr>
          <p:cNvPr id="86" name="Google Shape;86;p18"/>
          <p:cNvSpPr txBox="1"/>
          <p:nvPr/>
        </p:nvSpPr>
        <p:spPr>
          <a:xfrm>
            <a:off x="332967" y="1288967"/>
            <a:ext cx="11360800" cy="1862777"/>
          </a:xfrm>
          <a:prstGeom prst="rect">
            <a:avLst/>
          </a:prstGeom>
          <a:noFill/>
          <a:ln>
            <a:noFill/>
          </a:ln>
        </p:spPr>
        <p:txBody>
          <a:bodyPr spcFirstLastPara="1" wrap="square" lIns="121900" tIns="121900" rIns="121900" bIns="121900" anchor="t" anchorCtr="0">
            <a:spAutoFit/>
          </a:bodyPr>
          <a:lstStyle/>
          <a:p>
            <a:pPr marL="609585" indent="-448722">
              <a:lnSpc>
                <a:spcPct val="115000"/>
              </a:lnSpc>
              <a:spcBef>
                <a:spcPts val="533"/>
              </a:spcBef>
              <a:buClr>
                <a:schemeClr val="dk2"/>
              </a:buClr>
              <a:buSzPts val="1700"/>
              <a:buFont typeface="Calibri"/>
              <a:buChar char="●"/>
            </a:pPr>
            <a:r>
              <a:rPr lang="en-GB" sz="2267" dirty="0">
                <a:solidFill>
                  <a:schemeClr val="tx1">
                    <a:lumMod val="50000"/>
                    <a:lumOff val="50000"/>
                  </a:schemeClr>
                </a:solidFill>
                <a:latin typeface="Calibri"/>
                <a:ea typeface="Calibri"/>
                <a:cs typeface="Calibri"/>
                <a:sym typeface="Calibri"/>
              </a:rPr>
              <a:t>Domestic Homicide is gendered. ONS data shows that between March 2018 and 2020 there were 362 domestic homicides: 276 women were killed and 86 men. This disproportionality is substantial, as is the gender of the suspects</a:t>
            </a:r>
            <a:endParaRPr sz="2267" dirty="0">
              <a:solidFill>
                <a:schemeClr val="tx1">
                  <a:lumMod val="50000"/>
                  <a:lumOff val="50000"/>
                </a:schemeClr>
              </a:solidFill>
              <a:latin typeface="Calibri"/>
              <a:ea typeface="Calibri"/>
              <a:cs typeface="Calibri"/>
              <a:sym typeface="Calibri"/>
            </a:endParaRPr>
          </a:p>
          <a:p>
            <a:endParaRPr sz="2267" dirty="0">
              <a:solidFill>
                <a:schemeClr val="tx1">
                  <a:lumMod val="50000"/>
                  <a:lumOff val="50000"/>
                </a:schemeClr>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9"/>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rmAutofit fontScale="90000"/>
          </a:bodyPr>
          <a:lstStyle/>
          <a:p>
            <a:pPr algn="ctr"/>
            <a:r>
              <a:rPr lang="en-GB">
                <a:latin typeface="Calibri"/>
                <a:ea typeface="Calibri"/>
                <a:cs typeface="Calibri"/>
                <a:sym typeface="Calibri"/>
              </a:rPr>
              <a:t>Domestic Homicide</a:t>
            </a:r>
            <a:endParaRPr>
              <a:latin typeface="Calibri"/>
              <a:ea typeface="Calibri"/>
              <a:cs typeface="Calibri"/>
              <a:sym typeface="Calibri"/>
            </a:endParaRPr>
          </a:p>
        </p:txBody>
      </p:sp>
      <p:sp>
        <p:nvSpPr>
          <p:cNvPr id="92" name="Google Shape;92;p19"/>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rmAutofit lnSpcReduction="10000"/>
          </a:bodyPr>
          <a:lstStyle/>
          <a:p>
            <a:pPr indent="-474121">
              <a:buSzPts val="2000"/>
              <a:buFont typeface="Calibri"/>
              <a:buChar char="●"/>
            </a:pPr>
            <a:r>
              <a:rPr lang="en-GB" sz="3200" dirty="0">
                <a:solidFill>
                  <a:schemeClr val="tx1">
                    <a:lumMod val="50000"/>
                    <a:lumOff val="50000"/>
                  </a:schemeClr>
                </a:solidFill>
                <a:latin typeface="Calibri"/>
                <a:ea typeface="Calibri"/>
                <a:cs typeface="Calibri"/>
                <a:sym typeface="Calibri"/>
              </a:rPr>
              <a:t>The Femicide Census 2020 states that of the perpetrators, ‘53% were known to have histories of abuse and violence against women’ (Femicide Census 2020). In the 43 cases where there had been known previous abuse, only 11 of these had reported the abuse to the police. This illustrates how unlikely it is that domestic violence is to be reported to the police, even in cases that have ended in the death of a woman</a:t>
            </a:r>
            <a:endParaRPr sz="3200" dirty="0">
              <a:solidFill>
                <a:schemeClr val="tx1">
                  <a:lumMod val="50000"/>
                  <a:lumOff val="50000"/>
                </a:schemeClr>
              </a:solidFill>
              <a:latin typeface="Calibri"/>
              <a:ea typeface="Calibri"/>
              <a:cs typeface="Calibri"/>
              <a:sym typeface="Calibri"/>
            </a:endParaRPr>
          </a:p>
          <a:p>
            <a:pPr marL="0" indent="0">
              <a:buNone/>
            </a:pPr>
            <a:endParaRPr sz="3200" dirty="0">
              <a:solidFill>
                <a:schemeClr val="tx1">
                  <a:lumMod val="50000"/>
                  <a:lumOff val="50000"/>
                </a:schemeClr>
              </a:solidFill>
              <a:latin typeface="Calibri"/>
              <a:ea typeface="Calibri"/>
              <a:cs typeface="Calibri"/>
              <a:sym typeface="Calibri"/>
            </a:endParaRPr>
          </a:p>
          <a:p>
            <a:pPr indent="-474121">
              <a:buSzPts val="2000"/>
              <a:buFont typeface="Calibri"/>
              <a:buChar char="●"/>
            </a:pPr>
            <a:r>
              <a:rPr lang="en-GB" sz="3200" dirty="0">
                <a:solidFill>
                  <a:schemeClr val="tx1">
                    <a:lumMod val="50000"/>
                    <a:lumOff val="50000"/>
                  </a:schemeClr>
                </a:solidFill>
                <a:latin typeface="Calibri"/>
                <a:ea typeface="Calibri"/>
                <a:cs typeface="Calibri"/>
                <a:sym typeface="Calibri"/>
              </a:rPr>
              <a:t>Jane Monckton-Smith reviewed 400 DHRs, concluding the most reliable indicator of homicide was the level of coercive control present (2021)</a:t>
            </a:r>
            <a:endParaRPr sz="3200" dirty="0">
              <a:solidFill>
                <a:schemeClr val="tx1">
                  <a:lumMod val="50000"/>
                  <a:lumOff val="50000"/>
                </a:schemeClr>
              </a:solidFill>
              <a:latin typeface="Calibri"/>
              <a:ea typeface="Calibri"/>
              <a:cs typeface="Calibri"/>
              <a:sym typeface="Calibri"/>
            </a:endParaRPr>
          </a:p>
          <a:p>
            <a:pPr marL="0" indent="0">
              <a:spcAft>
                <a:spcPts val="1600"/>
              </a:spcAft>
              <a:buNone/>
            </a:pPr>
            <a:endParaRPr sz="3600" dirty="0">
              <a:solidFill>
                <a:schemeClr val="tx1">
                  <a:lumMod val="50000"/>
                  <a:lumOff val="50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20"/>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pPr algn="ctr">
              <a:buSzPts val="990"/>
            </a:pPr>
            <a:r>
              <a:rPr lang="en-GB" sz="4000" dirty="0">
                <a:latin typeface="Calibri"/>
                <a:ea typeface="Calibri"/>
                <a:cs typeface="Calibri"/>
                <a:sym typeface="Calibri"/>
              </a:rPr>
              <a:t>Domestic Homicide Reviews</a:t>
            </a:r>
            <a:endParaRPr sz="4000" dirty="0">
              <a:latin typeface="Calibri"/>
              <a:ea typeface="Calibri"/>
              <a:cs typeface="Calibri"/>
              <a:sym typeface="Calibri"/>
            </a:endParaRPr>
          </a:p>
        </p:txBody>
      </p:sp>
      <p:sp>
        <p:nvSpPr>
          <p:cNvPr id="98" name="Google Shape;98;p20"/>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rmAutofit fontScale="85000" lnSpcReduction="10000"/>
          </a:bodyPr>
          <a:lstStyle/>
          <a:p>
            <a:pPr marL="0" indent="0" algn="ctr">
              <a:spcBef>
                <a:spcPts val="800"/>
              </a:spcBef>
              <a:buNone/>
            </a:pPr>
            <a:r>
              <a:rPr lang="en-GB" sz="3200" dirty="0">
                <a:solidFill>
                  <a:schemeClr val="tx1">
                    <a:lumMod val="50000"/>
                    <a:lumOff val="50000"/>
                  </a:schemeClr>
                </a:solidFill>
                <a:latin typeface="Calibri"/>
                <a:ea typeface="Calibri"/>
                <a:cs typeface="Calibri"/>
                <a:sym typeface="Calibri"/>
              </a:rPr>
              <a:t>‘Our father was a terrorist living within our own home; he had no cause but to frighten his family and to generate his own esteem from trampling and bullying us.’ (Wate 2016: 1)</a:t>
            </a:r>
            <a:endParaRPr sz="3200" dirty="0">
              <a:solidFill>
                <a:schemeClr val="tx1">
                  <a:lumMod val="50000"/>
                  <a:lumOff val="50000"/>
                </a:schemeClr>
              </a:solidFill>
              <a:latin typeface="Calibri"/>
              <a:ea typeface="Calibri"/>
              <a:cs typeface="Calibri"/>
              <a:sym typeface="Calibri"/>
            </a:endParaRPr>
          </a:p>
          <a:p>
            <a:pPr marL="0" indent="0" algn="ctr">
              <a:spcBef>
                <a:spcPts val="800"/>
              </a:spcBef>
              <a:buClr>
                <a:schemeClr val="dk1"/>
              </a:buClr>
              <a:buSzPct val="45833"/>
              <a:buNone/>
            </a:pPr>
            <a:endParaRPr sz="3200" dirty="0">
              <a:solidFill>
                <a:schemeClr val="tx1">
                  <a:lumMod val="50000"/>
                  <a:lumOff val="50000"/>
                </a:schemeClr>
              </a:solidFill>
              <a:latin typeface="Calibri"/>
              <a:ea typeface="Calibri"/>
              <a:cs typeface="Calibri"/>
              <a:sym typeface="Calibri"/>
            </a:endParaRPr>
          </a:p>
          <a:p>
            <a:pPr marL="0" indent="0" algn="ctr">
              <a:spcBef>
                <a:spcPts val="800"/>
              </a:spcBef>
              <a:buNone/>
            </a:pPr>
            <a:r>
              <a:rPr lang="en-GB" sz="3200" dirty="0">
                <a:solidFill>
                  <a:schemeClr val="tx1">
                    <a:lumMod val="50000"/>
                    <a:lumOff val="50000"/>
                  </a:schemeClr>
                </a:solidFill>
                <a:latin typeface="Calibri"/>
                <a:ea typeface="Calibri"/>
                <a:cs typeface="Calibri"/>
                <a:sym typeface="Calibri"/>
              </a:rPr>
              <a:t>‘The issues facing Adult H were not considered… she was never really seen in her own right or how the risks identified concerning Adult G impacted on her… Domestic violence was never identified or explored’ (Wills and Hill 2015: 63)</a:t>
            </a:r>
            <a:endParaRPr sz="3200" dirty="0">
              <a:solidFill>
                <a:schemeClr val="tx1">
                  <a:lumMod val="50000"/>
                  <a:lumOff val="50000"/>
                </a:schemeClr>
              </a:solidFill>
              <a:latin typeface="Calibri"/>
              <a:ea typeface="Calibri"/>
              <a:cs typeface="Calibri"/>
              <a:sym typeface="Calibri"/>
            </a:endParaRPr>
          </a:p>
          <a:p>
            <a:pPr marL="0" indent="0" algn="ctr">
              <a:spcBef>
                <a:spcPts val="800"/>
              </a:spcBef>
              <a:buClr>
                <a:schemeClr val="dk1"/>
              </a:buClr>
              <a:buSzPct val="45833"/>
              <a:buNone/>
            </a:pPr>
            <a:endParaRPr sz="3200" dirty="0">
              <a:solidFill>
                <a:schemeClr val="tx1">
                  <a:lumMod val="50000"/>
                  <a:lumOff val="50000"/>
                </a:schemeClr>
              </a:solidFill>
              <a:latin typeface="Calibri"/>
              <a:ea typeface="Calibri"/>
              <a:cs typeface="Calibri"/>
              <a:sym typeface="Calibri"/>
            </a:endParaRPr>
          </a:p>
          <a:p>
            <a:pPr marL="0" indent="0" algn="ctr">
              <a:spcBef>
                <a:spcPts val="800"/>
              </a:spcBef>
              <a:buClr>
                <a:schemeClr val="dk1"/>
              </a:buClr>
              <a:buSzPct val="45833"/>
              <a:buNone/>
            </a:pPr>
            <a:r>
              <a:rPr lang="en-GB" sz="3200" dirty="0">
                <a:solidFill>
                  <a:schemeClr val="tx1">
                    <a:lumMod val="50000"/>
                    <a:lumOff val="50000"/>
                  </a:schemeClr>
                </a:solidFill>
                <a:latin typeface="Calibri"/>
                <a:ea typeface="Calibri"/>
                <a:cs typeface="Calibri"/>
                <a:sym typeface="Calibri"/>
              </a:rPr>
              <a:t>‘In discussing the case in hindsight with friends, it is clear… Grzegorz was exhibiting coercive and controlling behaviour towards Victoria.’ (</a:t>
            </a:r>
            <a:r>
              <a:rPr lang="en-GB" sz="3200" dirty="0" err="1">
                <a:solidFill>
                  <a:schemeClr val="tx1">
                    <a:lumMod val="50000"/>
                    <a:lumOff val="50000"/>
                  </a:schemeClr>
                </a:solidFill>
                <a:latin typeface="Calibri"/>
                <a:ea typeface="Calibri"/>
                <a:cs typeface="Calibri"/>
                <a:sym typeface="Calibri"/>
              </a:rPr>
              <a:t>Yexley</a:t>
            </a:r>
            <a:r>
              <a:rPr lang="en-GB" sz="3200" dirty="0">
                <a:solidFill>
                  <a:schemeClr val="tx1">
                    <a:lumMod val="50000"/>
                    <a:lumOff val="50000"/>
                  </a:schemeClr>
                </a:solidFill>
                <a:latin typeface="Calibri"/>
                <a:ea typeface="Calibri"/>
                <a:cs typeface="Calibri"/>
                <a:sym typeface="Calibri"/>
              </a:rPr>
              <a:t> 2016: 28)</a:t>
            </a:r>
            <a:endParaRPr sz="3200" dirty="0">
              <a:solidFill>
                <a:schemeClr val="tx1">
                  <a:lumMod val="50000"/>
                  <a:lumOff val="50000"/>
                </a:schemeClr>
              </a:solidFill>
              <a:latin typeface="Calibri"/>
              <a:ea typeface="Calibri"/>
              <a:cs typeface="Calibri"/>
              <a:sym typeface="Calibri"/>
            </a:endParaRPr>
          </a:p>
          <a:p>
            <a:pPr marL="0" indent="0">
              <a:spcAft>
                <a:spcPts val="1600"/>
              </a:spcAft>
              <a:buNone/>
            </a:pPr>
            <a:endParaRPr dirty="0">
              <a:solidFill>
                <a:schemeClr val="tx1">
                  <a:lumMod val="50000"/>
                  <a:lumOff val="50000"/>
                </a:schemeClr>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2"/>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rmAutofit fontScale="90000"/>
          </a:bodyPr>
          <a:lstStyle/>
          <a:p>
            <a:pPr algn="ctr"/>
            <a:r>
              <a:rPr lang="en-GB">
                <a:latin typeface="Calibri"/>
                <a:ea typeface="Calibri"/>
                <a:cs typeface="Calibri"/>
                <a:sym typeface="Calibri"/>
              </a:rPr>
              <a:t>Coercive Control</a:t>
            </a:r>
            <a:endParaRPr>
              <a:latin typeface="Calibri"/>
              <a:ea typeface="Calibri"/>
              <a:cs typeface="Calibri"/>
              <a:sym typeface="Calibri"/>
            </a:endParaRPr>
          </a:p>
        </p:txBody>
      </p:sp>
      <p:sp>
        <p:nvSpPr>
          <p:cNvPr id="111" name="Google Shape;111;p22"/>
          <p:cNvSpPr txBox="1">
            <a:spLocks noGrp="1"/>
          </p:cNvSpPr>
          <p:nvPr>
            <p:ph type="body" idx="1"/>
          </p:nvPr>
        </p:nvSpPr>
        <p:spPr>
          <a:xfrm>
            <a:off x="415600" y="1536633"/>
            <a:ext cx="11360800" cy="4555200"/>
          </a:xfrm>
          <a:prstGeom prst="rect">
            <a:avLst/>
          </a:prstGeom>
        </p:spPr>
        <p:txBody>
          <a:bodyPr spcFirstLastPara="1" vert="horz" wrap="square" lIns="121900" tIns="121900" rIns="121900" bIns="121900" rtlCol="0" anchor="t" anchorCtr="0">
            <a:normAutofit lnSpcReduction="10000"/>
          </a:bodyPr>
          <a:lstStyle/>
          <a:p>
            <a:pPr indent="-477508">
              <a:spcBef>
                <a:spcPts val="800"/>
              </a:spcBef>
              <a:buSzPct val="100000"/>
              <a:buFont typeface="Calibri"/>
              <a:buChar char="●"/>
            </a:pPr>
            <a:r>
              <a:rPr lang="en-GB" sz="3200" b="1" dirty="0">
                <a:solidFill>
                  <a:schemeClr val="tx1">
                    <a:lumMod val="50000"/>
                    <a:lumOff val="50000"/>
                  </a:schemeClr>
                </a:solidFill>
                <a:latin typeface="Calibri"/>
                <a:ea typeface="Calibri"/>
                <a:cs typeface="Calibri"/>
                <a:sym typeface="Calibri"/>
              </a:rPr>
              <a:t>Controlling behaviour is: </a:t>
            </a:r>
            <a:r>
              <a:rPr lang="en-GB" sz="3200" dirty="0">
                <a:solidFill>
                  <a:schemeClr val="tx1">
                    <a:lumMod val="50000"/>
                    <a:lumOff val="50000"/>
                  </a:schemeClr>
                </a:solidFill>
                <a:latin typeface="Calibri"/>
                <a:ea typeface="Calibri"/>
                <a:cs typeface="Calibri"/>
                <a:sym typeface="Calibri"/>
              </a:rPr>
              <a:t>a range of acts designed to make a person subordinate and/or dependent by isolating them from sources of support, exploiting their resources and capacities for personal gain, depriving them of the means needed for independence, resistance and escape and regulating their everyday behaviour</a:t>
            </a:r>
            <a:endParaRPr sz="3200" dirty="0">
              <a:solidFill>
                <a:schemeClr val="tx1">
                  <a:lumMod val="50000"/>
                  <a:lumOff val="50000"/>
                </a:schemeClr>
              </a:solidFill>
              <a:latin typeface="Calibri"/>
              <a:ea typeface="Calibri"/>
              <a:cs typeface="Calibri"/>
              <a:sym typeface="Calibri"/>
            </a:endParaRPr>
          </a:p>
          <a:p>
            <a:pPr marL="0" indent="0">
              <a:spcBef>
                <a:spcPts val="800"/>
              </a:spcBef>
              <a:buClr>
                <a:schemeClr val="dk1"/>
              </a:buClr>
              <a:buSzPct val="45833"/>
              <a:buNone/>
            </a:pPr>
            <a:endParaRPr sz="3200" dirty="0">
              <a:solidFill>
                <a:schemeClr val="tx1">
                  <a:lumMod val="50000"/>
                  <a:lumOff val="50000"/>
                </a:schemeClr>
              </a:solidFill>
              <a:latin typeface="Calibri"/>
              <a:ea typeface="Calibri"/>
              <a:cs typeface="Calibri"/>
              <a:sym typeface="Calibri"/>
            </a:endParaRPr>
          </a:p>
          <a:p>
            <a:pPr indent="-477508">
              <a:spcBef>
                <a:spcPts val="800"/>
              </a:spcBef>
              <a:buSzPct val="100000"/>
              <a:buFont typeface="Calibri"/>
              <a:buChar char="●"/>
            </a:pPr>
            <a:r>
              <a:rPr lang="en-GB" sz="3200" b="1" dirty="0">
                <a:solidFill>
                  <a:schemeClr val="tx1">
                    <a:lumMod val="50000"/>
                    <a:lumOff val="50000"/>
                  </a:schemeClr>
                </a:solidFill>
                <a:latin typeface="Calibri"/>
                <a:ea typeface="Calibri"/>
                <a:cs typeface="Calibri"/>
                <a:sym typeface="Calibri"/>
              </a:rPr>
              <a:t>Coercive behaviour is: </a:t>
            </a:r>
            <a:r>
              <a:rPr lang="en-GB" sz="3200" dirty="0">
                <a:solidFill>
                  <a:schemeClr val="tx1">
                    <a:lumMod val="50000"/>
                    <a:lumOff val="50000"/>
                  </a:schemeClr>
                </a:solidFill>
                <a:latin typeface="Calibri"/>
                <a:ea typeface="Calibri"/>
                <a:cs typeface="Calibri"/>
                <a:sym typeface="Calibri"/>
              </a:rPr>
              <a:t>a continuing act or a pattern of acts of assault, threats, humiliation and intimidation or other abuse that is used to harm, punish, or frighten their victim</a:t>
            </a:r>
            <a:endParaRPr sz="3200" dirty="0">
              <a:solidFill>
                <a:schemeClr val="tx1">
                  <a:lumMod val="50000"/>
                  <a:lumOff val="50000"/>
                </a:schemeClr>
              </a:solidFill>
              <a:latin typeface="Calibri"/>
              <a:ea typeface="Calibri"/>
              <a:cs typeface="Calibri"/>
              <a:sym typeface="Calibri"/>
            </a:endParaRPr>
          </a:p>
          <a:p>
            <a:pPr marL="0" indent="0">
              <a:spcAft>
                <a:spcPts val="1600"/>
              </a:spcAft>
              <a:buNone/>
            </a:pPr>
            <a:endParaRPr dirty="0">
              <a:solidFill>
                <a:schemeClr val="tx1">
                  <a:lumMod val="50000"/>
                  <a:lumOff val="50000"/>
                </a:schemeClr>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3"/>
          <p:cNvSpPr txBox="1">
            <a:spLocks noGrp="1"/>
          </p:cNvSpPr>
          <p:nvPr>
            <p:ph type="title"/>
          </p:nvPr>
        </p:nvSpPr>
        <p:spPr>
          <a:xfrm>
            <a:off x="415600" y="593367"/>
            <a:ext cx="11360800" cy="763600"/>
          </a:xfrm>
          <a:prstGeom prst="rect">
            <a:avLst/>
          </a:prstGeom>
        </p:spPr>
        <p:txBody>
          <a:bodyPr spcFirstLastPara="1" vert="horz" wrap="square" lIns="121900" tIns="121900" rIns="121900" bIns="121900" rtlCol="0" anchor="t" anchorCtr="0">
            <a:noAutofit/>
          </a:bodyPr>
          <a:lstStyle/>
          <a:p>
            <a:pPr algn="ctr"/>
            <a:r>
              <a:rPr lang="en-GB" dirty="0">
                <a:latin typeface="Calibri"/>
                <a:ea typeface="Calibri"/>
                <a:cs typeface="Calibri"/>
                <a:sym typeface="Calibri"/>
              </a:rPr>
              <a:t>Coercive Control </a:t>
            </a:r>
            <a:endParaRPr dirty="0">
              <a:latin typeface="Calibri"/>
              <a:ea typeface="Calibri"/>
              <a:cs typeface="Calibri"/>
              <a:sym typeface="Calibri"/>
            </a:endParaRPr>
          </a:p>
        </p:txBody>
      </p:sp>
      <p:sp>
        <p:nvSpPr>
          <p:cNvPr id="117" name="Google Shape;117;p23"/>
          <p:cNvSpPr txBox="1">
            <a:spLocks noGrp="1"/>
          </p:cNvSpPr>
          <p:nvPr>
            <p:ph type="body" idx="1"/>
          </p:nvPr>
        </p:nvSpPr>
        <p:spPr>
          <a:xfrm>
            <a:off x="415600" y="1476237"/>
            <a:ext cx="11360800" cy="4555200"/>
          </a:xfrm>
          <a:prstGeom prst="rect">
            <a:avLst/>
          </a:prstGeom>
        </p:spPr>
        <p:txBody>
          <a:bodyPr spcFirstLastPara="1" vert="horz" wrap="square" lIns="121900" tIns="121900" rIns="121900" bIns="121900" rtlCol="0" anchor="t" anchorCtr="0">
            <a:noAutofit/>
          </a:bodyPr>
          <a:lstStyle/>
          <a:p>
            <a:pPr indent="-464808">
              <a:spcBef>
                <a:spcPts val="800"/>
              </a:spcBef>
              <a:buSzPct val="100000"/>
              <a:buFont typeface="Calibri"/>
              <a:buChar char="●"/>
            </a:pPr>
            <a:r>
              <a:rPr lang="en-GB" sz="3000" dirty="0">
                <a:solidFill>
                  <a:schemeClr val="tx1">
                    <a:lumMod val="50000"/>
                    <a:lumOff val="50000"/>
                  </a:schemeClr>
                </a:solidFill>
                <a:ea typeface="Calibri"/>
                <a:cs typeface="Calibri"/>
                <a:sym typeface="Calibri"/>
              </a:rPr>
              <a:t>Evan Stark emphasised that domestic violence has a pattern of coercion and control; domestic homicides should not be treated as isolated incidents but as the culmination of coercion and deprivation of liberty</a:t>
            </a:r>
            <a:endParaRPr sz="3000" dirty="0">
              <a:solidFill>
                <a:schemeClr val="tx1">
                  <a:lumMod val="50000"/>
                  <a:lumOff val="50000"/>
                </a:schemeClr>
              </a:solidFill>
              <a:ea typeface="Calibri"/>
              <a:cs typeface="Calibri"/>
              <a:sym typeface="Calibri"/>
            </a:endParaRPr>
          </a:p>
          <a:p>
            <a:pPr indent="-464808">
              <a:spcBef>
                <a:spcPts val="800"/>
              </a:spcBef>
              <a:buSzPct val="100000"/>
              <a:buFont typeface="Calibri"/>
              <a:buChar char="●"/>
            </a:pPr>
            <a:r>
              <a:rPr lang="en-GB" sz="3000" dirty="0">
                <a:solidFill>
                  <a:schemeClr val="tx1">
                    <a:lumMod val="50000"/>
                    <a:lumOff val="50000"/>
                  </a:schemeClr>
                </a:solidFill>
                <a:ea typeface="Calibri"/>
                <a:cs typeface="Calibri"/>
                <a:sym typeface="Calibri"/>
              </a:rPr>
              <a:t>Coercive control is the core tenet of domestic abuse, gaining control is followed by enforcement of this control using other abusive behaviour</a:t>
            </a:r>
          </a:p>
          <a:p>
            <a:pPr indent="-464808">
              <a:spcBef>
                <a:spcPts val="800"/>
              </a:spcBef>
              <a:buSzPct val="100000"/>
              <a:buFont typeface="Calibri"/>
              <a:buChar char="●"/>
            </a:pPr>
            <a:r>
              <a:rPr lang="en-US" sz="3000" dirty="0">
                <a:solidFill>
                  <a:schemeClr val="tx1">
                    <a:lumMod val="50000"/>
                    <a:lumOff val="50000"/>
                  </a:schemeClr>
                </a:solidFill>
                <a:ea typeface="Calibri"/>
                <a:cs typeface="Calibri"/>
                <a:sym typeface="Calibri"/>
              </a:rPr>
              <a:t>Coercive control ‘predicts homicide more effectively than violence by six times’ (Jane Monckton-Smith)</a:t>
            </a:r>
          </a:p>
          <a:p>
            <a:pPr indent="-464808">
              <a:spcBef>
                <a:spcPts val="800"/>
              </a:spcBef>
              <a:buSzPct val="100000"/>
              <a:buFont typeface="Calibri"/>
              <a:buChar char="●"/>
            </a:pPr>
            <a:r>
              <a:rPr lang="en-US" sz="3000" dirty="0">
                <a:solidFill>
                  <a:schemeClr val="tx1">
                    <a:lumMod val="50000"/>
                    <a:lumOff val="50000"/>
                  </a:schemeClr>
                </a:solidFill>
                <a:ea typeface="Calibri"/>
                <a:cs typeface="Calibri"/>
                <a:sym typeface="Calibri"/>
              </a:rPr>
              <a:t>The ultimate risk of being in a relationship where there is coercive control is homicide (Evan Stark)</a:t>
            </a:r>
            <a:endParaRPr sz="3000" dirty="0">
              <a:solidFill>
                <a:schemeClr val="tx1">
                  <a:lumMod val="50000"/>
                  <a:lumOff val="50000"/>
                </a:schemeClr>
              </a:solidFill>
              <a:ea typeface="Calibri"/>
              <a:cs typeface="Calibri"/>
              <a:sym typeface="Calibri"/>
            </a:endParaRPr>
          </a:p>
          <a:p>
            <a:pPr marL="0" indent="0">
              <a:spcAft>
                <a:spcPts val="1600"/>
              </a:spcAft>
              <a:buNone/>
            </a:pPr>
            <a:endParaRPr sz="3000" dirty="0">
              <a:solidFill>
                <a:schemeClr val="tx1">
                  <a:lumMod val="50000"/>
                  <a:lumOff val="50000"/>
                </a:schemeClr>
              </a:solidFill>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A97313D256A68449B51ED55E978921B" ma:contentTypeVersion="11" ma:contentTypeDescription="Create a new document." ma:contentTypeScope="" ma:versionID="3d7282a5a61eb033d404bf265f489cd6">
  <xsd:schema xmlns:xsd="http://www.w3.org/2001/XMLSchema" xmlns:xs="http://www.w3.org/2001/XMLSchema" xmlns:p="http://schemas.microsoft.com/office/2006/metadata/properties" xmlns:ns2="8b1fb855-d142-46da-a0b1-76cb3258ba23" xmlns:ns3="dc82f868-1762-4846-9f3e-0c2ee8ba813d" targetNamespace="http://schemas.microsoft.com/office/2006/metadata/properties" ma:root="true" ma:fieldsID="876cf0f76b9079beacdc9b3f3200aa3f" ns2:_="" ns3:_="">
    <xsd:import namespace="8b1fb855-d142-46da-a0b1-76cb3258ba23"/>
    <xsd:import namespace="dc82f868-1762-4846-9f3e-0c2ee8ba813d"/>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1fb855-d142-46da-a0b1-76cb3258ba23"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c82f868-1762-4846-9f3e-0c2ee8ba813d"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351594A-2ED8-4480-AC6E-4D4CD4DEB675}">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13065C02-2F8A-4533-919C-799216051348}">
  <ds:schemaRefs>
    <ds:schemaRef ds:uri="http://schemas.microsoft.com/sharepoint/v3/contenttype/forms"/>
  </ds:schemaRefs>
</ds:datastoreItem>
</file>

<file path=customXml/itemProps3.xml><?xml version="1.0" encoding="utf-8"?>
<ds:datastoreItem xmlns:ds="http://schemas.openxmlformats.org/officeDocument/2006/customXml" ds:itemID="{14AE4DF7-2E53-4DB8-97F6-C5BE2002B5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1fb855-d142-46da-a0b1-76cb3258ba23"/>
    <ds:schemaRef ds:uri="dc82f868-1762-4846-9f3e-0c2ee8ba813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91</TotalTime>
  <Words>2685</Words>
  <Application>Microsoft Office PowerPoint</Application>
  <PresentationFormat>Widescreen</PresentationFormat>
  <Paragraphs>173</Paragraphs>
  <Slides>21</Slides>
  <Notes>20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Domestic Abuse and Sexual Violence : everybody's business</vt:lpstr>
      <vt:lpstr>Violence Against Women and Girls (VAWG)</vt:lpstr>
      <vt:lpstr>Domestic Abuse Act 2021</vt:lpstr>
      <vt:lpstr>Domestic Abuse Act 2021</vt:lpstr>
      <vt:lpstr>Domestic Homicide</vt:lpstr>
      <vt:lpstr>Domestic Homicide</vt:lpstr>
      <vt:lpstr>Domestic Homicide Reviews</vt:lpstr>
      <vt:lpstr>Coercive Control</vt:lpstr>
      <vt:lpstr>Coercive Control </vt:lpstr>
      <vt:lpstr>Sexual Violence</vt:lpstr>
      <vt:lpstr>Sexual Violence</vt:lpstr>
      <vt:lpstr>Sexual Violence</vt:lpstr>
      <vt:lpstr>Sexual Violence Support</vt:lpstr>
      <vt:lpstr>Context for Children </vt:lpstr>
      <vt:lpstr>Context for Children</vt:lpstr>
      <vt:lpstr>Safeguarding</vt:lpstr>
      <vt:lpstr>The FJC</vt:lpstr>
      <vt:lpstr>The FJC</vt:lpstr>
      <vt:lpstr>MARAC</vt:lpstr>
      <vt:lpstr>Local context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Domestic Abuse and Sexual Violence : everybody's business</dc:title>
  <dc:creator>Hills, Helen</dc:creator>
  <cp:lastModifiedBy>Hills, Helen</cp:lastModifiedBy>
  <cp:revision>2</cp:revision>
  <dcterms:created xsi:type="dcterms:W3CDTF">2023-10-10T08:52:17Z</dcterms:created>
  <dcterms:modified xsi:type="dcterms:W3CDTF">2023-10-11T14:51:19Z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0x010100EA97313D256A68449B51ED55E978921B</vt:lpwstr>
  </property>
</Properties>
</file>