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58" r:id="rId5"/>
    <p:sldId id="260" r:id="rId6"/>
    <p:sldId id="267" r:id="rId7"/>
    <p:sldId id="261" r:id="rId8"/>
    <p:sldId id="265" r:id="rId9"/>
    <p:sldId id="262" r:id="rId10"/>
    <p:sldId id="263" r:id="rId11"/>
    <p:sldId id="264" r:id="rId12"/>
    <p:sldId id="266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871A661-D011-4BE1-A188-85AB9B0BB29F}">
          <p14:sldIdLst>
            <p14:sldId id="256"/>
            <p14:sldId id="257"/>
            <p14:sldId id="259"/>
            <p14:sldId id="258"/>
          </p14:sldIdLst>
        </p14:section>
        <p14:section name="Untitled Section" id="{D1FFCA5E-8C4C-41CB-ADF7-B18C6371C3C3}">
          <p14:sldIdLst>
            <p14:sldId id="260"/>
            <p14:sldId id="267"/>
            <p14:sldId id="261"/>
            <p14:sldId id="265"/>
            <p14:sldId id="262"/>
            <p14:sldId id="263"/>
            <p14:sldId id="264"/>
            <p14:sldId id="266"/>
            <p14:sldId id="268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DD3933-8A2F-46D6-B091-9B27490C9807}" v="21" dt="2023-11-20T22:01:08.8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6" d="100"/>
          <a:sy n="46" d="100"/>
        </p:scale>
        <p:origin x="17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DE6A2-790D-4351-9BCC-F0EF11C88FF5}" type="datetimeFigureOut">
              <a:rPr lang="en-GB" smtClean="0"/>
              <a:t>20/11/2023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D1729-EDF4-4513-98F8-18A00C9ED44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0344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DE6A2-790D-4351-9BCC-F0EF11C88FF5}" type="datetimeFigureOut">
              <a:rPr lang="en-GB" smtClean="0"/>
              <a:t>20/11/2023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D1729-EDF4-4513-98F8-18A00C9ED44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7232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DE6A2-790D-4351-9BCC-F0EF11C88FF5}" type="datetimeFigureOut">
              <a:rPr lang="en-GB" smtClean="0"/>
              <a:t>20/11/2023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D1729-EDF4-4513-98F8-18A00C9ED44B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99060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DE6A2-790D-4351-9BCC-F0EF11C88FF5}" type="datetimeFigureOut">
              <a:rPr lang="en-GB" smtClean="0"/>
              <a:t>20/11/2023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D1729-EDF4-4513-98F8-18A00C9ED44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0639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DE6A2-790D-4351-9BCC-F0EF11C88FF5}" type="datetimeFigureOut">
              <a:rPr lang="en-GB" smtClean="0"/>
              <a:t>20/11/2023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D1729-EDF4-4513-98F8-18A00C9ED44B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360745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DE6A2-790D-4351-9BCC-F0EF11C88FF5}" type="datetimeFigureOut">
              <a:rPr lang="en-GB" smtClean="0"/>
              <a:t>20/11/2023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D1729-EDF4-4513-98F8-18A00C9ED44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91464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DE6A2-790D-4351-9BCC-F0EF11C88FF5}" type="datetimeFigureOut">
              <a:rPr lang="en-GB" smtClean="0"/>
              <a:t>20/11/2023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D1729-EDF4-4513-98F8-18A00C9ED44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84936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DE6A2-790D-4351-9BCC-F0EF11C88FF5}" type="datetimeFigureOut">
              <a:rPr lang="en-GB" smtClean="0"/>
              <a:t>20/11/2023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D1729-EDF4-4513-98F8-18A00C9ED44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2686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DE6A2-790D-4351-9BCC-F0EF11C88FF5}" type="datetimeFigureOut">
              <a:rPr lang="en-GB" smtClean="0"/>
              <a:t>20/11/2023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D1729-EDF4-4513-98F8-18A00C9ED44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9607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DE6A2-790D-4351-9BCC-F0EF11C88FF5}" type="datetimeFigureOut">
              <a:rPr lang="en-GB" smtClean="0"/>
              <a:t>20/11/2023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D1729-EDF4-4513-98F8-18A00C9ED44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2497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DE6A2-790D-4351-9BCC-F0EF11C88FF5}" type="datetimeFigureOut">
              <a:rPr lang="en-GB" smtClean="0"/>
              <a:t>20/11/2023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D1729-EDF4-4513-98F8-18A00C9ED44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3343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DE6A2-790D-4351-9BCC-F0EF11C88FF5}" type="datetimeFigureOut">
              <a:rPr lang="en-GB" smtClean="0"/>
              <a:t>20/11/2023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D1729-EDF4-4513-98F8-18A00C9ED44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1641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DE6A2-790D-4351-9BCC-F0EF11C88FF5}" type="datetimeFigureOut">
              <a:rPr lang="en-GB" smtClean="0"/>
              <a:t>20/11/2023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D1729-EDF4-4513-98F8-18A00C9ED44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2507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DE6A2-790D-4351-9BCC-F0EF11C88FF5}" type="datetimeFigureOut">
              <a:rPr lang="en-GB" smtClean="0"/>
              <a:t>20/11/2023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D1729-EDF4-4513-98F8-18A00C9ED44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640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DE6A2-790D-4351-9BCC-F0EF11C88FF5}" type="datetimeFigureOut">
              <a:rPr lang="en-GB" smtClean="0"/>
              <a:t>20/11/2023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D1729-EDF4-4513-98F8-18A00C9ED44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4308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DE6A2-790D-4351-9BCC-F0EF11C88FF5}" type="datetimeFigureOut">
              <a:rPr lang="en-GB" smtClean="0"/>
              <a:t>20/11/2023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D1729-EDF4-4513-98F8-18A00C9ED44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5338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3DE6A2-790D-4351-9BCC-F0EF11C88FF5}" type="datetimeFigureOut">
              <a:rPr lang="en-GB" smtClean="0"/>
              <a:t>20/11/2023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E6D1729-EDF4-4513-98F8-18A00C9ED44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86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menssheds.org.uk/" TargetMode="Externa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BD11ECC6-8551-4768-8DFD-CD41AF420A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2001"/>
            <a:ext cx="12192000" cy="2285999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3657592-CA60-4F45-B1A0-88AA772420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F47E2B4-7DA9-4312-A1F0-C48388B236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96547" y="4572001"/>
              <a:ext cx="393665" cy="2285999"/>
            </a:xfrm>
            <a:prstGeom prst="line">
              <a:avLst/>
            </a:prstGeom>
            <a:ln w="9525">
              <a:solidFill>
                <a:srgbClr val="BFBFBF">
                  <a:alpha val="7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5B274F7-039F-4BFC-AA98-B51B1D6CB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4572001"/>
              <a:ext cx="3383073" cy="2285999"/>
            </a:xfrm>
            <a:prstGeom prst="line">
              <a:avLst/>
            </a:prstGeom>
            <a:ln w="9525">
              <a:solidFill>
                <a:srgbClr val="BFBFBF">
                  <a:alpha val="69804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23">
              <a:extLst>
                <a:ext uri="{FF2B5EF4-FFF2-40B4-BE49-F238E27FC236}">
                  <a16:creationId xmlns:a16="http://schemas.microsoft.com/office/drawing/2014/main" id="{11A31103-C703-46C9-9D26-497A1ACD5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 dirty="0"/>
            </a:p>
          </p:txBody>
        </p:sp>
        <p:sp>
          <p:nvSpPr>
            <p:cNvPr id="40" name="Rectangle 25">
              <a:extLst>
                <a:ext uri="{FF2B5EF4-FFF2-40B4-BE49-F238E27FC236}">
                  <a16:creationId xmlns:a16="http://schemas.microsoft.com/office/drawing/2014/main" id="{382F955F-FC22-44B8-BDCF-B7758032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 dirty="0"/>
            </a:p>
          </p:txBody>
        </p:sp>
        <p:sp>
          <p:nvSpPr>
            <p:cNvPr id="41" name="Isosceles Triangle 40">
              <a:extLst>
                <a:ext uri="{FF2B5EF4-FFF2-40B4-BE49-F238E27FC236}">
                  <a16:creationId xmlns:a16="http://schemas.microsoft.com/office/drawing/2014/main" id="{1F567692-F087-479A-8931-BD2869C3E4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 dirty="0"/>
            </a:p>
          </p:txBody>
        </p:sp>
        <p:sp>
          <p:nvSpPr>
            <p:cNvPr id="42" name="Rectangle 27">
              <a:extLst>
                <a:ext uri="{FF2B5EF4-FFF2-40B4-BE49-F238E27FC236}">
                  <a16:creationId xmlns:a16="http://schemas.microsoft.com/office/drawing/2014/main" id="{49B3E4CD-0738-4B9D-A14F-1E8694DDF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 dirty="0"/>
            </a:p>
          </p:txBody>
        </p:sp>
        <p:sp>
          <p:nvSpPr>
            <p:cNvPr id="43" name="Rectangle 28">
              <a:extLst>
                <a:ext uri="{FF2B5EF4-FFF2-40B4-BE49-F238E27FC236}">
                  <a16:creationId xmlns:a16="http://schemas.microsoft.com/office/drawing/2014/main" id="{4753B851-AD90-4CCD-85D0-65AA6567DF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 dirty="0"/>
            </a:p>
          </p:txBody>
        </p:sp>
        <p:sp>
          <p:nvSpPr>
            <p:cNvPr id="44" name="Rectangle 29">
              <a:extLst>
                <a:ext uri="{FF2B5EF4-FFF2-40B4-BE49-F238E27FC236}">
                  <a16:creationId xmlns:a16="http://schemas.microsoft.com/office/drawing/2014/main" id="{EBF14868-A190-4E21-9522-8977C474C9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 dirty="0"/>
            </a:p>
          </p:txBody>
        </p:sp>
        <p:sp>
          <p:nvSpPr>
            <p:cNvPr id="45" name="Isosceles Triangle 44">
              <a:extLst>
                <a:ext uri="{FF2B5EF4-FFF2-40B4-BE49-F238E27FC236}">
                  <a16:creationId xmlns:a16="http://schemas.microsoft.com/office/drawing/2014/main" id="{BCBB4922-76EE-442B-A649-09873DCE79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C64D76B-70BD-1637-BFED-AF81760B11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5110" y="4758611"/>
            <a:ext cx="8508893" cy="1024415"/>
          </a:xfrm>
        </p:spPr>
        <p:txBody>
          <a:bodyPr>
            <a:normAutofit/>
          </a:bodyPr>
          <a:lstStyle/>
          <a:p>
            <a:r>
              <a:rPr lang="en-GB" dirty="0"/>
              <a:t>MENSHED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A395F6-D291-AA0D-6D61-77E8A213DF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4873" y="5865845"/>
            <a:ext cx="8459130" cy="428593"/>
          </a:xfrm>
        </p:spPr>
        <p:txBody>
          <a:bodyPr>
            <a:normAutofit/>
          </a:bodyPr>
          <a:lstStyle/>
          <a:p>
            <a:endParaRPr lang="en-GB" dirty="0">
              <a:solidFill>
                <a:srgbClr val="FFFFFF"/>
              </a:solidFill>
            </a:endParaRPr>
          </a:p>
          <a:p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E2EB503-A017-4457-A105-53638C97D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457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close-up of a logo&#10;&#10;Description automatically generated">
            <a:extLst>
              <a:ext uri="{FF2B5EF4-FFF2-40B4-BE49-F238E27FC236}">
                <a16:creationId xmlns:a16="http://schemas.microsoft.com/office/drawing/2014/main" id="{A9498615-50BC-8933-D2AF-5B4C9785A8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6" y="2134612"/>
            <a:ext cx="2483779" cy="471918"/>
          </a:xfrm>
          <a:prstGeom prst="rect">
            <a:avLst/>
          </a:prstGeom>
        </p:spPr>
      </p:pic>
      <p:pic>
        <p:nvPicPr>
          <p:cNvPr id="9" name="Picture 8" descr="A logo with text on it&#10;&#10;Description automatically generated">
            <a:extLst>
              <a:ext uri="{FF2B5EF4-FFF2-40B4-BE49-F238E27FC236}">
                <a16:creationId xmlns:a16="http://schemas.microsoft.com/office/drawing/2014/main" id="{40FAE68A-B094-B59D-9764-FF012E4F55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978" y="1747935"/>
            <a:ext cx="2483778" cy="1245272"/>
          </a:xfrm>
          <a:prstGeom prst="rect">
            <a:avLst/>
          </a:prstGeom>
        </p:spPr>
      </p:pic>
      <p:pic>
        <p:nvPicPr>
          <p:cNvPr id="11" name="Picture 10" descr="A purple text on a white background&#10;&#10;Description automatically generated">
            <a:extLst>
              <a:ext uri="{FF2B5EF4-FFF2-40B4-BE49-F238E27FC236}">
                <a16:creationId xmlns:a16="http://schemas.microsoft.com/office/drawing/2014/main" id="{562D6BA3-AB40-572A-C82D-130F225506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489" y="2019738"/>
            <a:ext cx="2483778" cy="701667"/>
          </a:xfrm>
          <a:prstGeom prst="rect">
            <a:avLst/>
          </a:prstGeom>
        </p:spPr>
      </p:pic>
      <p:pic>
        <p:nvPicPr>
          <p:cNvPr id="7" name="Picture 6" descr="A green flower with white petals&#10;&#10;Description automatically generated">
            <a:extLst>
              <a:ext uri="{FF2B5EF4-FFF2-40B4-BE49-F238E27FC236}">
                <a16:creationId xmlns:a16="http://schemas.microsoft.com/office/drawing/2014/main" id="{A3492424-0BCA-C765-118E-60E7B579AA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121" y="761905"/>
            <a:ext cx="1769532" cy="321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3733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9F147F5-1281-B906-BA57-CFAE17878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Join us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A8FD93-275E-6F4F-C969-73A36CB7575C}"/>
              </a:ext>
            </a:extLst>
          </p:cNvPr>
          <p:cNvSpPr txBox="1"/>
          <p:nvPr/>
        </p:nvSpPr>
        <p:spPr>
          <a:xfrm>
            <a:off x="5209563" y="1482437"/>
            <a:ext cx="4064439" cy="455892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Ben Elliot Sur, support worker at Croydon’s Men’s Sheds, said: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“Following the pandemic we found people do not feel the same as before and may not be in the same rhythm of life. 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Our Men’s Shed in Good Food Matters provides the community with a space to work things out, gain skills and be active. 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Some use us as a recommendation for employment, and retired people often welcome the opportunity to get back into a routine. This is a win-win situation for those that come and join us.”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endParaRPr lang="en-US" sz="1700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D1054F8-F7F7-C5A4-9F72-724068405B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8" r="6072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84858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09EA7EA7-74F5-4EE2-8E3D-1A1030825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5CE79B5-7EE4-424D-AD14-5DEFB61B8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696C926F-F999-44BA-8D86-9EAB51D650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ectangle 23">
              <a:extLst>
                <a:ext uri="{FF2B5EF4-FFF2-40B4-BE49-F238E27FC236}">
                  <a16:creationId xmlns:a16="http://schemas.microsoft.com/office/drawing/2014/main" id="{248745E7-0AF0-48F9-8E58-2673FC5F4F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" name="Rectangle 25">
              <a:extLst>
                <a:ext uri="{FF2B5EF4-FFF2-40B4-BE49-F238E27FC236}">
                  <a16:creationId xmlns:a16="http://schemas.microsoft.com/office/drawing/2014/main" id="{9715E81A-D2E0-4431-9370-4E4A9ECA7F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" name="Isosceles Triangle 47">
              <a:extLst>
                <a:ext uri="{FF2B5EF4-FFF2-40B4-BE49-F238E27FC236}">
                  <a16:creationId xmlns:a16="http://schemas.microsoft.com/office/drawing/2014/main" id="{CEDB37A9-282D-4DDB-85AD-B2090A825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9" name="Rectangle 27">
              <a:extLst>
                <a:ext uri="{FF2B5EF4-FFF2-40B4-BE49-F238E27FC236}">
                  <a16:creationId xmlns:a16="http://schemas.microsoft.com/office/drawing/2014/main" id="{533D5933-7F91-4F5E-BC31-42FD0E2D8D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0" name="Rectangle 28">
              <a:extLst>
                <a:ext uri="{FF2B5EF4-FFF2-40B4-BE49-F238E27FC236}">
                  <a16:creationId xmlns:a16="http://schemas.microsoft.com/office/drawing/2014/main" id="{37ADDF68-C9BE-46EA-83DE-2C07DD8396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1" name="Rectangle 29">
              <a:extLst>
                <a:ext uri="{FF2B5EF4-FFF2-40B4-BE49-F238E27FC236}">
                  <a16:creationId xmlns:a16="http://schemas.microsoft.com/office/drawing/2014/main" id="{10D67396-BABD-48A8-A892-CCB5095FA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626DA82A-72C2-4DF6-9CF0-0D1F6B96B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3" name="Isosceles Triangle 52">
              <a:extLst>
                <a:ext uri="{FF2B5EF4-FFF2-40B4-BE49-F238E27FC236}">
                  <a16:creationId xmlns:a16="http://schemas.microsoft.com/office/drawing/2014/main" id="{8EE6DC63-4380-4BE0-A68A-8F01162BD1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86C16C40-7C29-4ACC-B851-7E08E459B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CDD733AE-DD5E-4C77-8BCD-72BF12A06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51DE90A4-932E-4370-BA07-30F43254C0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6A19CA4A-B208-452A-8BE4-BC6940D33D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Rectangle 23">
              <a:extLst>
                <a:ext uri="{FF2B5EF4-FFF2-40B4-BE49-F238E27FC236}">
                  <a16:creationId xmlns:a16="http://schemas.microsoft.com/office/drawing/2014/main" id="{B74F8D3E-E618-4DE3-A0CC-B4904BB5D5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1" name="Rectangle 25">
              <a:extLst>
                <a:ext uri="{FF2B5EF4-FFF2-40B4-BE49-F238E27FC236}">
                  <a16:creationId xmlns:a16="http://schemas.microsoft.com/office/drawing/2014/main" id="{299DA406-C54B-4E31-867D-FAF8DCE704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2" name="Isosceles Triangle 61">
              <a:extLst>
                <a:ext uri="{FF2B5EF4-FFF2-40B4-BE49-F238E27FC236}">
                  <a16:creationId xmlns:a16="http://schemas.microsoft.com/office/drawing/2014/main" id="{A1E16883-5140-47C4-A9AD-AD6598AC3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3" name="Rectangle 27">
              <a:extLst>
                <a:ext uri="{FF2B5EF4-FFF2-40B4-BE49-F238E27FC236}">
                  <a16:creationId xmlns:a16="http://schemas.microsoft.com/office/drawing/2014/main" id="{4CD848DC-8A2A-4093-9BDD-7AF4B6A278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4" name="Rectangle 28">
              <a:extLst>
                <a:ext uri="{FF2B5EF4-FFF2-40B4-BE49-F238E27FC236}">
                  <a16:creationId xmlns:a16="http://schemas.microsoft.com/office/drawing/2014/main" id="{34635A4D-E9CE-4B78-912A-479EA4512B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5" name="Rectangle 29">
              <a:extLst>
                <a:ext uri="{FF2B5EF4-FFF2-40B4-BE49-F238E27FC236}">
                  <a16:creationId xmlns:a16="http://schemas.microsoft.com/office/drawing/2014/main" id="{D663A5EE-5581-44F3-8F98-688755F63E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6" name="Isosceles Triangle 65">
              <a:extLst>
                <a:ext uri="{FF2B5EF4-FFF2-40B4-BE49-F238E27FC236}">
                  <a16:creationId xmlns:a16="http://schemas.microsoft.com/office/drawing/2014/main" id="{B1E84E6A-F5AE-4F4D-98F2-82FE4FCC26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7" name="Isosceles Triangle 66">
              <a:extLst>
                <a:ext uri="{FF2B5EF4-FFF2-40B4-BE49-F238E27FC236}">
                  <a16:creationId xmlns:a16="http://schemas.microsoft.com/office/drawing/2014/main" id="{DDE7DDC9-17D4-4686-833D-48F8733B49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4269D41-B427-AB3F-1A98-F3F46B3D8685}"/>
              </a:ext>
            </a:extLst>
          </p:cNvPr>
          <p:cNvSpPr txBox="1"/>
          <p:nvPr/>
        </p:nvSpPr>
        <p:spPr>
          <a:xfrm>
            <a:off x="677334" y="637309"/>
            <a:ext cx="8596668" cy="54040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Scott from Selsdon, who attends Croydon’s Men’s Shed: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“Places like Men's Sheds are good for men and people in the community as it teaches you a lot. 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Coming here is also good for my mental health. I am a young carer and I spend a lot of time looking after my mum at home. 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Getting out and learning news skills, especially in nature, working with my hands and doing something physical is beneficial to me. I would definitely recommend Men's Sheds to others because it's also fun.”</a:t>
            </a:r>
          </a:p>
        </p:txBody>
      </p:sp>
    </p:spTree>
    <p:extLst>
      <p:ext uri="{BB962C8B-B14F-4D97-AF65-F5344CB8AC3E}">
        <p14:creationId xmlns:p14="http://schemas.microsoft.com/office/powerpoint/2010/main" val="1946207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plate of cake&#10;&#10;Description automatically generated">
            <a:extLst>
              <a:ext uri="{FF2B5EF4-FFF2-40B4-BE49-F238E27FC236}">
                <a16:creationId xmlns:a16="http://schemas.microsoft.com/office/drawing/2014/main" id="{EF7D1013-9283-A9FE-0E96-CCD3F60B63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2" b="5017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5C2136B-77EC-41E9-BDB6-58A4AE1429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33800"/>
            <a:ext cx="762000" cy="3124200"/>
          </a:xfrm>
          <a:custGeom>
            <a:avLst/>
            <a:gdLst>
              <a:gd name="connsiteX0" fmla="*/ 0 w 762000"/>
              <a:gd name="connsiteY0" fmla="*/ 0 h 3124200"/>
              <a:gd name="connsiteX1" fmla="*/ 762000 w 762000"/>
              <a:gd name="connsiteY1" fmla="*/ 3124200 h 3124200"/>
              <a:gd name="connsiteX2" fmla="*/ 0 w 762000"/>
              <a:gd name="connsiteY2" fmla="*/ 3124200 h 312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2000" h="3124200">
                <a:moveTo>
                  <a:pt x="0" y="0"/>
                </a:moveTo>
                <a:lnTo>
                  <a:pt x="762000" y="3124200"/>
                </a:lnTo>
                <a:lnTo>
                  <a:pt x="0" y="31242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55891F3-A5E2-4418-8950-25FA2B731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274002" y="4502552"/>
            <a:ext cx="2917998" cy="23554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B1FCEB1-A7E1-417C-A7EF-AA30D5A08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3500" y="-16625"/>
            <a:ext cx="2667482" cy="68746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FBCF2A6-1F18-4B68-B5D2-5B763ED41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2923" y="-16625"/>
            <a:ext cx="1269077" cy="6874625"/>
          </a:xfrm>
          <a:custGeom>
            <a:avLst/>
            <a:gdLst>
              <a:gd name="connsiteX0" fmla="*/ 714894 w 1269077"/>
              <a:gd name="connsiteY0" fmla="*/ 0 h 6874625"/>
              <a:gd name="connsiteX1" fmla="*/ 1269077 w 1269077"/>
              <a:gd name="connsiteY1" fmla="*/ 16625 h 6874625"/>
              <a:gd name="connsiteX2" fmla="*/ 1269077 w 1269077"/>
              <a:gd name="connsiteY2" fmla="*/ 6874625 h 6874625"/>
              <a:gd name="connsiteX3" fmla="*/ 0 w 1269077"/>
              <a:gd name="connsiteY3" fmla="*/ 6874625 h 687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69077" h="6874625">
                <a:moveTo>
                  <a:pt x="714894" y="0"/>
                </a:moveTo>
                <a:lnTo>
                  <a:pt x="1269077" y="16625"/>
                </a:lnTo>
                <a:lnTo>
                  <a:pt x="1269077" y="6874625"/>
                </a:lnTo>
                <a:lnTo>
                  <a:pt x="0" y="6874625"/>
                </a:lnTo>
                <a:close/>
              </a:path>
            </a:pathLst>
          </a:cu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F3A27FB-A693-4A75-951E-0C77CD98F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374" y="-16624"/>
            <a:ext cx="1983626" cy="6874625"/>
          </a:xfrm>
          <a:custGeom>
            <a:avLst/>
            <a:gdLst>
              <a:gd name="connsiteX0" fmla="*/ 0 w 1983626"/>
              <a:gd name="connsiteY0" fmla="*/ 0 h 6874625"/>
              <a:gd name="connsiteX1" fmla="*/ 1983626 w 1983626"/>
              <a:gd name="connsiteY1" fmla="*/ 0 h 6874625"/>
              <a:gd name="connsiteX2" fmla="*/ 1983626 w 1983626"/>
              <a:gd name="connsiteY2" fmla="*/ 6874625 h 6874625"/>
              <a:gd name="connsiteX3" fmla="*/ 1522181 w 1983626"/>
              <a:gd name="connsiteY3" fmla="*/ 6874625 h 687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3626" h="6874625">
                <a:moveTo>
                  <a:pt x="0" y="0"/>
                </a:moveTo>
                <a:lnTo>
                  <a:pt x="1983626" y="0"/>
                </a:lnTo>
                <a:lnTo>
                  <a:pt x="1983626" y="6874625"/>
                </a:lnTo>
                <a:lnTo>
                  <a:pt x="1522181" y="6874625"/>
                </a:lnTo>
                <a:close/>
              </a:path>
            </a:pathLst>
          </a:custGeom>
          <a:solidFill>
            <a:schemeClr val="accent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0962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:a16="http://schemas.microsoft.com/office/drawing/2014/main" id="{5EA39187-0197-4C1D-BE4A-06B353C7B2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9E0FD730-D6BC-440A-89CF-7AA0C22C2F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31382DE6-64CB-4577-89E8-47941290A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3ABD17EF-A676-4770-A8C8-E83BA02300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 dirty="0"/>
            </a:p>
          </p:txBody>
        </p:sp>
        <p:sp>
          <p:nvSpPr>
            <p:cNvPr id="61" name="Rectangle 25">
              <a:extLst>
                <a:ext uri="{FF2B5EF4-FFF2-40B4-BE49-F238E27FC236}">
                  <a16:creationId xmlns:a16="http://schemas.microsoft.com/office/drawing/2014/main" id="{380D4582-A9DE-4A6E-8537-EFC4F860C3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 dirty="0"/>
            </a:p>
          </p:txBody>
        </p:sp>
        <p:sp>
          <p:nvSpPr>
            <p:cNvPr id="63" name="Isosceles Triangle 62">
              <a:extLst>
                <a:ext uri="{FF2B5EF4-FFF2-40B4-BE49-F238E27FC236}">
                  <a16:creationId xmlns:a16="http://schemas.microsoft.com/office/drawing/2014/main" id="{D66B8CF3-0959-4E8D-8F3A-AF62F21D9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 dirty="0"/>
            </a:p>
          </p:txBody>
        </p:sp>
        <p:sp>
          <p:nvSpPr>
            <p:cNvPr id="64" name="Rectangle 27">
              <a:extLst>
                <a:ext uri="{FF2B5EF4-FFF2-40B4-BE49-F238E27FC236}">
                  <a16:creationId xmlns:a16="http://schemas.microsoft.com/office/drawing/2014/main" id="{97D4D559-2783-4E84-BB73-7F51D02357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 dirty="0"/>
            </a:p>
          </p:txBody>
        </p:sp>
        <p:sp>
          <p:nvSpPr>
            <p:cNvPr id="65" name="Rectangle 28">
              <a:extLst>
                <a:ext uri="{FF2B5EF4-FFF2-40B4-BE49-F238E27FC236}">
                  <a16:creationId xmlns:a16="http://schemas.microsoft.com/office/drawing/2014/main" id="{8834FE36-E841-40B5-9465-1CFC99ED55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 dirty="0"/>
            </a:p>
          </p:txBody>
        </p:sp>
        <p:sp>
          <p:nvSpPr>
            <p:cNvPr id="66" name="Rectangle 29">
              <a:extLst>
                <a:ext uri="{FF2B5EF4-FFF2-40B4-BE49-F238E27FC236}">
                  <a16:creationId xmlns:a16="http://schemas.microsoft.com/office/drawing/2014/main" id="{1A4197A1-AE79-4DC1-9E3A-845B40BA8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 dirty="0"/>
            </a:p>
          </p:txBody>
        </p:sp>
        <p:sp>
          <p:nvSpPr>
            <p:cNvPr id="67" name="Isosceles Triangle 66">
              <a:extLst>
                <a:ext uri="{FF2B5EF4-FFF2-40B4-BE49-F238E27FC236}">
                  <a16:creationId xmlns:a16="http://schemas.microsoft.com/office/drawing/2014/main" id="{326F6688-CBD0-42EE-9B90-25100FE89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 dirty="0"/>
            </a:p>
          </p:txBody>
        </p:sp>
        <p:sp>
          <p:nvSpPr>
            <p:cNvPr id="60" name="Isosceles Triangle 59">
              <a:extLst>
                <a:ext uri="{FF2B5EF4-FFF2-40B4-BE49-F238E27FC236}">
                  <a16:creationId xmlns:a16="http://schemas.microsoft.com/office/drawing/2014/main" id="{EF23F9BB-FC2E-48BA-8E63-A4436C28DA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E5B0B07-6615-0C9A-416B-F60282694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en-US" sz="1400" dirty="0"/>
            </a:br>
            <a:br>
              <a:rPr lang="en-US" sz="1400" dirty="0"/>
            </a:br>
            <a:br>
              <a:rPr lang="en-US" sz="1400" dirty="0"/>
            </a:br>
            <a:br>
              <a:rPr lang="en-US" sz="1400" dirty="0"/>
            </a:br>
            <a:br>
              <a:rPr lang="en-US" sz="1400" dirty="0"/>
            </a:br>
            <a:br>
              <a:rPr lang="en-US" sz="1400" dirty="0"/>
            </a:br>
            <a:endParaRPr lang="en-US" sz="1400" dirty="0"/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7F65FFDF-3D83-ED2B-567E-AB38EF9362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5702709"/>
            <a:ext cx="10923638" cy="52110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Refer a client or just join us for lunch and see if you enjoy it?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4F71A406-3CB7-4E4D-B434-24E6AA4F39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17723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6" name="Picture 5" descr="A deck with a view of a field and trees&#10;&#10;Description automatically generated">
            <a:extLst>
              <a:ext uri="{FF2B5EF4-FFF2-40B4-BE49-F238E27FC236}">
                <a16:creationId xmlns:a16="http://schemas.microsoft.com/office/drawing/2014/main" id="{7C1BE356-897A-E4FD-8D81-D53621B810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" r="3" b="3"/>
          <a:stretch/>
        </p:blipFill>
        <p:spPr>
          <a:xfrm>
            <a:off x="20" y="3"/>
            <a:ext cx="6050260" cy="4091667"/>
          </a:xfrm>
          <a:prstGeom prst="rect">
            <a:avLst/>
          </a:prstGeom>
        </p:spPr>
      </p:pic>
      <p:pic>
        <p:nvPicPr>
          <p:cNvPr id="8" name="Picture 7" descr="A heart shaped vegetable icons&#10;&#10;Description automatically generated">
            <a:extLst>
              <a:ext uri="{FF2B5EF4-FFF2-40B4-BE49-F238E27FC236}">
                <a16:creationId xmlns:a16="http://schemas.microsoft.com/office/drawing/2014/main" id="{8C751971-8E82-8A05-A61A-58D0DBD1DA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2" r="2" b="14177"/>
          <a:stretch/>
        </p:blipFill>
        <p:spPr>
          <a:xfrm>
            <a:off x="6141719" y="-683"/>
            <a:ext cx="6050280" cy="409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8328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AAAE0-4FE3-4ABE-4556-22DF6526F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800" dirty="0" err="1"/>
              <a:t>MENShed@goodfoodmatters</a:t>
            </a:r>
            <a:endParaRPr lang="en-GB" sz="4800" dirty="0"/>
          </a:p>
        </p:txBody>
      </p:sp>
      <p:pic>
        <p:nvPicPr>
          <p:cNvPr id="6" name="Picture Placeholder 5" descr="A group of men in a greenhouse&#10;&#10;Description automatically generated">
            <a:extLst>
              <a:ext uri="{FF2B5EF4-FFF2-40B4-BE49-F238E27FC236}">
                <a16:creationId xmlns:a16="http://schemas.microsoft.com/office/drawing/2014/main" id="{1A7F640F-B021-A207-2EAB-D15B4BA9AE9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42" b="10242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5B3E60-3BF2-4C8D-11F8-D938B95CFF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67200" y="5367338"/>
            <a:ext cx="5006801" cy="674024"/>
          </a:xfrm>
        </p:spPr>
        <p:txBody>
          <a:bodyPr>
            <a:normAutofit fontScale="70000" lnSpcReduction="20000"/>
          </a:bodyPr>
          <a:lstStyle/>
          <a:p>
            <a:endParaRPr lang="en-GB" dirty="0"/>
          </a:p>
          <a:p>
            <a:r>
              <a:rPr lang="en-GB" sz="4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973298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09EA7EA7-74F5-4EE2-8E3D-1A1030825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5CE79B5-7EE4-424D-AD14-5DEFB61B8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96C926F-F999-44BA-8D86-9EAB51D650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>
              <a:extLst>
                <a:ext uri="{FF2B5EF4-FFF2-40B4-BE49-F238E27FC236}">
                  <a16:creationId xmlns:a16="http://schemas.microsoft.com/office/drawing/2014/main" id="{248745E7-0AF0-48F9-8E58-2673FC5F4F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" name="Rectangle 25">
              <a:extLst>
                <a:ext uri="{FF2B5EF4-FFF2-40B4-BE49-F238E27FC236}">
                  <a16:creationId xmlns:a16="http://schemas.microsoft.com/office/drawing/2014/main" id="{9715E81A-D2E0-4431-9370-4E4A9ECA7F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" name="Isosceles Triangle 34">
              <a:extLst>
                <a:ext uri="{FF2B5EF4-FFF2-40B4-BE49-F238E27FC236}">
                  <a16:creationId xmlns:a16="http://schemas.microsoft.com/office/drawing/2014/main" id="{CEDB37A9-282D-4DDB-85AD-B2090A825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" name="Rectangle 27">
              <a:extLst>
                <a:ext uri="{FF2B5EF4-FFF2-40B4-BE49-F238E27FC236}">
                  <a16:creationId xmlns:a16="http://schemas.microsoft.com/office/drawing/2014/main" id="{533D5933-7F91-4F5E-BC31-42FD0E2D8D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" name="Rectangle 28">
              <a:extLst>
                <a:ext uri="{FF2B5EF4-FFF2-40B4-BE49-F238E27FC236}">
                  <a16:creationId xmlns:a16="http://schemas.microsoft.com/office/drawing/2014/main" id="{37ADDF68-C9BE-46EA-83DE-2C07DD8396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" name="Rectangle 29">
              <a:extLst>
                <a:ext uri="{FF2B5EF4-FFF2-40B4-BE49-F238E27FC236}">
                  <a16:creationId xmlns:a16="http://schemas.microsoft.com/office/drawing/2014/main" id="{10D67396-BABD-48A8-A892-CCB5095FA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" name="Isosceles Triangle 38">
              <a:extLst>
                <a:ext uri="{FF2B5EF4-FFF2-40B4-BE49-F238E27FC236}">
                  <a16:creationId xmlns:a16="http://schemas.microsoft.com/office/drawing/2014/main" id="{626DA82A-72C2-4DF6-9CF0-0D1F6B96B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" name="Isosceles Triangle 39">
              <a:extLst>
                <a:ext uri="{FF2B5EF4-FFF2-40B4-BE49-F238E27FC236}">
                  <a16:creationId xmlns:a16="http://schemas.microsoft.com/office/drawing/2014/main" id="{8EE6DC63-4380-4BE0-A68A-8F01162BD1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53376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133042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24631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47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6597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49" name="Isosceles Triangle 48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5488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1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7655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3" name="Isosceles Triangle 52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4821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381388-34BB-4D1C-2333-2F2F78F6E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3843375" cy="51756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Talk, connect and create at Croydon’s Men’s Shed</a:t>
            </a:r>
            <a:b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</a:br>
            <a:endParaRPr lang="en-US" sz="36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142BFA2A-77A0-4F60-A32A-685681C84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2154" y="-8467"/>
            <a:ext cx="7109846" cy="6866467"/>
          </a:xfrm>
          <a:custGeom>
            <a:avLst/>
            <a:gdLst>
              <a:gd name="connsiteX0" fmla="*/ 0 w 7109846"/>
              <a:gd name="connsiteY0" fmla="*/ 0 h 6866467"/>
              <a:gd name="connsiteX1" fmla="*/ 1249825 w 7109846"/>
              <a:gd name="connsiteY1" fmla="*/ 0 h 6866467"/>
              <a:gd name="connsiteX2" fmla="*/ 1249825 w 7109846"/>
              <a:gd name="connsiteY2" fmla="*/ 8467 h 6866467"/>
              <a:gd name="connsiteX3" fmla="*/ 7109846 w 7109846"/>
              <a:gd name="connsiteY3" fmla="*/ 8467 h 6866467"/>
              <a:gd name="connsiteX4" fmla="*/ 7109846 w 7109846"/>
              <a:gd name="connsiteY4" fmla="*/ 6866467 h 6866467"/>
              <a:gd name="connsiteX5" fmla="*/ 1249825 w 7109846"/>
              <a:gd name="connsiteY5" fmla="*/ 6866467 h 6866467"/>
              <a:gd name="connsiteX6" fmla="*/ 1109382 w 7109846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09846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7109846" y="8467"/>
                </a:lnTo>
                <a:lnTo>
                  <a:pt x="7109846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864419-E072-6803-4711-5097460C43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16084" y="609601"/>
            <a:ext cx="5511296" cy="51756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Wingdings 3" charset="2"/>
              <a:buChar char=""/>
            </a:pPr>
            <a:r>
              <a:rPr lang="en-US" dirty="0">
                <a:solidFill>
                  <a:srgbClr val="FFFFFF"/>
                </a:solidFill>
                <a:effectLst/>
              </a:rPr>
              <a:t> </a:t>
            </a:r>
          </a:p>
          <a:p>
            <a:r>
              <a:rPr lang="en-US" sz="3200" dirty="0">
                <a:solidFill>
                  <a:srgbClr val="FFFFFF"/>
                </a:solidFill>
                <a:effectLst/>
              </a:rPr>
              <a:t>Good Food Matters Men’s Shed in new </a:t>
            </a:r>
            <a:r>
              <a:rPr lang="en-US" sz="3200" dirty="0">
                <a:solidFill>
                  <a:srgbClr val="FFFFFF"/>
                </a:solidFill>
              </a:rPr>
              <a:t>A</a:t>
            </a:r>
            <a:r>
              <a:rPr lang="en-US" sz="3200" dirty="0">
                <a:solidFill>
                  <a:srgbClr val="FFFFFF"/>
                </a:solidFill>
                <a:effectLst/>
              </a:rPr>
              <a:t>ddington provides a safe space for people to come together and take care of their mental health while learning new skills, such as gardening, food growing, woodwork and being out in nature.</a:t>
            </a:r>
          </a:p>
          <a:p>
            <a:pPr>
              <a:buFont typeface="Wingdings 3" charset="2"/>
              <a:buChar char=""/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2133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09316A9-990D-4EC3-A671-70EE5C149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B0C6109-9159-49CA-AD7A-F9035539D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86F14F5-308C-4EB6-87AB-05DE9501B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BA032363-A188-47C5-9D59-9B788809DC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2C4077DF-6BB9-4069-AD28-6B1664EBB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1D2B8B50-3419-41ED-9A9F-3CF9EEBBD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5C640498-2E73-4FA2-BEB6-C3596A458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3240EEFC-4112-4C39-A816-C815774F6D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ADF362B0-03EA-4800-9FAA-9F128587E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0BA84559-2F4C-4795-9246-4C563F942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FA77A1AA-CA47-4A91-A0A1-0A8CE31A9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" name="Isosceles Triangle 33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 descr="Two men working in a garden&#10;&#10;Description automatically generated">
            <a:extLst>
              <a:ext uri="{FF2B5EF4-FFF2-40B4-BE49-F238E27FC236}">
                <a16:creationId xmlns:a16="http://schemas.microsoft.com/office/drawing/2014/main" id="{DA2511AB-98B4-4459-16D3-F91A8153BF8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89" b="34189"/>
          <a:stretch>
            <a:fillRect/>
          </a:stretch>
        </p:blipFill>
        <p:spPr>
          <a:xfrm>
            <a:off x="1126309" y="1205545"/>
            <a:ext cx="9941259" cy="444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521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roup 106">
            <a:extLst>
              <a:ext uri="{FF2B5EF4-FFF2-40B4-BE49-F238E27FC236}">
                <a16:creationId xmlns:a16="http://schemas.microsoft.com/office/drawing/2014/main" id="{7A533011-3316-4DFD-B545-CAAF85A5DD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76F765C2-CFA0-43E2-B4AA-9B1A7E50FC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697EBBA5-9C98-41C0-8D3E-B8BF8BD8EF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Rectangle 23">
              <a:extLst>
                <a:ext uri="{FF2B5EF4-FFF2-40B4-BE49-F238E27FC236}">
                  <a16:creationId xmlns:a16="http://schemas.microsoft.com/office/drawing/2014/main" id="{8C771D4E-1F4E-45D3-BA61-0D47390C2D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1" name="Rectangle 25">
              <a:extLst>
                <a:ext uri="{FF2B5EF4-FFF2-40B4-BE49-F238E27FC236}">
                  <a16:creationId xmlns:a16="http://schemas.microsoft.com/office/drawing/2014/main" id="{4E870B5F-9A8A-41E5-B3BA-69025EC205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2" name="Isosceles Triangle 111">
              <a:extLst>
                <a:ext uri="{FF2B5EF4-FFF2-40B4-BE49-F238E27FC236}">
                  <a16:creationId xmlns:a16="http://schemas.microsoft.com/office/drawing/2014/main" id="{BE85410D-4D65-4C22-8938-1DFF919FBE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3" name="Rectangle 27">
              <a:extLst>
                <a:ext uri="{FF2B5EF4-FFF2-40B4-BE49-F238E27FC236}">
                  <a16:creationId xmlns:a16="http://schemas.microsoft.com/office/drawing/2014/main" id="{9EED07E7-1F26-484A-9FA1-E822B46AE2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4" name="Rectangle 28">
              <a:extLst>
                <a:ext uri="{FF2B5EF4-FFF2-40B4-BE49-F238E27FC236}">
                  <a16:creationId xmlns:a16="http://schemas.microsoft.com/office/drawing/2014/main" id="{0570AEF5-6B4E-4F8D-BF1F-BC5C654521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5" name="Rectangle 29">
              <a:extLst>
                <a:ext uri="{FF2B5EF4-FFF2-40B4-BE49-F238E27FC236}">
                  <a16:creationId xmlns:a16="http://schemas.microsoft.com/office/drawing/2014/main" id="{E5C1811B-FFBE-435C-820F-DADEC25D46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6" name="Isosceles Triangle 115">
              <a:extLst>
                <a:ext uri="{FF2B5EF4-FFF2-40B4-BE49-F238E27FC236}">
                  <a16:creationId xmlns:a16="http://schemas.microsoft.com/office/drawing/2014/main" id="{197FDC73-3DBB-44D0-8EE8-41F35CABB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7" name="Isosceles Triangle 116">
              <a:extLst>
                <a:ext uri="{FF2B5EF4-FFF2-40B4-BE49-F238E27FC236}">
                  <a16:creationId xmlns:a16="http://schemas.microsoft.com/office/drawing/2014/main" id="{BB5DE8BB-A829-45DC-AA9E-1138CFB10E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119" name="Rectangle 118">
            <a:extLst>
              <a:ext uri="{FF2B5EF4-FFF2-40B4-BE49-F238E27FC236}">
                <a16:creationId xmlns:a16="http://schemas.microsoft.com/office/drawing/2014/main" id="{BD11ECC6-8551-4768-8DFD-CD41AF420A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2001"/>
            <a:ext cx="12192000" cy="2285999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93657592-CA60-4F45-B1A0-88AA772420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6F47E2B4-7DA9-4312-A1F0-C48388B236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96547" y="4572001"/>
              <a:ext cx="393665" cy="2285999"/>
            </a:xfrm>
            <a:prstGeom prst="line">
              <a:avLst/>
            </a:prstGeom>
            <a:ln w="9525">
              <a:solidFill>
                <a:srgbClr val="BFBFBF">
                  <a:alpha val="7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5B274F7-039F-4BFC-AA98-B51B1D6CB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4572001"/>
              <a:ext cx="3383073" cy="2285999"/>
            </a:xfrm>
            <a:prstGeom prst="line">
              <a:avLst/>
            </a:prstGeom>
            <a:ln w="9525">
              <a:solidFill>
                <a:srgbClr val="BFBFBF">
                  <a:alpha val="69804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Rectangle 23">
              <a:extLst>
                <a:ext uri="{FF2B5EF4-FFF2-40B4-BE49-F238E27FC236}">
                  <a16:creationId xmlns:a16="http://schemas.microsoft.com/office/drawing/2014/main" id="{11A31103-C703-46C9-9D26-497A1ACD5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5" name="Rectangle 25">
              <a:extLst>
                <a:ext uri="{FF2B5EF4-FFF2-40B4-BE49-F238E27FC236}">
                  <a16:creationId xmlns:a16="http://schemas.microsoft.com/office/drawing/2014/main" id="{382F955F-FC22-44B8-BDCF-B7758032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6" name="Isosceles Triangle 125">
              <a:extLst>
                <a:ext uri="{FF2B5EF4-FFF2-40B4-BE49-F238E27FC236}">
                  <a16:creationId xmlns:a16="http://schemas.microsoft.com/office/drawing/2014/main" id="{1F567692-F087-479A-8931-BD2869C3E4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7" name="Rectangle 27">
              <a:extLst>
                <a:ext uri="{FF2B5EF4-FFF2-40B4-BE49-F238E27FC236}">
                  <a16:creationId xmlns:a16="http://schemas.microsoft.com/office/drawing/2014/main" id="{49B3E4CD-0738-4B9D-A14F-1E8694DDF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8" name="Rectangle 28">
              <a:extLst>
                <a:ext uri="{FF2B5EF4-FFF2-40B4-BE49-F238E27FC236}">
                  <a16:creationId xmlns:a16="http://schemas.microsoft.com/office/drawing/2014/main" id="{4753B851-AD90-4CCD-85D0-65AA6567DF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9" name="Rectangle 29">
              <a:extLst>
                <a:ext uri="{FF2B5EF4-FFF2-40B4-BE49-F238E27FC236}">
                  <a16:creationId xmlns:a16="http://schemas.microsoft.com/office/drawing/2014/main" id="{EBF14868-A190-4E21-9522-8977C474C9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0" name="Isosceles Triangle 129">
              <a:extLst>
                <a:ext uri="{FF2B5EF4-FFF2-40B4-BE49-F238E27FC236}">
                  <a16:creationId xmlns:a16="http://schemas.microsoft.com/office/drawing/2014/main" id="{BCBB4922-76EE-442B-A649-09873DCE79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132" name="Rectangle 131">
            <a:extLst>
              <a:ext uri="{FF2B5EF4-FFF2-40B4-BE49-F238E27FC236}">
                <a16:creationId xmlns:a16="http://schemas.microsoft.com/office/drawing/2014/main" id="{8E2EB503-A017-4457-A105-53638C97D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urple text on a white background&#10;&#10;Description automatically generated">
            <a:extLst>
              <a:ext uri="{FF2B5EF4-FFF2-40B4-BE49-F238E27FC236}">
                <a16:creationId xmlns:a16="http://schemas.microsoft.com/office/drawing/2014/main" id="{820DC205-7002-6BAD-A5DC-1571961211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6" y="1887421"/>
            <a:ext cx="3420534" cy="966300"/>
          </a:xfrm>
          <a:prstGeom prst="rect">
            <a:avLst/>
          </a:prstGeom>
        </p:spPr>
      </p:pic>
      <p:pic>
        <p:nvPicPr>
          <p:cNvPr id="27" name="Picture 26" descr="Variety of fresh salads">
            <a:extLst>
              <a:ext uri="{FF2B5EF4-FFF2-40B4-BE49-F238E27FC236}">
                <a16:creationId xmlns:a16="http://schemas.microsoft.com/office/drawing/2014/main" id="{ED5FB79B-E97E-7C50-86C2-A8A17ABF77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33" r="16058" b="-2"/>
          <a:stretch/>
        </p:blipFill>
        <p:spPr>
          <a:xfrm>
            <a:off x="4390490" y="894155"/>
            <a:ext cx="3411020" cy="2952833"/>
          </a:xfrm>
          <a:prstGeom prst="rect">
            <a:avLst/>
          </a:prstGeom>
        </p:spPr>
      </p:pic>
      <p:pic>
        <p:nvPicPr>
          <p:cNvPr id="6" name="Picture 5" descr="A logo with text on it&#10;&#10;Description automatically generated">
            <a:extLst>
              <a:ext uri="{FF2B5EF4-FFF2-40B4-BE49-F238E27FC236}">
                <a16:creationId xmlns:a16="http://schemas.microsoft.com/office/drawing/2014/main" id="{D8A8104D-F655-91F4-D21B-F9E43043D1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1" y="1514301"/>
            <a:ext cx="3415776" cy="171254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6CA7E2-9E29-58D3-1CC2-75D574D90B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41839" y="4814595"/>
            <a:ext cx="8758654" cy="1563899"/>
          </a:xfr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>
              <a:lnSpc>
                <a:spcPct val="90000"/>
              </a:lnSpc>
              <a:buFont typeface="Wingdings 3" charset="2"/>
              <a:buChar char=""/>
            </a:pPr>
            <a:endParaRPr lang="en-US" sz="1000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  <a:buFont typeface="Wingdings 3" charset="2"/>
              <a:buChar char=""/>
            </a:pPr>
            <a:endParaRPr lang="en-US" sz="1000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  <a:buFont typeface="Wingdings 3" charset="2"/>
              <a:buChar char=""/>
            </a:pPr>
            <a:r>
              <a:rPr lang="en-US" sz="8600" dirty="0">
                <a:solidFill>
                  <a:srgbClr val="FFFFFF"/>
                </a:solidFill>
              </a:rPr>
              <a:t>Our</a:t>
            </a:r>
            <a:r>
              <a:rPr lang="en-US" sz="8600" dirty="0">
                <a:solidFill>
                  <a:srgbClr val="FFFFFF"/>
                </a:solidFill>
                <a:effectLst/>
              </a:rPr>
              <a:t> community project at </a:t>
            </a:r>
            <a:r>
              <a:rPr lang="en-US" sz="8600" b="1" u="sng" dirty="0">
                <a:solidFill>
                  <a:srgbClr val="FFFFFF"/>
                </a:solidFill>
                <a:effectLst/>
                <a:hlinkClick r:id="rId5"/>
              </a:rPr>
              <a:t>Good Food Matters</a:t>
            </a:r>
            <a:r>
              <a:rPr lang="en-US" sz="8600" b="1" dirty="0">
                <a:solidFill>
                  <a:srgbClr val="FFFFFF"/>
                </a:solidFill>
                <a:effectLst/>
              </a:rPr>
              <a:t> </a:t>
            </a:r>
            <a:r>
              <a:rPr lang="en-US" sz="8600" dirty="0">
                <a:solidFill>
                  <a:srgbClr val="FFFFFF"/>
                </a:solidFill>
                <a:effectLst/>
              </a:rPr>
              <a:t>in Mickleham Way, New Addington CR0 0PN – </a:t>
            </a:r>
          </a:p>
          <a:p>
            <a:pPr>
              <a:lnSpc>
                <a:spcPct val="90000"/>
              </a:lnSpc>
              <a:buFont typeface="Wingdings 3" charset="2"/>
              <a:buChar char=""/>
            </a:pPr>
            <a:r>
              <a:rPr lang="en-US" sz="8600" dirty="0">
                <a:solidFill>
                  <a:srgbClr val="FFFFFF"/>
                </a:solidFill>
                <a:effectLst/>
              </a:rPr>
              <a:t>welcomes men of all ages to join weekly activities and eat together every Friday from 11.00am to 3.00pm.</a:t>
            </a:r>
          </a:p>
          <a:p>
            <a:pPr>
              <a:lnSpc>
                <a:spcPct val="90000"/>
              </a:lnSpc>
              <a:buFont typeface="Wingdings 3" charset="2"/>
              <a:buChar char=""/>
            </a:pPr>
            <a:r>
              <a:rPr lang="en-US" sz="8600" dirty="0">
                <a:solidFill>
                  <a:srgbClr val="FFFFFF"/>
                </a:solidFill>
              </a:rPr>
              <a:t>Share a meal and re connect</a:t>
            </a:r>
            <a:endParaRPr lang="en-US" sz="8600" dirty="0">
              <a:solidFill>
                <a:srgbClr val="FFFFFF"/>
              </a:solidFill>
              <a:effectLst/>
            </a:endParaRPr>
          </a:p>
          <a:p>
            <a:pPr>
              <a:lnSpc>
                <a:spcPct val="90000"/>
              </a:lnSpc>
              <a:buFont typeface="Wingdings 3" charset="2"/>
              <a:buChar char=""/>
            </a:pPr>
            <a:endParaRPr lang="en-US" sz="1000" dirty="0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FA1C44-9E16-03C0-8078-DE59DAF0A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4811501"/>
            <a:ext cx="4441743" cy="1563899"/>
          </a:xfrm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3600" dirty="0"/>
            </a:br>
            <a:endParaRPr lang="en-US" sz="36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201555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DE8DE2B-61C1-46D5-BEB8-521321C18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012C92A-B902-4B69-BDCF-CCA3021FC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2BDBC14-42A0-4182-BFBA-0751F6350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23">
              <a:extLst>
                <a:ext uri="{FF2B5EF4-FFF2-40B4-BE49-F238E27FC236}">
                  <a16:creationId xmlns:a16="http://schemas.microsoft.com/office/drawing/2014/main" id="{902DC474-5BCC-4188-ACDC-AD63E6B18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" name="Rectangle 25">
              <a:extLst>
                <a:ext uri="{FF2B5EF4-FFF2-40B4-BE49-F238E27FC236}">
                  <a16:creationId xmlns:a16="http://schemas.microsoft.com/office/drawing/2014/main" id="{7B427019-8592-4032-931B-4F27104C9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1D6E2CEA-A5BB-4CF7-B907-AE4DBF6748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" name="Rectangle 27">
              <a:extLst>
                <a:ext uri="{FF2B5EF4-FFF2-40B4-BE49-F238E27FC236}">
                  <a16:creationId xmlns:a16="http://schemas.microsoft.com/office/drawing/2014/main" id="{78D09D5A-29CC-4B32-9CE1-72E607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" name="Rectangle 28">
              <a:extLst>
                <a:ext uri="{FF2B5EF4-FFF2-40B4-BE49-F238E27FC236}">
                  <a16:creationId xmlns:a16="http://schemas.microsoft.com/office/drawing/2014/main" id="{6DF3A3FC-950B-40B0-923D-0F0BC1A54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" name="Rectangle 29">
              <a:extLst>
                <a:ext uri="{FF2B5EF4-FFF2-40B4-BE49-F238E27FC236}">
                  <a16:creationId xmlns:a16="http://schemas.microsoft.com/office/drawing/2014/main" id="{BCA0F2E1-CD3D-4521-9CCB-41A5CC6C5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9BA4F16A-21DC-462A-AD37-0A93C8B79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FB75EBDD-038D-4572-A372-1149382957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pic>
        <p:nvPicPr>
          <p:cNvPr id="10" name="Picture Placeholder 9" descr="A grey circle with white text&#10;&#10;Description automatically generated">
            <a:extLst>
              <a:ext uri="{FF2B5EF4-FFF2-40B4-BE49-F238E27FC236}">
                <a16:creationId xmlns:a16="http://schemas.microsoft.com/office/drawing/2014/main" id="{ECD69C1E-559D-DCC4-0643-9FAD5ECD125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78" b="19731"/>
          <a:stretch/>
        </p:blipFill>
        <p:spPr>
          <a:xfrm>
            <a:off x="224366" y="-16625"/>
            <a:ext cx="5503998" cy="3096000"/>
          </a:xfrm>
          <a:prstGeom prst="rect">
            <a:avLst/>
          </a:prstGeom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85C2136B-77EC-41E9-BDB6-58A4AE1429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33800"/>
            <a:ext cx="762000" cy="3124200"/>
          </a:xfrm>
          <a:custGeom>
            <a:avLst/>
            <a:gdLst>
              <a:gd name="connsiteX0" fmla="*/ 0 w 762000"/>
              <a:gd name="connsiteY0" fmla="*/ 0 h 3124200"/>
              <a:gd name="connsiteX1" fmla="*/ 762000 w 762000"/>
              <a:gd name="connsiteY1" fmla="*/ 3124200 h 3124200"/>
              <a:gd name="connsiteX2" fmla="*/ 0 w 762000"/>
              <a:gd name="connsiteY2" fmla="*/ 3124200 h 312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2000" h="3124200">
                <a:moveTo>
                  <a:pt x="0" y="0"/>
                </a:moveTo>
                <a:lnTo>
                  <a:pt x="762000" y="3124200"/>
                </a:lnTo>
                <a:lnTo>
                  <a:pt x="0" y="31242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55891F3-A5E2-4418-8950-25FA2B731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274002" y="4502552"/>
            <a:ext cx="2917998" cy="23554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B1FCEB1-A7E1-417C-A7EF-AA30D5A08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3500" y="-16625"/>
            <a:ext cx="2667482" cy="68746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7FBCF2A6-1F18-4B68-B5D2-5B763ED41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2923" y="-16625"/>
            <a:ext cx="1269077" cy="6874625"/>
          </a:xfrm>
          <a:custGeom>
            <a:avLst/>
            <a:gdLst>
              <a:gd name="connsiteX0" fmla="*/ 714894 w 1269077"/>
              <a:gd name="connsiteY0" fmla="*/ 0 h 6874625"/>
              <a:gd name="connsiteX1" fmla="*/ 1269077 w 1269077"/>
              <a:gd name="connsiteY1" fmla="*/ 16625 h 6874625"/>
              <a:gd name="connsiteX2" fmla="*/ 1269077 w 1269077"/>
              <a:gd name="connsiteY2" fmla="*/ 6874625 h 6874625"/>
              <a:gd name="connsiteX3" fmla="*/ 0 w 1269077"/>
              <a:gd name="connsiteY3" fmla="*/ 6874625 h 687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69077" h="6874625">
                <a:moveTo>
                  <a:pt x="714894" y="0"/>
                </a:moveTo>
                <a:lnTo>
                  <a:pt x="1269077" y="16625"/>
                </a:lnTo>
                <a:lnTo>
                  <a:pt x="1269077" y="6874625"/>
                </a:lnTo>
                <a:lnTo>
                  <a:pt x="0" y="6874625"/>
                </a:lnTo>
                <a:close/>
              </a:path>
            </a:pathLst>
          </a:cu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FF3A27FB-A693-4A75-951E-0C77CD98F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374" y="-16624"/>
            <a:ext cx="1983626" cy="6874625"/>
          </a:xfrm>
          <a:custGeom>
            <a:avLst/>
            <a:gdLst>
              <a:gd name="connsiteX0" fmla="*/ 0 w 1983626"/>
              <a:gd name="connsiteY0" fmla="*/ 0 h 6874625"/>
              <a:gd name="connsiteX1" fmla="*/ 1983626 w 1983626"/>
              <a:gd name="connsiteY1" fmla="*/ 0 h 6874625"/>
              <a:gd name="connsiteX2" fmla="*/ 1983626 w 1983626"/>
              <a:gd name="connsiteY2" fmla="*/ 6874625 h 6874625"/>
              <a:gd name="connsiteX3" fmla="*/ 1522181 w 1983626"/>
              <a:gd name="connsiteY3" fmla="*/ 6874625 h 687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3626" h="6874625">
                <a:moveTo>
                  <a:pt x="0" y="0"/>
                </a:moveTo>
                <a:lnTo>
                  <a:pt x="1983626" y="0"/>
                </a:lnTo>
                <a:lnTo>
                  <a:pt x="1983626" y="6874625"/>
                </a:lnTo>
                <a:lnTo>
                  <a:pt x="1522181" y="6874625"/>
                </a:lnTo>
                <a:close/>
              </a:path>
            </a:pathLst>
          </a:custGeom>
          <a:solidFill>
            <a:schemeClr val="accent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2" name="Picture 11" descr="A logo with two people holding hands&#10;&#10;Description automatically generated">
            <a:extLst>
              <a:ext uri="{FF2B5EF4-FFF2-40B4-BE49-F238E27FC236}">
                <a16:creationId xmlns:a16="http://schemas.microsoft.com/office/drawing/2014/main" id="{66B44DF0-C30D-9ECD-17ED-2172676AFC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971" y="2471346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4428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5EA39187-0197-4C1D-BE4A-06B353C7B2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9E0FD730-D6BC-440A-89CF-7AA0C22C2F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31382DE6-64CB-4577-89E8-47941290A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ectangle 23">
              <a:extLst>
                <a:ext uri="{FF2B5EF4-FFF2-40B4-BE49-F238E27FC236}">
                  <a16:creationId xmlns:a16="http://schemas.microsoft.com/office/drawing/2014/main" id="{3ABD17EF-A676-4770-A8C8-E83BA02300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" name="Rectangle 25">
              <a:extLst>
                <a:ext uri="{FF2B5EF4-FFF2-40B4-BE49-F238E27FC236}">
                  <a16:creationId xmlns:a16="http://schemas.microsoft.com/office/drawing/2014/main" id="{380D4582-A9DE-4A6E-8537-EFC4F860C3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9" name="Isosceles Triangle 48">
              <a:extLst>
                <a:ext uri="{FF2B5EF4-FFF2-40B4-BE49-F238E27FC236}">
                  <a16:creationId xmlns:a16="http://schemas.microsoft.com/office/drawing/2014/main" id="{D66B8CF3-0959-4E8D-8F3A-AF62F21D9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0" name="Rectangle 27">
              <a:extLst>
                <a:ext uri="{FF2B5EF4-FFF2-40B4-BE49-F238E27FC236}">
                  <a16:creationId xmlns:a16="http://schemas.microsoft.com/office/drawing/2014/main" id="{97D4D559-2783-4E84-BB73-7F51D02357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1" name="Rectangle 28">
              <a:extLst>
                <a:ext uri="{FF2B5EF4-FFF2-40B4-BE49-F238E27FC236}">
                  <a16:creationId xmlns:a16="http://schemas.microsoft.com/office/drawing/2014/main" id="{8834FE36-E841-40B5-9465-1CFC99ED55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2" name="Rectangle 29">
              <a:extLst>
                <a:ext uri="{FF2B5EF4-FFF2-40B4-BE49-F238E27FC236}">
                  <a16:creationId xmlns:a16="http://schemas.microsoft.com/office/drawing/2014/main" id="{1A4197A1-AE79-4DC1-9E3A-845B40BA8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3" name="Isosceles Triangle 52">
              <a:extLst>
                <a:ext uri="{FF2B5EF4-FFF2-40B4-BE49-F238E27FC236}">
                  <a16:creationId xmlns:a16="http://schemas.microsoft.com/office/drawing/2014/main" id="{326F6688-CBD0-42EE-9B90-25100FE89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EF23F9BB-FC2E-48BA-8E63-A4436C28DA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pic>
        <p:nvPicPr>
          <p:cNvPr id="5" name="Content Placeholder 4" descr="A person holding a piece of wood&#10;&#10;Description automatically generated">
            <a:extLst>
              <a:ext uri="{FF2B5EF4-FFF2-40B4-BE49-F238E27FC236}">
                <a16:creationId xmlns:a16="http://schemas.microsoft.com/office/drawing/2014/main" id="{DD656053-6B03-3EE1-D724-AD27DC47BA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4594"/>
          <a:stretch/>
        </p:blipFill>
        <p:spPr>
          <a:xfrm>
            <a:off x="20" y="10"/>
            <a:ext cx="5897982" cy="6857990"/>
          </a:xfrm>
          <a:custGeom>
            <a:avLst/>
            <a:gdLst/>
            <a:ahLst/>
            <a:cxnLst/>
            <a:rect l="l" t="t" r="r" b="b"/>
            <a:pathLst>
              <a:path w="5898002" h="6858000">
                <a:moveTo>
                  <a:pt x="0" y="0"/>
                </a:moveTo>
                <a:lnTo>
                  <a:pt x="5898002" y="0"/>
                </a:lnTo>
                <a:lnTo>
                  <a:pt x="48736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6" name="Isosceles Triangle 30">
            <a:extLst>
              <a:ext uri="{FF2B5EF4-FFF2-40B4-BE49-F238E27FC236}">
                <a16:creationId xmlns:a16="http://schemas.microsoft.com/office/drawing/2014/main" id="{771129C2-28B8-4338-947D-AB3CA4668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7" name="Picture 6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C2939353-B96F-F2D0-C628-541FEC7A65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1" r="14238"/>
          <a:stretch/>
        </p:blipFill>
        <p:spPr>
          <a:xfrm>
            <a:off x="4869095" y="10"/>
            <a:ext cx="7312272" cy="6857990"/>
          </a:xfrm>
          <a:custGeom>
            <a:avLst/>
            <a:gdLst/>
            <a:ahLst/>
            <a:cxnLst/>
            <a:rect l="l" t="t" r="r" b="b"/>
            <a:pathLst>
              <a:path w="7312272" h="6858000">
                <a:moveTo>
                  <a:pt x="1024379" y="0"/>
                </a:moveTo>
                <a:lnTo>
                  <a:pt x="7312272" y="0"/>
                </a:lnTo>
                <a:lnTo>
                  <a:pt x="731227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8" name="Freeform 52">
            <a:extLst>
              <a:ext uri="{FF2B5EF4-FFF2-40B4-BE49-F238E27FC236}">
                <a16:creationId xmlns:a16="http://schemas.microsoft.com/office/drawing/2014/main" id="{EC0E68F8-FE66-4E1B-8317-C7D758E3EA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649" y="3576484"/>
            <a:ext cx="8522979" cy="3281517"/>
          </a:xfrm>
          <a:custGeom>
            <a:avLst/>
            <a:gdLst>
              <a:gd name="connsiteX0" fmla="*/ 8516100 w 8522979"/>
              <a:gd name="connsiteY0" fmla="*/ 0 h 3281517"/>
              <a:gd name="connsiteX1" fmla="*/ 8522979 w 8522979"/>
              <a:gd name="connsiteY1" fmla="*/ 3281517 h 3281517"/>
              <a:gd name="connsiteX2" fmla="*/ 650153 w 8522979"/>
              <a:gd name="connsiteY2" fmla="*/ 3281517 h 3281517"/>
              <a:gd name="connsiteX3" fmla="*/ 0 w 8522979"/>
              <a:gd name="connsiteY3" fmla="*/ 3003752 h 3281517"/>
              <a:gd name="connsiteX4" fmla="*/ 879142 w 8522979"/>
              <a:gd name="connsiteY4" fmla="*/ 690551 h 328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22979" h="3281517">
                <a:moveTo>
                  <a:pt x="8516100" y="0"/>
                </a:moveTo>
                <a:lnTo>
                  <a:pt x="8522979" y="3281517"/>
                </a:lnTo>
                <a:lnTo>
                  <a:pt x="650153" y="3281517"/>
                </a:lnTo>
                <a:lnTo>
                  <a:pt x="0" y="3003752"/>
                </a:lnTo>
                <a:lnTo>
                  <a:pt x="879142" y="690551"/>
                </a:lnTo>
                <a:close/>
              </a:path>
            </a:pathLst>
          </a:custGeom>
          <a:solidFill>
            <a:schemeClr val="bg1">
              <a:alpha val="9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96B542C6-D418-4F74-BE6E-8644E9C80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CC2B252E-9BD0-4F4F-9B2E-4441DBA00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Rectangle 23">
            <a:extLst>
              <a:ext uri="{FF2B5EF4-FFF2-40B4-BE49-F238E27FC236}">
                <a16:creationId xmlns:a16="http://schemas.microsoft.com/office/drawing/2014/main" id="{46E1F2F9-8898-4045-9515-A0B02E19F4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66" name="Rectangle 25">
            <a:extLst>
              <a:ext uri="{FF2B5EF4-FFF2-40B4-BE49-F238E27FC236}">
                <a16:creationId xmlns:a16="http://schemas.microsoft.com/office/drawing/2014/main" id="{E4D02FFC-DFCD-4A75-956D-A4264BDAC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68" name="Isosceles Triangle 24">
            <a:extLst>
              <a:ext uri="{FF2B5EF4-FFF2-40B4-BE49-F238E27FC236}">
                <a16:creationId xmlns:a16="http://schemas.microsoft.com/office/drawing/2014/main" id="{2A1BDF54-09CB-4F16-9EDD-7F660459F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85C121-2916-C402-4C71-CB57A9A5C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2401" y="4267831"/>
            <a:ext cx="5181601" cy="132967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2800"/>
              <a:t>Learning skills , enjoying being outside and connecting socially</a:t>
            </a:r>
          </a:p>
        </p:txBody>
      </p:sp>
      <p:sp>
        <p:nvSpPr>
          <p:cNvPr id="70" name="Rectangle 27">
            <a:extLst>
              <a:ext uri="{FF2B5EF4-FFF2-40B4-BE49-F238E27FC236}">
                <a16:creationId xmlns:a16="http://schemas.microsoft.com/office/drawing/2014/main" id="{8C188A0B-8BC9-42B6-8C0F-F145AD5487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72" name="Rectangle 28">
            <a:extLst>
              <a:ext uri="{FF2B5EF4-FFF2-40B4-BE49-F238E27FC236}">
                <a16:creationId xmlns:a16="http://schemas.microsoft.com/office/drawing/2014/main" id="{B296A5B1-C4A5-43DA-8C99-0F006A7A3C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74" name="Rectangle 29">
            <a:extLst>
              <a:ext uri="{FF2B5EF4-FFF2-40B4-BE49-F238E27FC236}">
                <a16:creationId xmlns:a16="http://schemas.microsoft.com/office/drawing/2014/main" id="{8212DC76-1F53-4AD1-9943-A898BA8D6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76" name="Isosceles Triangle 29">
            <a:extLst>
              <a:ext uri="{FF2B5EF4-FFF2-40B4-BE49-F238E27FC236}">
                <a16:creationId xmlns:a16="http://schemas.microsoft.com/office/drawing/2014/main" id="{D20A08E7-91FF-4D94-AAB8-10E66D848C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67368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" name="Isosceles Triangle 33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" name="Isosceles Triangle 34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pic>
        <p:nvPicPr>
          <p:cNvPr id="9" name="Content Placeholder 8" descr="A tree fallen over a greenhouse&#10;&#10;Description automatically generated">
            <a:extLst>
              <a:ext uri="{FF2B5EF4-FFF2-40B4-BE49-F238E27FC236}">
                <a16:creationId xmlns:a16="http://schemas.microsoft.com/office/drawing/2014/main" id="{577A3A4A-3A18-2355-B8F2-6302D16ABB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6" r="2736" b="9091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F6FBF3-6A45-E82C-E2E6-A46AEB0CE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67" y="1678666"/>
            <a:ext cx="4088190" cy="23690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 dirty="0"/>
              <a:t>Space to be you</a:t>
            </a:r>
            <a:endParaRPr lang="en-US" sz="4800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43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45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47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49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1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3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0313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" name="Isosceles Triangle 34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pic>
        <p:nvPicPr>
          <p:cNvPr id="5" name="Picture 4" descr="A row of small colourful houses">
            <a:extLst>
              <a:ext uri="{FF2B5EF4-FFF2-40B4-BE49-F238E27FC236}">
                <a16:creationId xmlns:a16="http://schemas.microsoft.com/office/drawing/2014/main" id="{F5F60BAB-04D0-3456-D312-1AEA4294FD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9091" t="12020" b="11372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38" name="Isosceles Triangle 37">
            <a:extLst>
              <a:ext uri="{FF2B5EF4-FFF2-40B4-BE49-F238E27FC236}">
                <a16:creationId xmlns:a16="http://schemas.microsoft.com/office/drawing/2014/main" id="{BBFBD429-C7AA-4D85-BEBF-26ECE2DBA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40" name="Parallelogram 39">
            <a:extLst>
              <a:ext uri="{FF2B5EF4-FFF2-40B4-BE49-F238E27FC236}">
                <a16:creationId xmlns:a16="http://schemas.microsoft.com/office/drawing/2014/main" id="{7A9CEEF0-7547-4FA2-93BD-0B8C799DD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24188" y="0"/>
            <a:ext cx="9372600" cy="6858000"/>
          </a:xfrm>
          <a:prstGeom prst="parallelogram">
            <a:avLst>
              <a:gd name="adj" fmla="val 14937"/>
            </a:avLst>
          </a:prstGeom>
          <a:solidFill>
            <a:schemeClr val="bg1">
              <a:alpha val="8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A02E860-D290-48CF-9C38-BC8EB8854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BF60179-3A15-468E-86D0-1C2FFD504B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tangle 23">
            <a:extLst>
              <a:ext uri="{FF2B5EF4-FFF2-40B4-BE49-F238E27FC236}">
                <a16:creationId xmlns:a16="http://schemas.microsoft.com/office/drawing/2014/main" id="{87ED294B-4D40-44B4-86E7-F23C046882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48" name="Rectangle 25">
            <a:extLst>
              <a:ext uri="{FF2B5EF4-FFF2-40B4-BE49-F238E27FC236}">
                <a16:creationId xmlns:a16="http://schemas.microsoft.com/office/drawing/2014/main" id="{55D78701-1D8D-45A3-9B44-A94C334622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0" name="Isosceles Triangle 49">
            <a:extLst>
              <a:ext uri="{FF2B5EF4-FFF2-40B4-BE49-F238E27FC236}">
                <a16:creationId xmlns:a16="http://schemas.microsoft.com/office/drawing/2014/main" id="{B8C595DB-254F-4E8B-9C0D-648B3FF1B0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E80CE6-52A1-70F2-6565-3F89258DEBE9}"/>
              </a:ext>
            </a:extLst>
          </p:cNvPr>
          <p:cNvSpPr txBox="1"/>
          <p:nvPr/>
        </p:nvSpPr>
        <p:spPr>
          <a:xfrm>
            <a:off x="2786047" y="955964"/>
            <a:ext cx="6487955" cy="50853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The activities are often similar to what people might traditionally do in their garden shed, but with the additional aims for groups of men to be part of a community, feel a sense of fulfilment and achievement and enjoy time together to benefit their health and wellbeing. 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Croydon’s Men’s Shed community project is also intergenerational, and women can take part if they wish to attend.</a:t>
            </a:r>
          </a:p>
        </p:txBody>
      </p:sp>
      <p:sp>
        <p:nvSpPr>
          <p:cNvPr id="52" name="Rectangle 27">
            <a:extLst>
              <a:ext uri="{FF2B5EF4-FFF2-40B4-BE49-F238E27FC236}">
                <a16:creationId xmlns:a16="http://schemas.microsoft.com/office/drawing/2014/main" id="{2E000235-D5DF-4D2F-AECA-3814821B5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4" name="Rectangle 28">
            <a:extLst>
              <a:ext uri="{FF2B5EF4-FFF2-40B4-BE49-F238E27FC236}">
                <a16:creationId xmlns:a16="http://schemas.microsoft.com/office/drawing/2014/main" id="{D7CE0E87-2C2C-4907-BBE3-D24D86C42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6" name="Rectangle 29">
            <a:extLst>
              <a:ext uri="{FF2B5EF4-FFF2-40B4-BE49-F238E27FC236}">
                <a16:creationId xmlns:a16="http://schemas.microsoft.com/office/drawing/2014/main" id="{8FF0BC47-4F6D-4430-8C11-E1566CBF63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8" name="Isosceles Triangle 57">
            <a:extLst>
              <a:ext uri="{FF2B5EF4-FFF2-40B4-BE49-F238E27FC236}">
                <a16:creationId xmlns:a16="http://schemas.microsoft.com/office/drawing/2014/main" id="{5B73C5C4-3778-4E76-9467-8B46C9F91F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6758809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61</TotalTime>
  <Words>403</Words>
  <Application>Microsoft Office PowerPoint</Application>
  <PresentationFormat>Widescreen</PresentationFormat>
  <Paragraphs>26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Trebuchet MS</vt:lpstr>
      <vt:lpstr>Wingdings 3</vt:lpstr>
      <vt:lpstr>Facet</vt:lpstr>
      <vt:lpstr>MENSHED</vt:lpstr>
      <vt:lpstr>MENShed@goodfoodmatters</vt:lpstr>
      <vt:lpstr>Talk, connect and create at Croydon’s Men’s Shed </vt:lpstr>
      <vt:lpstr>PowerPoint Presentation</vt:lpstr>
      <vt:lpstr> </vt:lpstr>
      <vt:lpstr>PowerPoint Presentation</vt:lpstr>
      <vt:lpstr>Learning skills , enjoying being outside and connecting socially</vt:lpstr>
      <vt:lpstr>Space to be you</vt:lpstr>
      <vt:lpstr>PowerPoint Presentation</vt:lpstr>
      <vt:lpstr>Join us</vt:lpstr>
      <vt:lpstr>PowerPoint Presentation</vt:lpstr>
      <vt:lpstr>PowerPoint Presentation</vt:lpstr>
      <vt:lpstr>  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MENSHED</dc:title>
  <dc:creator>Amanda McGrath</dc:creator>
  <cp:lastModifiedBy>Amanda McGrath</cp:lastModifiedBy>
  <cp:revision>1</cp:revision>
  <dcterms:created xsi:type="dcterms:W3CDTF">2023-11-20T21:03:32Z</dcterms:created>
  <dcterms:modified xsi:type="dcterms:W3CDTF">2023-11-20T22:05:23Z</dcterms:modified>
</cp:coreProperties>
</file>