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1" r:id="rId4"/>
  </p:sldMasterIdLst>
  <p:notesMasterIdLst>
    <p:notesMasterId r:id="rId14"/>
  </p:notesMasterIdLst>
  <p:sldIdLst>
    <p:sldId id="259" r:id="rId5"/>
    <p:sldId id="305" r:id="rId6"/>
    <p:sldId id="303" r:id="rId7"/>
    <p:sldId id="304" r:id="rId8"/>
    <p:sldId id="299" r:id="rId9"/>
    <p:sldId id="300" r:id="rId10"/>
    <p:sldId id="301" r:id="rId11"/>
    <p:sldId id="287" r:id="rId12"/>
    <p:sldId id="30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laire Hawkes" initials="CH" lastIdx="1" clrIdx="0">
    <p:extLst>
      <p:ext uri="{19B8F6BF-5375-455C-9EA6-DF929625EA0E}">
        <p15:presenceInfo xmlns:p15="http://schemas.microsoft.com/office/powerpoint/2012/main" userId="Claire Hawke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E80AC"/>
    <a:srgbClr val="AA5DE3"/>
    <a:srgbClr val="D55985"/>
    <a:srgbClr val="FF00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8" autoAdjust="0"/>
    <p:restoredTop sz="89417" autoAdjust="0"/>
  </p:normalViewPr>
  <p:slideViewPr>
    <p:cSldViewPr snapToGrid="0">
      <p:cViewPr varScale="1">
        <p:scale>
          <a:sx n="103" d="100"/>
          <a:sy n="103" d="100"/>
        </p:scale>
        <p:origin x="9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D21306-17B9-4BDB-B664-5A65B464C882}" type="datetimeFigureOut">
              <a:rPr lang="en-GB" smtClean="0"/>
              <a:t>02/10/2024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01E5F8-E9B9-4C11-B80E-DDE1628B3B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0125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FA7901-AFF4-4E3F-8338-84F9C391996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57335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01E5F8-E9B9-4C11-B80E-DDE1628B3B1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34477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We don’t offer support to obtain or keep housing or with legal matters relating to housing </a:t>
            </a:r>
            <a:r>
              <a:rPr lang="en-GB" dirty="0" err="1" smtClean="0"/>
              <a:t>e.g</a:t>
            </a:r>
            <a:r>
              <a:rPr lang="en-GB" dirty="0" smtClean="0"/>
              <a:t>: evictions, but we can support with matters related to housing costs/ housing related benefits such as claiming benefits to help with rent, discretionary housing payments grant applications, transitions from supported living to independent living benefit issues.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01E5F8-E9B9-4C11-B80E-DDE1628B3B1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19532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01E5F8-E9B9-4C11-B80E-DDE1628B3B1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8156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01E5F8-E9B9-4C11-B80E-DDE1628B3B17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62353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01E5F8-E9B9-4C11-B80E-DDE1628B3B1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45014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Any questions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01E5F8-E9B9-4C11-B80E-DDE1628B3B1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45794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01E5F8-E9B9-4C11-B80E-DDE1628B3B17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210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C2E4C-7F69-4CC4-A7A0-A7FF42C5F100}" type="datetimeFigureOut">
              <a:rPr lang="en-GB" smtClean="0"/>
              <a:t>02/10/2024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5F4C0-EC34-4132-A0FB-95AAB62451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0856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C2E4C-7F69-4CC4-A7A0-A7FF42C5F100}" type="datetimeFigureOut">
              <a:rPr lang="en-GB" smtClean="0"/>
              <a:t>02/10/2024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5F4C0-EC34-4132-A0FB-95AAB62451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5297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C2E4C-7F69-4CC4-A7A0-A7FF42C5F100}" type="datetimeFigureOut">
              <a:rPr lang="en-GB" smtClean="0"/>
              <a:t>02/10/2024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5F4C0-EC34-4132-A0FB-95AAB62451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3045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C2E4C-7F69-4CC4-A7A0-A7FF42C5F100}" type="datetimeFigureOut">
              <a:rPr lang="en-GB" smtClean="0"/>
              <a:t>02/10/2024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5F4C0-EC34-4132-A0FB-95AAB62451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2291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C2E4C-7F69-4CC4-A7A0-A7FF42C5F100}" type="datetimeFigureOut">
              <a:rPr lang="en-GB" smtClean="0"/>
              <a:t>02/10/2024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5F4C0-EC34-4132-A0FB-95AAB62451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3996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C2E4C-7F69-4CC4-A7A0-A7FF42C5F100}" type="datetimeFigureOut">
              <a:rPr lang="en-GB" smtClean="0"/>
              <a:t>02/10/2024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5F4C0-EC34-4132-A0FB-95AAB62451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8465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C2E4C-7F69-4CC4-A7A0-A7FF42C5F100}" type="datetimeFigureOut">
              <a:rPr lang="en-GB" smtClean="0"/>
              <a:t>02/10/2024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5F4C0-EC34-4132-A0FB-95AAB62451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1465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C2E4C-7F69-4CC4-A7A0-A7FF42C5F100}" type="datetimeFigureOut">
              <a:rPr lang="en-GB" smtClean="0"/>
              <a:t>02/10/2024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5F4C0-EC34-4132-A0FB-95AAB62451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164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C2E4C-7F69-4CC4-A7A0-A7FF42C5F100}" type="datetimeFigureOut">
              <a:rPr lang="en-GB" smtClean="0"/>
              <a:t>02/10/2024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5F4C0-EC34-4132-A0FB-95AAB62451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2777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C2E4C-7F69-4CC4-A7A0-A7FF42C5F100}" type="datetimeFigureOut">
              <a:rPr lang="en-GB" smtClean="0"/>
              <a:t>02/10/2024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5F4C0-EC34-4132-A0FB-95AAB62451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1081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C2E4C-7F69-4CC4-A7A0-A7FF42C5F100}" type="datetimeFigureOut">
              <a:rPr lang="en-GB" smtClean="0"/>
              <a:t>02/10/2024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5F4C0-EC34-4132-A0FB-95AAB62451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3341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9000"/>
            <a:lum/>
          </a:blip>
          <a:srcRect/>
          <a:stretch>
            <a:fillRect l="13000" r="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8C2E4C-7F69-4CC4-A7A0-A7FF42C5F100}" type="datetimeFigureOut">
              <a:rPr lang="en-GB" smtClean="0"/>
              <a:t>02/10/2024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65F4C0-EC34-4132-A0FB-95AAB62451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1814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hear-us.org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ar-us.org/referral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>
              <a:alpha val="9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9642764" y="3208713"/>
            <a:ext cx="2144683" cy="1845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541867" y="1351508"/>
            <a:ext cx="11108265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Hear Us</a:t>
            </a:r>
          </a:p>
          <a:p>
            <a:pPr algn="ctr"/>
            <a:r>
              <a:rPr lang="en-US" sz="88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Welfare Rights Advice</a:t>
            </a:r>
          </a:p>
          <a:p>
            <a:pPr algn="ctr"/>
            <a:r>
              <a:rPr lang="en-US" sz="88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Project</a:t>
            </a:r>
            <a:endParaRPr lang="en-US" sz="88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93427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>
              <a:alpha val="9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1" y="0"/>
            <a:ext cx="11548532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Who are we</a:t>
            </a:r>
            <a:r>
              <a:rPr lang="en-US" sz="88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?</a:t>
            </a:r>
            <a:endParaRPr lang="en-US" sz="88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18049" y="1446550"/>
            <a:ext cx="8257592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 smtClean="0"/>
              <a:t>Mental Health Service </a:t>
            </a:r>
            <a:r>
              <a:rPr lang="en-GB" sz="3200" dirty="0" smtClean="0"/>
              <a:t>User group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 smtClean="0"/>
              <a:t>Based in Croydon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 smtClean="0"/>
              <a:t>A voice </a:t>
            </a:r>
            <a:r>
              <a:rPr lang="en-GB" sz="3200" dirty="0" smtClean="0"/>
              <a:t>for Mental Health </a:t>
            </a:r>
            <a:r>
              <a:rPr lang="en-GB" sz="3200" dirty="0" smtClean="0"/>
              <a:t>Service Users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 smtClean="0"/>
              <a:t>A number of different projects </a:t>
            </a:r>
            <a:r>
              <a:rPr lang="en-GB" sz="3200" dirty="0" smtClean="0"/>
              <a:t>including: Welfare </a:t>
            </a:r>
            <a:r>
              <a:rPr lang="en-GB" sz="3200" dirty="0" smtClean="0"/>
              <a:t>Rights Advice Project (WRAP)</a:t>
            </a:r>
          </a:p>
          <a:p>
            <a:r>
              <a:rPr lang="en-GB" sz="3200" dirty="0" smtClean="0"/>
              <a:t>Open </a:t>
            </a:r>
            <a:r>
              <a:rPr lang="en-GB" sz="3200" dirty="0" smtClean="0"/>
              <a:t>Forum, </a:t>
            </a:r>
            <a:r>
              <a:rPr lang="en-GB" sz="3200" dirty="0" err="1" smtClean="0"/>
              <a:t>Linkworking</a:t>
            </a:r>
            <a:r>
              <a:rPr lang="en-GB" sz="3200" dirty="0" smtClean="0"/>
              <a:t>, campaigning, </a:t>
            </a:r>
            <a:r>
              <a:rPr lang="en-GB" sz="3200" dirty="0" smtClean="0"/>
              <a:t>            </a:t>
            </a:r>
            <a:r>
              <a:rPr lang="en-GB" sz="3200" dirty="0" err="1" smtClean="0"/>
              <a:t>Reachout</a:t>
            </a:r>
            <a:r>
              <a:rPr lang="en-GB" sz="3200" dirty="0" smtClean="0"/>
              <a:t> </a:t>
            </a:r>
            <a:r>
              <a:rPr lang="en-GB" sz="3200" dirty="0" smtClean="0"/>
              <a:t>anti stigma Project</a:t>
            </a:r>
            <a:r>
              <a:rPr lang="en-GB" sz="3200" dirty="0" smtClean="0"/>
              <a:t>.  </a:t>
            </a:r>
            <a:endParaRPr lang="en-GB" sz="3200" dirty="0" smtClean="0"/>
          </a:p>
          <a:p>
            <a:endParaRPr lang="en-GB" sz="3200" dirty="0"/>
          </a:p>
          <a:p>
            <a:r>
              <a:rPr lang="en-GB" sz="3200" dirty="0" smtClean="0"/>
              <a:t>Find out about our different projects on </a:t>
            </a:r>
            <a:r>
              <a:rPr lang="en-GB" sz="3200" dirty="0"/>
              <a:t>our website: </a:t>
            </a:r>
            <a:r>
              <a:rPr lang="en-GB" sz="3200" dirty="0">
                <a:hlinkClick r:id="rId2"/>
              </a:rPr>
              <a:t>https://www.hear-us.org</a:t>
            </a:r>
            <a:r>
              <a:rPr lang="en-GB" sz="3200" dirty="0" smtClean="0">
                <a:hlinkClick r:id="rId2"/>
              </a:rPr>
              <a:t>/</a:t>
            </a:r>
            <a:endParaRPr lang="en-GB" sz="3200" dirty="0" smtClean="0"/>
          </a:p>
          <a:p>
            <a:endParaRPr lang="en-GB" sz="3200" dirty="0" smtClean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948621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76200" y="3"/>
            <a:ext cx="12268200" cy="6857997"/>
          </a:xfrm>
          <a:prstGeom prst="rect">
            <a:avLst/>
          </a:prstGeom>
          <a:solidFill>
            <a:schemeClr val="lt1">
              <a:alpha val="9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96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714131" y="641149"/>
            <a:ext cx="10611338" cy="58411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400" dirty="0">
              <a:solidFill>
                <a:srgbClr val="00206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33873" y="-279328"/>
            <a:ext cx="11548532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What</a:t>
            </a:r>
            <a:r>
              <a:rPr lang="en-US" sz="88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do we do?</a:t>
            </a:r>
            <a:endParaRPr lang="en-US" sz="88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31" y="881950"/>
            <a:ext cx="10172537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dirty="0" smtClean="0"/>
              <a:t>Personal Independence Payment (PIP)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dirty="0" smtClean="0"/>
              <a:t>Universal Credit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dirty="0" smtClean="0"/>
              <a:t>Employment Support Allowance (ESA)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dirty="0" smtClean="0"/>
              <a:t>Housing Benefit/ Council Tax support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dirty="0" smtClean="0"/>
              <a:t>Carers Allowance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dirty="0" smtClean="0"/>
              <a:t>Older persons benefits – pension credit/attendance allowance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dirty="0" smtClean="0"/>
              <a:t>Child DLA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dirty="0" smtClean="0"/>
              <a:t>Blue Badge/Freedom Pass/Dial-A-Ride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dirty="0" smtClean="0"/>
              <a:t>Discretionary Grants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dirty="0" smtClean="0"/>
              <a:t>Foodbank </a:t>
            </a:r>
            <a:r>
              <a:rPr lang="en-GB" sz="3200" dirty="0" smtClean="0"/>
              <a:t>referrals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dirty="0" smtClean="0"/>
              <a:t>Referral to social inclusion services</a:t>
            </a:r>
            <a:endParaRPr lang="en-GB" sz="3200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3200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2579829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76200" y="3"/>
            <a:ext cx="12268200" cy="6857997"/>
          </a:xfrm>
          <a:prstGeom prst="rect">
            <a:avLst/>
          </a:prstGeom>
          <a:solidFill>
            <a:schemeClr val="lt1">
              <a:alpha val="9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96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90933" y="435363"/>
            <a:ext cx="6057123" cy="5284302"/>
          </a:xfrm>
        </p:spPr>
        <p:txBody>
          <a:bodyPr>
            <a:normAutofit/>
          </a:bodyPr>
          <a:lstStyle/>
          <a:p>
            <a:r>
              <a:rPr lang="en-GB" sz="3200" dirty="0" smtClean="0"/>
              <a:t>From initial claim </a:t>
            </a:r>
            <a:endParaRPr lang="en-GB" sz="3200" dirty="0" smtClean="0"/>
          </a:p>
          <a:p>
            <a:r>
              <a:rPr lang="en-GB" sz="3200" dirty="0" smtClean="0"/>
              <a:t>Mandatory </a:t>
            </a:r>
            <a:r>
              <a:rPr lang="en-GB" sz="3200" dirty="0" smtClean="0"/>
              <a:t>reconsiderations</a:t>
            </a:r>
          </a:p>
          <a:p>
            <a:r>
              <a:rPr lang="en-GB" sz="3200" dirty="0" smtClean="0"/>
              <a:t>Tribunals</a:t>
            </a:r>
          </a:p>
          <a:p>
            <a:r>
              <a:rPr lang="en-GB" sz="3200" dirty="0" smtClean="0"/>
              <a:t>Managed migration</a:t>
            </a:r>
          </a:p>
          <a:p>
            <a:r>
              <a:rPr lang="en-GB" sz="3200" dirty="0" smtClean="0"/>
              <a:t>Benefit checks</a:t>
            </a:r>
          </a:p>
          <a:p>
            <a:r>
              <a:rPr lang="en-GB" sz="3200" dirty="0" smtClean="0"/>
              <a:t>Dealing with issues </a:t>
            </a:r>
            <a:endParaRPr lang="en-GB" sz="3200" dirty="0" smtClean="0"/>
          </a:p>
          <a:p>
            <a:r>
              <a:rPr lang="en-GB" sz="3200" dirty="0" smtClean="0"/>
              <a:t>Referrals to other services</a:t>
            </a:r>
          </a:p>
          <a:p>
            <a:r>
              <a:rPr lang="en-GB" sz="3200" dirty="0" smtClean="0"/>
              <a:t>Housing related benefit issues/housing costs</a:t>
            </a:r>
          </a:p>
          <a:p>
            <a:endParaRPr lang="en-GB" sz="3200" dirty="0" smtClean="0"/>
          </a:p>
        </p:txBody>
      </p:sp>
    </p:spTree>
    <p:extLst>
      <p:ext uri="{BB962C8B-B14F-4D97-AF65-F5344CB8AC3E}">
        <p14:creationId xmlns:p14="http://schemas.microsoft.com/office/powerpoint/2010/main" val="311884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76200" y="3"/>
            <a:ext cx="12268200" cy="6857997"/>
          </a:xfrm>
          <a:prstGeom prst="rect">
            <a:avLst/>
          </a:prstGeom>
          <a:solidFill>
            <a:schemeClr val="lt1">
              <a:alpha val="9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96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714131" y="641149"/>
            <a:ext cx="10611338" cy="58411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400" dirty="0">
              <a:solidFill>
                <a:srgbClr val="00206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" y="0"/>
            <a:ext cx="11548532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How to access our service</a:t>
            </a:r>
            <a:endParaRPr lang="en-US" sz="88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31" y="2029096"/>
            <a:ext cx="1017253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endParaRPr lang="en-GB" sz="3200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dirty="0" smtClean="0"/>
              <a:t>We accept referrals from organisations or individuals filling out a Referral form through our Website referral link: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dirty="0">
                <a:hlinkClick r:id="rId3"/>
              </a:rPr>
              <a:t>https://www.hear-us.org/referral</a:t>
            </a:r>
            <a:r>
              <a:rPr lang="en-GB" sz="3200" dirty="0" smtClean="0">
                <a:hlinkClick r:id="rId3"/>
              </a:rPr>
              <a:t>/</a:t>
            </a:r>
            <a:endParaRPr lang="en-GB" sz="32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3200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dirty="0" smtClean="0"/>
              <a:t>If an individual can’t manage an online referral can call us on 0208 681 6888</a:t>
            </a:r>
            <a:endParaRPr lang="en-GB" sz="3200" dirty="0"/>
          </a:p>
          <a:p>
            <a:endParaRPr lang="en-GB" sz="3200" dirty="0" smtClean="0"/>
          </a:p>
        </p:txBody>
      </p:sp>
    </p:spTree>
    <p:extLst>
      <p:ext uri="{BB962C8B-B14F-4D97-AF65-F5344CB8AC3E}">
        <p14:creationId xmlns:p14="http://schemas.microsoft.com/office/powerpoint/2010/main" val="441707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76200" y="0"/>
            <a:ext cx="12268200" cy="6857997"/>
          </a:xfrm>
          <a:prstGeom prst="rect">
            <a:avLst/>
          </a:prstGeom>
          <a:solidFill>
            <a:schemeClr val="lt1">
              <a:alpha val="9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96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" y="0"/>
            <a:ext cx="11548532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How do we do it?</a:t>
            </a:r>
            <a:endParaRPr lang="en-US" sz="88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40933" y="1627674"/>
            <a:ext cx="846666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/>
              <a:t>We arrange appointments, for those that fit our criteria, during office hours, Monday to </a:t>
            </a:r>
            <a:r>
              <a:rPr lang="en-GB" sz="2800" dirty="0" smtClean="0"/>
              <a:t>Friday at our office in South Croydon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/>
              <a:t>We can work with clients over the phone or via teams/zoom</a:t>
            </a:r>
            <a:endParaRPr lang="en-GB" sz="2800" dirty="0"/>
          </a:p>
          <a:p>
            <a:endParaRPr lang="en-GB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We can consider providing home visits (</a:t>
            </a:r>
            <a:r>
              <a:rPr lang="en-GB" sz="2800" dirty="0" smtClean="0"/>
              <a:t>if there is a need)</a:t>
            </a:r>
          </a:p>
          <a:p>
            <a:endParaRPr lang="en-GB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96895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76200" y="-1"/>
            <a:ext cx="12268200" cy="6857997"/>
          </a:xfrm>
          <a:prstGeom prst="rect">
            <a:avLst/>
          </a:prstGeom>
          <a:solidFill>
            <a:schemeClr val="lt1">
              <a:alpha val="9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96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" y="0"/>
            <a:ext cx="11548532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Who do we help</a:t>
            </a:r>
            <a:endParaRPr lang="en-US" sz="88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40933" y="2044002"/>
            <a:ext cx="846666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 smtClean="0"/>
              <a:t>Residents of Croydon</a:t>
            </a:r>
            <a:endParaRPr lang="en-GB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 smtClean="0"/>
              <a:t>Those living with or affected by mental health difficulties</a:t>
            </a:r>
          </a:p>
        </p:txBody>
      </p:sp>
    </p:spTree>
    <p:extLst>
      <p:ext uri="{BB962C8B-B14F-4D97-AF65-F5344CB8AC3E}">
        <p14:creationId xmlns:p14="http://schemas.microsoft.com/office/powerpoint/2010/main" val="275439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chemeClr val="lt1">
              <a:alpha val="9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1642535" y="162805"/>
            <a:ext cx="8906932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Questions?</a:t>
            </a:r>
            <a:endParaRPr lang="en-US" sz="88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pic>
        <p:nvPicPr>
          <p:cNvPr id="1026" name="Picture 2" descr="1,415 Colorful Question Marks Backgrounds Illustrations &amp; Clip Art - iStock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56" b="89904" l="327" r="100000">
                        <a14:backgroundMark x1="22059" y1="53846" x2="22059" y2="53846"/>
                        <a14:backgroundMark x1="53431" y1="50721" x2="53431" y2="50721"/>
                        <a14:backgroundMark x1="75817" y1="48558" x2="75817" y2="48558"/>
                        <a14:backgroundMark x1="73693" y1="39183" x2="73693" y2="39183"/>
                        <a14:backgroundMark x1="25490" y1="39663" x2="25490" y2="39663"/>
                        <a14:backgroundMark x1="16503" y1="62260" x2="16503" y2="622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3977" y="1686804"/>
            <a:ext cx="8084047" cy="533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1506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76200" y="-1"/>
            <a:ext cx="12268200" cy="6857997"/>
          </a:xfrm>
          <a:prstGeom prst="rect">
            <a:avLst/>
          </a:prstGeom>
          <a:solidFill>
            <a:schemeClr val="lt1">
              <a:alpha val="9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96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" y="0"/>
            <a:ext cx="11548532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Thank you from the WRAP Team and all that work for Hear Us</a:t>
            </a:r>
            <a:endParaRPr lang="en-US" sz="88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86199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201E03E1EF0A64D8CF9D39597B9AA1F" ma:contentTypeVersion="14" ma:contentTypeDescription="Create a new document." ma:contentTypeScope="" ma:versionID="64cb04d524fd08ad729a49417c1e4c2b">
  <xsd:schema xmlns:xsd="http://www.w3.org/2001/XMLSchema" xmlns:xs="http://www.w3.org/2001/XMLSchema" xmlns:p="http://schemas.microsoft.com/office/2006/metadata/properties" xmlns:ns3="91c9a779-4ada-4601-abf6-66944941ce0a" xmlns:ns4="8254545a-fa12-4988-981d-28e5c360a510" targetNamespace="http://schemas.microsoft.com/office/2006/metadata/properties" ma:root="true" ma:fieldsID="4c01c73731a15c374f10ab52c5bb6cd4" ns3:_="" ns4:_="">
    <xsd:import namespace="91c9a779-4ada-4601-abf6-66944941ce0a"/>
    <xsd:import namespace="8254545a-fa12-4988-981d-28e5c360a51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AutoKeyPoints" minOccurs="0"/>
                <xsd:element ref="ns3:MediaServiceKeyPoint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c9a779-4ada-4601-abf6-66944941ce0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54545a-fa12-4988-981d-28e5c360a51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57841A1-F6A3-4BBD-93FC-FC02C302E14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6D90833-A12C-4CB5-B296-E3870C910481}">
  <ds:schemaRefs>
    <ds:schemaRef ds:uri="http://schemas.openxmlformats.org/package/2006/metadata/core-properties"/>
    <ds:schemaRef ds:uri="http://purl.org/dc/terms/"/>
    <ds:schemaRef ds:uri="8254545a-fa12-4988-981d-28e5c360a510"/>
    <ds:schemaRef ds:uri="http://schemas.microsoft.com/office/2006/documentManagement/types"/>
    <ds:schemaRef ds:uri="91c9a779-4ada-4601-abf6-66944941ce0a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1F43E7D5-8EEB-475D-8540-2A6C1E2F640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1c9a779-4ada-4601-abf6-66944941ce0a"/>
    <ds:schemaRef ds:uri="8254545a-fa12-4988-981d-28e5c360a51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30437</TotalTime>
  <Words>331</Words>
  <Application>Microsoft Office PowerPoint</Application>
  <PresentationFormat>Widescreen</PresentationFormat>
  <Paragraphs>60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Hear-Us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Claire Hawkes</dc:creator>
  <cp:lastModifiedBy>David Ashton</cp:lastModifiedBy>
  <cp:revision>205</cp:revision>
  <dcterms:created xsi:type="dcterms:W3CDTF">2022-08-22T18:36:20Z</dcterms:created>
  <dcterms:modified xsi:type="dcterms:W3CDTF">2024-10-02T10:58:49Z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0x010100D201E03E1EF0A64D8CF9D39597B9AA1F</vt:lpwstr>
  </property>
</Properties>
</file>