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4" r:id="rId5"/>
    <p:sldId id="261" r:id="rId6"/>
    <p:sldId id="26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4E94B2-3768-4EAB-A53D-8246536D2A1E}" v="1" dt="2025-01-27T17:13:28.1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5" d="100"/>
          <a:sy n="65" d="100"/>
        </p:scale>
        <p:origin x="93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rraine Freeman" userId="e966fb67-0c03-4a9d-bf16-150b8a4089cb" providerId="ADAL" clId="{9A4E94B2-3768-4EAB-A53D-8246536D2A1E}"/>
    <pc:docChg chg="delSld modSld">
      <pc:chgData name="Lorraine Freeman" userId="e966fb67-0c03-4a9d-bf16-150b8a4089cb" providerId="ADAL" clId="{9A4E94B2-3768-4EAB-A53D-8246536D2A1E}" dt="2025-01-27T17:13:28.143" v="3" actId="20577"/>
      <pc:docMkLst>
        <pc:docMk/>
      </pc:docMkLst>
      <pc:sldChg chg="del">
        <pc:chgData name="Lorraine Freeman" userId="e966fb67-0c03-4a9d-bf16-150b8a4089cb" providerId="ADAL" clId="{9A4E94B2-3768-4EAB-A53D-8246536D2A1E}" dt="2025-01-27T17:11:41.420" v="0" actId="2696"/>
        <pc:sldMkLst>
          <pc:docMk/>
          <pc:sldMk cId="230222916" sldId="257"/>
        </pc:sldMkLst>
      </pc:sldChg>
      <pc:sldChg chg="modSp">
        <pc:chgData name="Lorraine Freeman" userId="e966fb67-0c03-4a9d-bf16-150b8a4089cb" providerId="ADAL" clId="{9A4E94B2-3768-4EAB-A53D-8246536D2A1E}" dt="2025-01-27T17:13:28.143" v="3" actId="20577"/>
        <pc:sldMkLst>
          <pc:docMk/>
          <pc:sldMk cId="1467964432" sldId="258"/>
        </pc:sldMkLst>
        <pc:graphicFrameChg chg="mod">
          <ac:chgData name="Lorraine Freeman" userId="e966fb67-0c03-4a9d-bf16-150b8a4089cb" providerId="ADAL" clId="{9A4E94B2-3768-4EAB-A53D-8246536D2A1E}" dt="2025-01-27T17:13:28.143" v="3" actId="20577"/>
          <ac:graphicFrameMkLst>
            <pc:docMk/>
            <pc:sldMk cId="1467964432" sldId="258"/>
            <ac:graphicFrameMk id="13" creationId="{8F18F502-7537-3A8E-3B57-C5E28459DE91}"/>
          </ac:graphicFrameMkLst>
        </pc:graphicFrameChg>
      </pc:sldChg>
      <pc:sldChg chg="del">
        <pc:chgData name="Lorraine Freeman" userId="e966fb67-0c03-4a9d-bf16-150b8a4089cb" providerId="ADAL" clId="{9A4E94B2-3768-4EAB-A53D-8246536D2A1E}" dt="2025-01-27T17:12:39.165" v="2" actId="2696"/>
        <pc:sldMkLst>
          <pc:docMk/>
          <pc:sldMk cId="852570531" sldId="265"/>
        </pc:sldMkLst>
      </pc:sldChg>
      <pc:sldChg chg="del">
        <pc:chgData name="Lorraine Freeman" userId="e966fb67-0c03-4a9d-bf16-150b8a4089cb" providerId="ADAL" clId="{9A4E94B2-3768-4EAB-A53D-8246536D2A1E}" dt="2025-01-27T17:12:10.692" v="1" actId="2696"/>
        <pc:sldMkLst>
          <pc:docMk/>
          <pc:sldMk cId="403755969" sldId="267"/>
        </pc:sldMkLst>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4DA681-3DF0-42FE-BBDA-E3A8E6DC17C2}"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F81180E5-DDC9-47FF-ABA3-8DC9B24A075C}">
      <dgm:prSet/>
      <dgm:spPr/>
      <dgm:t>
        <a:bodyPr/>
        <a:lstStyle/>
        <a:p>
          <a:pPr>
            <a:lnSpc>
              <a:spcPct val="100000"/>
            </a:lnSpc>
          </a:pPr>
          <a:r>
            <a:rPr lang="en-GB" dirty="0"/>
            <a:t>Ingeus and The South London Partnership launched a brand-new Employment and Skills support programme for residents living in the South London Boroughs of </a:t>
          </a:r>
          <a:r>
            <a:rPr lang="en-GB" b="1" dirty="0"/>
            <a:t>Merton, Sutton, Croydon, Kingston and Richmond Upon Thames From May 2024 – April 2025 – our referrals are currently on pause whilst we await an update regarding funding for an extension. </a:t>
          </a:r>
          <a:endParaRPr lang="en-US" dirty="0"/>
        </a:p>
      </dgm:t>
    </dgm:pt>
    <dgm:pt modelId="{BC5CECC6-36D8-411D-A45A-F172DFEA4A30}" type="parTrans" cxnId="{CA3C7F02-ECED-4400-9111-51F1AF0C5BD5}">
      <dgm:prSet/>
      <dgm:spPr/>
      <dgm:t>
        <a:bodyPr/>
        <a:lstStyle/>
        <a:p>
          <a:endParaRPr lang="en-US"/>
        </a:p>
      </dgm:t>
    </dgm:pt>
    <dgm:pt modelId="{F058B6C1-0DD2-4919-9399-ECE1F27C77BE}" type="sibTrans" cxnId="{CA3C7F02-ECED-4400-9111-51F1AF0C5BD5}">
      <dgm:prSet/>
      <dgm:spPr/>
      <dgm:t>
        <a:bodyPr/>
        <a:lstStyle/>
        <a:p>
          <a:pPr>
            <a:lnSpc>
              <a:spcPct val="100000"/>
            </a:lnSpc>
          </a:pPr>
          <a:endParaRPr lang="en-US"/>
        </a:p>
      </dgm:t>
    </dgm:pt>
    <dgm:pt modelId="{F6D223F3-2672-4AEA-9AB9-1F29B77D866D}">
      <dgm:prSet/>
      <dgm:spPr/>
      <dgm:t>
        <a:bodyPr/>
        <a:lstStyle/>
        <a:p>
          <a:pPr>
            <a:lnSpc>
              <a:spcPct val="100000"/>
            </a:lnSpc>
          </a:pPr>
          <a:r>
            <a:rPr lang="en-GB"/>
            <a:t>The South London Partnership is a sub-regional collaboration of five London boroughs working to promote the interests of South London’s people, places, and businesses. </a:t>
          </a:r>
          <a:endParaRPr lang="en-US"/>
        </a:p>
      </dgm:t>
    </dgm:pt>
    <dgm:pt modelId="{9135CC70-1A4D-4532-9D90-0FC75A1DC2EF}" type="parTrans" cxnId="{C180C813-FEB2-4D7C-8964-BF3CF084B464}">
      <dgm:prSet/>
      <dgm:spPr/>
      <dgm:t>
        <a:bodyPr/>
        <a:lstStyle/>
        <a:p>
          <a:endParaRPr lang="en-US"/>
        </a:p>
      </dgm:t>
    </dgm:pt>
    <dgm:pt modelId="{9FB7D537-0B1F-4EA4-8F7A-EDFD69A9E932}" type="sibTrans" cxnId="{C180C813-FEB2-4D7C-8964-BF3CF084B464}">
      <dgm:prSet/>
      <dgm:spPr/>
      <dgm:t>
        <a:bodyPr/>
        <a:lstStyle/>
        <a:p>
          <a:pPr>
            <a:lnSpc>
              <a:spcPct val="100000"/>
            </a:lnSpc>
          </a:pPr>
          <a:endParaRPr lang="en-US"/>
        </a:p>
      </dgm:t>
    </dgm:pt>
    <dgm:pt modelId="{BB2F1CF8-C2DB-4C40-9A3E-B1733F3B2DF8}">
      <dgm:prSet/>
      <dgm:spPr/>
      <dgm:t>
        <a:bodyPr/>
        <a:lstStyle/>
        <a:p>
          <a:pPr>
            <a:lnSpc>
              <a:spcPct val="100000"/>
            </a:lnSpc>
          </a:pPr>
          <a:r>
            <a:rPr lang="en-GB"/>
            <a:t>The Shared Prosperity Fund People and Skills South London Partnership Programme aims to support 660 unemployed residents, progressing at least 224 into good quality jobs and providing comprehensive wrap around support to progress all programme participants closer to the employment market. </a:t>
          </a:r>
          <a:endParaRPr lang="en-US"/>
        </a:p>
      </dgm:t>
    </dgm:pt>
    <dgm:pt modelId="{44879508-BB92-464A-871C-FF4F8D97E0E6}" type="parTrans" cxnId="{89222AE2-BDD8-46EE-950D-364AC7F1C3A1}">
      <dgm:prSet/>
      <dgm:spPr/>
      <dgm:t>
        <a:bodyPr/>
        <a:lstStyle/>
        <a:p>
          <a:endParaRPr lang="en-US"/>
        </a:p>
      </dgm:t>
    </dgm:pt>
    <dgm:pt modelId="{C4B373A8-1F10-466B-A9DC-B88C4E2A7AEF}" type="sibTrans" cxnId="{89222AE2-BDD8-46EE-950D-364AC7F1C3A1}">
      <dgm:prSet/>
      <dgm:spPr/>
      <dgm:t>
        <a:bodyPr/>
        <a:lstStyle/>
        <a:p>
          <a:pPr>
            <a:lnSpc>
              <a:spcPct val="100000"/>
            </a:lnSpc>
          </a:pPr>
          <a:endParaRPr lang="en-US"/>
        </a:p>
      </dgm:t>
    </dgm:pt>
    <dgm:pt modelId="{F67B8DC1-8E4E-4A12-A814-9387DE87EF16}">
      <dgm:prSet/>
      <dgm:spPr/>
      <dgm:t>
        <a:bodyPr/>
        <a:lstStyle/>
        <a:p>
          <a:pPr>
            <a:lnSpc>
              <a:spcPct val="100000"/>
            </a:lnSpc>
          </a:pPr>
          <a:r>
            <a:rPr lang="en-GB" dirty="0"/>
            <a:t>The programme has been open to any resident of the South London Partnership Boroughs who is unemployed with right to work in the UK, and the programme accepted self-referrals and referrals from community support organisations such as charities and community groups. </a:t>
          </a:r>
          <a:endParaRPr lang="en-US" dirty="0"/>
        </a:p>
      </dgm:t>
    </dgm:pt>
    <dgm:pt modelId="{E2D67C46-AEDB-4A6D-8B20-3FD32F3030DE}" type="parTrans" cxnId="{2C3F7BCB-47F2-48FC-889C-8575392732F2}">
      <dgm:prSet/>
      <dgm:spPr/>
      <dgm:t>
        <a:bodyPr/>
        <a:lstStyle/>
        <a:p>
          <a:endParaRPr lang="en-US"/>
        </a:p>
      </dgm:t>
    </dgm:pt>
    <dgm:pt modelId="{22B28906-2766-4C08-B819-9875DC1C5FB0}" type="sibTrans" cxnId="{2C3F7BCB-47F2-48FC-889C-8575392732F2}">
      <dgm:prSet/>
      <dgm:spPr/>
      <dgm:t>
        <a:bodyPr/>
        <a:lstStyle/>
        <a:p>
          <a:endParaRPr lang="en-US"/>
        </a:p>
      </dgm:t>
    </dgm:pt>
    <dgm:pt modelId="{57A6939C-3BFF-4180-AD8E-62AC5A6C53B5}" type="pres">
      <dgm:prSet presAssocID="{1D4DA681-3DF0-42FE-BBDA-E3A8E6DC17C2}" presName="root" presStyleCnt="0">
        <dgm:presLayoutVars>
          <dgm:dir/>
          <dgm:resizeHandles val="exact"/>
        </dgm:presLayoutVars>
      </dgm:prSet>
      <dgm:spPr/>
    </dgm:pt>
    <dgm:pt modelId="{DC7AFC8B-5C25-48C7-BFB1-9FDCAE4E651B}" type="pres">
      <dgm:prSet presAssocID="{1D4DA681-3DF0-42FE-BBDA-E3A8E6DC17C2}" presName="container" presStyleCnt="0">
        <dgm:presLayoutVars>
          <dgm:dir/>
          <dgm:resizeHandles val="exact"/>
        </dgm:presLayoutVars>
      </dgm:prSet>
      <dgm:spPr/>
    </dgm:pt>
    <dgm:pt modelId="{30F23569-97DC-4773-AC2F-766F423C98BC}" type="pres">
      <dgm:prSet presAssocID="{F81180E5-DDC9-47FF-ABA3-8DC9B24A075C}" presName="compNode" presStyleCnt="0"/>
      <dgm:spPr/>
    </dgm:pt>
    <dgm:pt modelId="{FB2B958E-6D56-484F-802B-5A1458A8D1B4}" type="pres">
      <dgm:prSet presAssocID="{F81180E5-DDC9-47FF-ABA3-8DC9B24A075C}" presName="iconBgRect" presStyleLbl="bgShp" presStyleIdx="0" presStyleCnt="4"/>
      <dgm:spPr/>
    </dgm:pt>
    <dgm:pt modelId="{603B7197-4763-4503-8F9D-126536D5902D}" type="pres">
      <dgm:prSet presAssocID="{F81180E5-DDC9-47FF-ABA3-8DC9B24A075C}"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Handshake"/>
        </a:ext>
      </dgm:extLst>
    </dgm:pt>
    <dgm:pt modelId="{C3819376-75BB-4D37-A639-4C2236DB4BA4}" type="pres">
      <dgm:prSet presAssocID="{F81180E5-DDC9-47FF-ABA3-8DC9B24A075C}" presName="spaceRect" presStyleCnt="0"/>
      <dgm:spPr/>
    </dgm:pt>
    <dgm:pt modelId="{EB8735B6-462E-40E7-9583-1754F644949F}" type="pres">
      <dgm:prSet presAssocID="{F81180E5-DDC9-47FF-ABA3-8DC9B24A075C}" presName="textRect" presStyleLbl="revTx" presStyleIdx="0" presStyleCnt="4">
        <dgm:presLayoutVars>
          <dgm:chMax val="1"/>
          <dgm:chPref val="1"/>
        </dgm:presLayoutVars>
      </dgm:prSet>
      <dgm:spPr/>
    </dgm:pt>
    <dgm:pt modelId="{55B0F7F8-0167-4173-A44F-976C8C70E9E1}" type="pres">
      <dgm:prSet presAssocID="{F058B6C1-0DD2-4919-9399-ECE1F27C77BE}" presName="sibTrans" presStyleLbl="sibTrans2D1" presStyleIdx="0" presStyleCnt="0"/>
      <dgm:spPr/>
    </dgm:pt>
    <dgm:pt modelId="{04CB8AB9-0E22-49F3-977C-8989C6721B59}" type="pres">
      <dgm:prSet presAssocID="{F6D223F3-2672-4AEA-9AB9-1F29B77D866D}" presName="compNode" presStyleCnt="0"/>
      <dgm:spPr/>
    </dgm:pt>
    <dgm:pt modelId="{773FAAE7-8872-4AF8-9854-1D0ADE5AB6ED}" type="pres">
      <dgm:prSet presAssocID="{F6D223F3-2672-4AEA-9AB9-1F29B77D866D}" presName="iconBgRect" presStyleLbl="bgShp" presStyleIdx="1" presStyleCnt="4"/>
      <dgm:spPr/>
    </dgm:pt>
    <dgm:pt modelId="{992033DD-9E21-4BA0-875F-377380DFD543}" type="pres">
      <dgm:prSet presAssocID="{F6D223F3-2672-4AEA-9AB9-1F29B77D866D}"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ity"/>
        </a:ext>
      </dgm:extLst>
    </dgm:pt>
    <dgm:pt modelId="{FD03679B-9666-49E3-8C38-BA9D54AEC4C5}" type="pres">
      <dgm:prSet presAssocID="{F6D223F3-2672-4AEA-9AB9-1F29B77D866D}" presName="spaceRect" presStyleCnt="0"/>
      <dgm:spPr/>
    </dgm:pt>
    <dgm:pt modelId="{CC414A70-CDCA-4FB6-9DCE-98A583C33486}" type="pres">
      <dgm:prSet presAssocID="{F6D223F3-2672-4AEA-9AB9-1F29B77D866D}" presName="textRect" presStyleLbl="revTx" presStyleIdx="1" presStyleCnt="4">
        <dgm:presLayoutVars>
          <dgm:chMax val="1"/>
          <dgm:chPref val="1"/>
        </dgm:presLayoutVars>
      </dgm:prSet>
      <dgm:spPr/>
    </dgm:pt>
    <dgm:pt modelId="{74DFA56A-AE05-4D5E-8181-AB5CACEA8061}" type="pres">
      <dgm:prSet presAssocID="{9FB7D537-0B1F-4EA4-8F7A-EDFD69A9E932}" presName="sibTrans" presStyleLbl="sibTrans2D1" presStyleIdx="0" presStyleCnt="0"/>
      <dgm:spPr/>
    </dgm:pt>
    <dgm:pt modelId="{77F205C7-CD68-46BC-9818-A571190E5D40}" type="pres">
      <dgm:prSet presAssocID="{BB2F1CF8-C2DB-4C40-9A3E-B1733F3B2DF8}" presName="compNode" presStyleCnt="0"/>
      <dgm:spPr/>
    </dgm:pt>
    <dgm:pt modelId="{E87CE4F2-3691-4B33-879B-CC2E76900FCF}" type="pres">
      <dgm:prSet presAssocID="{BB2F1CF8-C2DB-4C40-9A3E-B1733F3B2DF8}" presName="iconBgRect" presStyleLbl="bgShp" presStyleIdx="2" presStyleCnt="4"/>
      <dgm:spPr/>
    </dgm:pt>
    <dgm:pt modelId="{C7A81C0A-C8D6-46DE-AA4F-1C0AC42B6DAE}" type="pres">
      <dgm:prSet presAssocID="{BB2F1CF8-C2DB-4C40-9A3E-B1733F3B2DF8}"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Group"/>
        </a:ext>
      </dgm:extLst>
    </dgm:pt>
    <dgm:pt modelId="{AC9EB745-86B1-426A-BD54-20A8331879A9}" type="pres">
      <dgm:prSet presAssocID="{BB2F1CF8-C2DB-4C40-9A3E-B1733F3B2DF8}" presName="spaceRect" presStyleCnt="0"/>
      <dgm:spPr/>
    </dgm:pt>
    <dgm:pt modelId="{2B58A024-BE28-40C1-9D8B-D5AE6E0A692E}" type="pres">
      <dgm:prSet presAssocID="{BB2F1CF8-C2DB-4C40-9A3E-B1733F3B2DF8}" presName="textRect" presStyleLbl="revTx" presStyleIdx="2" presStyleCnt="4">
        <dgm:presLayoutVars>
          <dgm:chMax val="1"/>
          <dgm:chPref val="1"/>
        </dgm:presLayoutVars>
      </dgm:prSet>
      <dgm:spPr/>
    </dgm:pt>
    <dgm:pt modelId="{9309C7E0-DF86-4F46-BE26-029574A19BFC}" type="pres">
      <dgm:prSet presAssocID="{C4B373A8-1F10-466B-A9DC-B88C4E2A7AEF}" presName="sibTrans" presStyleLbl="sibTrans2D1" presStyleIdx="0" presStyleCnt="0"/>
      <dgm:spPr/>
    </dgm:pt>
    <dgm:pt modelId="{9068BA35-8933-4E26-AC7E-010D9994846E}" type="pres">
      <dgm:prSet presAssocID="{F67B8DC1-8E4E-4A12-A814-9387DE87EF16}" presName="compNode" presStyleCnt="0"/>
      <dgm:spPr/>
    </dgm:pt>
    <dgm:pt modelId="{B58C81BA-C6BD-43A3-990E-8BD2D7278883}" type="pres">
      <dgm:prSet presAssocID="{F67B8DC1-8E4E-4A12-A814-9387DE87EF16}" presName="iconBgRect" presStyleLbl="bgShp" presStyleIdx="3" presStyleCnt="4"/>
      <dgm:spPr/>
    </dgm:pt>
    <dgm:pt modelId="{202277FB-0C88-4CB6-8BC6-BF2D5DF95EB6}" type="pres">
      <dgm:prSet presAssocID="{F67B8DC1-8E4E-4A12-A814-9387DE87EF16}"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Classroom"/>
        </a:ext>
      </dgm:extLst>
    </dgm:pt>
    <dgm:pt modelId="{5A426950-BFB8-4155-AB44-51517E5208D4}" type="pres">
      <dgm:prSet presAssocID="{F67B8DC1-8E4E-4A12-A814-9387DE87EF16}" presName="spaceRect" presStyleCnt="0"/>
      <dgm:spPr/>
    </dgm:pt>
    <dgm:pt modelId="{C6CF6209-769D-4BCC-A836-E214CE2008D2}" type="pres">
      <dgm:prSet presAssocID="{F67B8DC1-8E4E-4A12-A814-9387DE87EF16}" presName="textRect" presStyleLbl="revTx" presStyleIdx="3" presStyleCnt="4">
        <dgm:presLayoutVars>
          <dgm:chMax val="1"/>
          <dgm:chPref val="1"/>
        </dgm:presLayoutVars>
      </dgm:prSet>
      <dgm:spPr/>
    </dgm:pt>
  </dgm:ptLst>
  <dgm:cxnLst>
    <dgm:cxn modelId="{231A3F00-2BFC-4CCF-B4DC-56655DD86833}" type="presOf" srcId="{F6D223F3-2672-4AEA-9AB9-1F29B77D866D}" destId="{CC414A70-CDCA-4FB6-9DCE-98A583C33486}" srcOrd="0" destOrd="0" presId="urn:microsoft.com/office/officeart/2018/2/layout/IconCircleList"/>
    <dgm:cxn modelId="{CA3C7F02-ECED-4400-9111-51F1AF0C5BD5}" srcId="{1D4DA681-3DF0-42FE-BBDA-E3A8E6DC17C2}" destId="{F81180E5-DDC9-47FF-ABA3-8DC9B24A075C}" srcOrd="0" destOrd="0" parTransId="{BC5CECC6-36D8-411D-A45A-F172DFEA4A30}" sibTransId="{F058B6C1-0DD2-4919-9399-ECE1F27C77BE}"/>
    <dgm:cxn modelId="{C180C813-FEB2-4D7C-8964-BF3CF084B464}" srcId="{1D4DA681-3DF0-42FE-BBDA-E3A8E6DC17C2}" destId="{F6D223F3-2672-4AEA-9AB9-1F29B77D866D}" srcOrd="1" destOrd="0" parTransId="{9135CC70-1A4D-4532-9D90-0FC75A1DC2EF}" sibTransId="{9FB7D537-0B1F-4EA4-8F7A-EDFD69A9E932}"/>
    <dgm:cxn modelId="{6CCAD23C-D4C8-48B6-A58C-1F4664C59701}" type="presOf" srcId="{C4B373A8-1F10-466B-A9DC-B88C4E2A7AEF}" destId="{9309C7E0-DF86-4F46-BE26-029574A19BFC}" srcOrd="0" destOrd="0" presId="urn:microsoft.com/office/officeart/2018/2/layout/IconCircleList"/>
    <dgm:cxn modelId="{98C5865F-E3DE-454C-9235-1C7460BA8946}" type="presOf" srcId="{1D4DA681-3DF0-42FE-BBDA-E3A8E6DC17C2}" destId="{57A6939C-3BFF-4180-AD8E-62AC5A6C53B5}" srcOrd="0" destOrd="0" presId="urn:microsoft.com/office/officeart/2018/2/layout/IconCircleList"/>
    <dgm:cxn modelId="{F049334E-701F-4664-A1DA-EF07F1A94D2E}" type="presOf" srcId="{F058B6C1-0DD2-4919-9399-ECE1F27C77BE}" destId="{55B0F7F8-0167-4173-A44F-976C8C70E9E1}" srcOrd="0" destOrd="0" presId="urn:microsoft.com/office/officeart/2018/2/layout/IconCircleList"/>
    <dgm:cxn modelId="{76E763AD-9532-4A75-9D17-AB6B2FB5E8EA}" type="presOf" srcId="{9FB7D537-0B1F-4EA4-8F7A-EDFD69A9E932}" destId="{74DFA56A-AE05-4D5E-8181-AB5CACEA8061}" srcOrd="0" destOrd="0" presId="urn:microsoft.com/office/officeart/2018/2/layout/IconCircleList"/>
    <dgm:cxn modelId="{2C3F7BCB-47F2-48FC-889C-8575392732F2}" srcId="{1D4DA681-3DF0-42FE-BBDA-E3A8E6DC17C2}" destId="{F67B8DC1-8E4E-4A12-A814-9387DE87EF16}" srcOrd="3" destOrd="0" parTransId="{E2D67C46-AEDB-4A6D-8B20-3FD32F3030DE}" sibTransId="{22B28906-2766-4C08-B819-9875DC1C5FB0}"/>
    <dgm:cxn modelId="{8BD7A4D1-2E0E-4B49-9474-BD19A4E816F7}" type="presOf" srcId="{BB2F1CF8-C2DB-4C40-9A3E-B1733F3B2DF8}" destId="{2B58A024-BE28-40C1-9D8B-D5AE6E0A692E}" srcOrd="0" destOrd="0" presId="urn:microsoft.com/office/officeart/2018/2/layout/IconCircleList"/>
    <dgm:cxn modelId="{1CFC8FD7-2BE4-439D-B492-B3E1678334AD}" type="presOf" srcId="{F67B8DC1-8E4E-4A12-A814-9387DE87EF16}" destId="{C6CF6209-769D-4BCC-A836-E214CE2008D2}" srcOrd="0" destOrd="0" presId="urn:microsoft.com/office/officeart/2018/2/layout/IconCircleList"/>
    <dgm:cxn modelId="{89222AE2-BDD8-46EE-950D-364AC7F1C3A1}" srcId="{1D4DA681-3DF0-42FE-BBDA-E3A8E6DC17C2}" destId="{BB2F1CF8-C2DB-4C40-9A3E-B1733F3B2DF8}" srcOrd="2" destOrd="0" parTransId="{44879508-BB92-464A-871C-FF4F8D97E0E6}" sibTransId="{C4B373A8-1F10-466B-A9DC-B88C4E2A7AEF}"/>
    <dgm:cxn modelId="{5C9229F1-748F-4F2B-B630-206707FA1EF8}" type="presOf" srcId="{F81180E5-DDC9-47FF-ABA3-8DC9B24A075C}" destId="{EB8735B6-462E-40E7-9583-1754F644949F}" srcOrd="0" destOrd="0" presId="urn:microsoft.com/office/officeart/2018/2/layout/IconCircleList"/>
    <dgm:cxn modelId="{5CDABFD2-C760-47CF-A77D-18661AC93847}" type="presParOf" srcId="{57A6939C-3BFF-4180-AD8E-62AC5A6C53B5}" destId="{DC7AFC8B-5C25-48C7-BFB1-9FDCAE4E651B}" srcOrd="0" destOrd="0" presId="urn:microsoft.com/office/officeart/2018/2/layout/IconCircleList"/>
    <dgm:cxn modelId="{EF1EEC6C-637D-415C-B63A-9FA3ACE5113F}" type="presParOf" srcId="{DC7AFC8B-5C25-48C7-BFB1-9FDCAE4E651B}" destId="{30F23569-97DC-4773-AC2F-766F423C98BC}" srcOrd="0" destOrd="0" presId="urn:microsoft.com/office/officeart/2018/2/layout/IconCircleList"/>
    <dgm:cxn modelId="{50E55AB0-5F32-4A1A-A2C0-82F6FD4C5331}" type="presParOf" srcId="{30F23569-97DC-4773-AC2F-766F423C98BC}" destId="{FB2B958E-6D56-484F-802B-5A1458A8D1B4}" srcOrd="0" destOrd="0" presId="urn:microsoft.com/office/officeart/2018/2/layout/IconCircleList"/>
    <dgm:cxn modelId="{16380E38-9E22-429E-AC91-A8CAE0C581EA}" type="presParOf" srcId="{30F23569-97DC-4773-AC2F-766F423C98BC}" destId="{603B7197-4763-4503-8F9D-126536D5902D}" srcOrd="1" destOrd="0" presId="urn:microsoft.com/office/officeart/2018/2/layout/IconCircleList"/>
    <dgm:cxn modelId="{0B2C0E79-879C-4BD3-AD31-F8EA7DCCA79A}" type="presParOf" srcId="{30F23569-97DC-4773-AC2F-766F423C98BC}" destId="{C3819376-75BB-4D37-A639-4C2236DB4BA4}" srcOrd="2" destOrd="0" presId="urn:microsoft.com/office/officeart/2018/2/layout/IconCircleList"/>
    <dgm:cxn modelId="{35103674-7FC5-4238-9886-09C6B7D222CC}" type="presParOf" srcId="{30F23569-97DC-4773-AC2F-766F423C98BC}" destId="{EB8735B6-462E-40E7-9583-1754F644949F}" srcOrd="3" destOrd="0" presId="urn:microsoft.com/office/officeart/2018/2/layout/IconCircleList"/>
    <dgm:cxn modelId="{B66B37E1-9550-47BA-BE29-7ED0C983D727}" type="presParOf" srcId="{DC7AFC8B-5C25-48C7-BFB1-9FDCAE4E651B}" destId="{55B0F7F8-0167-4173-A44F-976C8C70E9E1}" srcOrd="1" destOrd="0" presId="urn:microsoft.com/office/officeart/2018/2/layout/IconCircleList"/>
    <dgm:cxn modelId="{5AB356D4-A96F-43BB-9EEC-CA34B0D7AEC3}" type="presParOf" srcId="{DC7AFC8B-5C25-48C7-BFB1-9FDCAE4E651B}" destId="{04CB8AB9-0E22-49F3-977C-8989C6721B59}" srcOrd="2" destOrd="0" presId="urn:microsoft.com/office/officeart/2018/2/layout/IconCircleList"/>
    <dgm:cxn modelId="{9AED4D4E-8FFE-4167-B6C9-FE6465C26988}" type="presParOf" srcId="{04CB8AB9-0E22-49F3-977C-8989C6721B59}" destId="{773FAAE7-8872-4AF8-9854-1D0ADE5AB6ED}" srcOrd="0" destOrd="0" presId="urn:microsoft.com/office/officeart/2018/2/layout/IconCircleList"/>
    <dgm:cxn modelId="{8E5E4BA1-4D34-4CF4-B09F-1AA87328A581}" type="presParOf" srcId="{04CB8AB9-0E22-49F3-977C-8989C6721B59}" destId="{992033DD-9E21-4BA0-875F-377380DFD543}" srcOrd="1" destOrd="0" presId="urn:microsoft.com/office/officeart/2018/2/layout/IconCircleList"/>
    <dgm:cxn modelId="{074397DD-9AD5-4630-BB2E-AA45B57C07AA}" type="presParOf" srcId="{04CB8AB9-0E22-49F3-977C-8989C6721B59}" destId="{FD03679B-9666-49E3-8C38-BA9D54AEC4C5}" srcOrd="2" destOrd="0" presId="urn:microsoft.com/office/officeart/2018/2/layout/IconCircleList"/>
    <dgm:cxn modelId="{29F1A0B9-DC1C-43CB-8BFE-23FCC8032FFE}" type="presParOf" srcId="{04CB8AB9-0E22-49F3-977C-8989C6721B59}" destId="{CC414A70-CDCA-4FB6-9DCE-98A583C33486}" srcOrd="3" destOrd="0" presId="urn:microsoft.com/office/officeart/2018/2/layout/IconCircleList"/>
    <dgm:cxn modelId="{A999B377-40BE-4E19-9798-100649CC9535}" type="presParOf" srcId="{DC7AFC8B-5C25-48C7-BFB1-9FDCAE4E651B}" destId="{74DFA56A-AE05-4D5E-8181-AB5CACEA8061}" srcOrd="3" destOrd="0" presId="urn:microsoft.com/office/officeart/2018/2/layout/IconCircleList"/>
    <dgm:cxn modelId="{D3BBBB28-66E4-499A-9BD6-F5DE0678C1FF}" type="presParOf" srcId="{DC7AFC8B-5C25-48C7-BFB1-9FDCAE4E651B}" destId="{77F205C7-CD68-46BC-9818-A571190E5D40}" srcOrd="4" destOrd="0" presId="urn:microsoft.com/office/officeart/2018/2/layout/IconCircleList"/>
    <dgm:cxn modelId="{89B96EC3-7F5F-4699-9392-D0F3439EF2A9}" type="presParOf" srcId="{77F205C7-CD68-46BC-9818-A571190E5D40}" destId="{E87CE4F2-3691-4B33-879B-CC2E76900FCF}" srcOrd="0" destOrd="0" presId="urn:microsoft.com/office/officeart/2018/2/layout/IconCircleList"/>
    <dgm:cxn modelId="{20AF4C16-D935-4D55-BF54-77B77A6E2E67}" type="presParOf" srcId="{77F205C7-CD68-46BC-9818-A571190E5D40}" destId="{C7A81C0A-C8D6-46DE-AA4F-1C0AC42B6DAE}" srcOrd="1" destOrd="0" presId="urn:microsoft.com/office/officeart/2018/2/layout/IconCircleList"/>
    <dgm:cxn modelId="{E9C9072E-7DB9-470A-B65F-04AA3F9C45EC}" type="presParOf" srcId="{77F205C7-CD68-46BC-9818-A571190E5D40}" destId="{AC9EB745-86B1-426A-BD54-20A8331879A9}" srcOrd="2" destOrd="0" presId="urn:microsoft.com/office/officeart/2018/2/layout/IconCircleList"/>
    <dgm:cxn modelId="{FE933C92-BFF1-460C-B0D7-52AE72DD2DC4}" type="presParOf" srcId="{77F205C7-CD68-46BC-9818-A571190E5D40}" destId="{2B58A024-BE28-40C1-9D8B-D5AE6E0A692E}" srcOrd="3" destOrd="0" presId="urn:microsoft.com/office/officeart/2018/2/layout/IconCircleList"/>
    <dgm:cxn modelId="{C7BCDF87-657F-4018-8279-15FB67285183}" type="presParOf" srcId="{DC7AFC8B-5C25-48C7-BFB1-9FDCAE4E651B}" destId="{9309C7E0-DF86-4F46-BE26-029574A19BFC}" srcOrd="5" destOrd="0" presId="urn:microsoft.com/office/officeart/2018/2/layout/IconCircleList"/>
    <dgm:cxn modelId="{33040B4E-0D21-4E72-A5FC-7EB7971566CB}" type="presParOf" srcId="{DC7AFC8B-5C25-48C7-BFB1-9FDCAE4E651B}" destId="{9068BA35-8933-4E26-AC7E-010D9994846E}" srcOrd="6" destOrd="0" presId="urn:microsoft.com/office/officeart/2018/2/layout/IconCircleList"/>
    <dgm:cxn modelId="{BD8F9493-1A6B-4142-9032-0074B1890C99}" type="presParOf" srcId="{9068BA35-8933-4E26-AC7E-010D9994846E}" destId="{B58C81BA-C6BD-43A3-990E-8BD2D7278883}" srcOrd="0" destOrd="0" presId="urn:microsoft.com/office/officeart/2018/2/layout/IconCircleList"/>
    <dgm:cxn modelId="{A71E24AB-1BBA-4F9E-B1C0-4B6F3341325E}" type="presParOf" srcId="{9068BA35-8933-4E26-AC7E-010D9994846E}" destId="{202277FB-0C88-4CB6-8BC6-BF2D5DF95EB6}" srcOrd="1" destOrd="0" presId="urn:microsoft.com/office/officeart/2018/2/layout/IconCircleList"/>
    <dgm:cxn modelId="{728C1B63-5E27-456E-AF0C-5BA97E595B8E}" type="presParOf" srcId="{9068BA35-8933-4E26-AC7E-010D9994846E}" destId="{5A426950-BFB8-4155-AB44-51517E5208D4}" srcOrd="2" destOrd="0" presId="urn:microsoft.com/office/officeart/2018/2/layout/IconCircleList"/>
    <dgm:cxn modelId="{D6BF3696-2E9B-4D9A-A324-053223915BC4}" type="presParOf" srcId="{9068BA35-8933-4E26-AC7E-010D9994846E}" destId="{C6CF6209-769D-4BCC-A836-E214CE2008D2}"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37E6033-ED1F-4538-A60E-C76C1A83600B}"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ABDA0D67-BEDB-42F1-979D-71641881393C}">
      <dgm:prSet/>
      <dgm:spPr/>
      <dgm:t>
        <a:bodyPr/>
        <a:lstStyle/>
        <a:p>
          <a:r>
            <a:rPr lang="en-GB" dirty="0"/>
            <a:t>We are delivering alongside 2 x Supply Chain Partners</a:t>
          </a:r>
          <a:endParaRPr lang="en-US" dirty="0"/>
        </a:p>
      </dgm:t>
    </dgm:pt>
    <dgm:pt modelId="{C502996A-226A-4853-9E59-27D8DDDCA0E2}" type="parTrans" cxnId="{EC7A50EE-3C97-49CA-9F93-3BD46E951DA8}">
      <dgm:prSet/>
      <dgm:spPr/>
      <dgm:t>
        <a:bodyPr/>
        <a:lstStyle/>
        <a:p>
          <a:endParaRPr lang="en-US"/>
        </a:p>
      </dgm:t>
    </dgm:pt>
    <dgm:pt modelId="{85E57A88-390A-4308-BF3D-39B4568AD284}" type="sibTrans" cxnId="{EC7A50EE-3C97-49CA-9F93-3BD46E951DA8}">
      <dgm:prSet/>
      <dgm:spPr/>
      <dgm:t>
        <a:bodyPr/>
        <a:lstStyle/>
        <a:p>
          <a:endParaRPr lang="en-US"/>
        </a:p>
      </dgm:t>
    </dgm:pt>
    <dgm:pt modelId="{E2F61A5F-1461-4A80-9F79-105084B3007F}">
      <dgm:prSet/>
      <dgm:spPr/>
      <dgm:t>
        <a:bodyPr/>
        <a:lstStyle/>
        <a:p>
          <a:r>
            <a:rPr lang="en-GB"/>
            <a:t>Beam  Delivery   Specialist in supporting 18-24s</a:t>
          </a:r>
          <a:endParaRPr lang="en-US"/>
        </a:p>
      </dgm:t>
    </dgm:pt>
    <dgm:pt modelId="{05B4A1D4-1D5E-4424-B052-F9A4FD2933B6}" type="parTrans" cxnId="{10AAEF36-3D0B-46EA-89D0-678C60B6C2E1}">
      <dgm:prSet/>
      <dgm:spPr/>
      <dgm:t>
        <a:bodyPr/>
        <a:lstStyle/>
        <a:p>
          <a:endParaRPr lang="en-US"/>
        </a:p>
      </dgm:t>
    </dgm:pt>
    <dgm:pt modelId="{CA9DEBC5-AD63-4E42-84DD-95BF12C4A22C}" type="sibTrans" cxnId="{10AAEF36-3D0B-46EA-89D0-678C60B6C2E1}">
      <dgm:prSet/>
      <dgm:spPr/>
      <dgm:t>
        <a:bodyPr/>
        <a:lstStyle/>
        <a:p>
          <a:endParaRPr lang="en-US"/>
        </a:p>
      </dgm:t>
    </dgm:pt>
    <dgm:pt modelId="{C6AA4407-DB57-4C46-AE90-0BA2D859A598}">
      <dgm:prSet/>
      <dgm:spPr/>
      <dgm:t>
        <a:bodyPr/>
        <a:lstStyle/>
        <a:p>
          <a:r>
            <a:rPr lang="en-GB"/>
            <a:t>Belina Grow Specialist in supporting Women/Bame/50+</a:t>
          </a:r>
          <a:endParaRPr lang="en-US"/>
        </a:p>
      </dgm:t>
    </dgm:pt>
    <dgm:pt modelId="{F79A3C4F-2392-4823-8B6A-043BE420EC38}" type="parTrans" cxnId="{5BDC5FD8-48FF-44FC-BDB5-EE3F2E090492}">
      <dgm:prSet/>
      <dgm:spPr/>
      <dgm:t>
        <a:bodyPr/>
        <a:lstStyle/>
        <a:p>
          <a:endParaRPr lang="en-US"/>
        </a:p>
      </dgm:t>
    </dgm:pt>
    <dgm:pt modelId="{9F10ADDC-CB4C-4DD8-A232-E10BCD1B5F54}" type="sibTrans" cxnId="{5BDC5FD8-48FF-44FC-BDB5-EE3F2E090492}">
      <dgm:prSet/>
      <dgm:spPr/>
      <dgm:t>
        <a:bodyPr/>
        <a:lstStyle/>
        <a:p>
          <a:endParaRPr lang="en-US"/>
        </a:p>
      </dgm:t>
    </dgm:pt>
    <dgm:pt modelId="{6ED9CF81-DD79-4A18-8AAB-99B1BBE7FF40}">
      <dgm:prSet/>
      <dgm:spPr/>
      <dgm:t>
        <a:bodyPr/>
        <a:lstStyle/>
        <a:p>
          <a:r>
            <a:rPr lang="en-GB" dirty="0"/>
            <a:t>Ingeus deliver’s 70% of the contract</a:t>
          </a:r>
          <a:endParaRPr lang="en-US" dirty="0"/>
        </a:p>
      </dgm:t>
    </dgm:pt>
    <dgm:pt modelId="{D8BA8B48-B704-4A47-88C0-89E5EE96B276}" type="parTrans" cxnId="{32400676-C8F6-4B41-B319-2BD93066F1BC}">
      <dgm:prSet/>
      <dgm:spPr/>
      <dgm:t>
        <a:bodyPr/>
        <a:lstStyle/>
        <a:p>
          <a:endParaRPr lang="en-US"/>
        </a:p>
      </dgm:t>
    </dgm:pt>
    <dgm:pt modelId="{D34AB8A3-F129-4455-8F49-898A92FB77DC}" type="sibTrans" cxnId="{32400676-C8F6-4B41-B319-2BD93066F1BC}">
      <dgm:prSet/>
      <dgm:spPr/>
      <dgm:t>
        <a:bodyPr/>
        <a:lstStyle/>
        <a:p>
          <a:endParaRPr lang="en-US"/>
        </a:p>
      </dgm:t>
    </dgm:pt>
    <dgm:pt modelId="{8F5D981D-7D74-4664-86DC-4B19F887BDB9}" type="pres">
      <dgm:prSet presAssocID="{337E6033-ED1F-4538-A60E-C76C1A83600B}" presName="vert0" presStyleCnt="0">
        <dgm:presLayoutVars>
          <dgm:dir/>
          <dgm:animOne val="branch"/>
          <dgm:animLvl val="lvl"/>
        </dgm:presLayoutVars>
      </dgm:prSet>
      <dgm:spPr/>
    </dgm:pt>
    <dgm:pt modelId="{9C691AD5-EE71-4D63-B156-CC03AA810F31}" type="pres">
      <dgm:prSet presAssocID="{ABDA0D67-BEDB-42F1-979D-71641881393C}" presName="thickLine" presStyleLbl="alignNode1" presStyleIdx="0" presStyleCnt="4"/>
      <dgm:spPr/>
    </dgm:pt>
    <dgm:pt modelId="{13B4D628-D6B3-4F85-81CB-59CBCEE242B8}" type="pres">
      <dgm:prSet presAssocID="{ABDA0D67-BEDB-42F1-979D-71641881393C}" presName="horz1" presStyleCnt="0"/>
      <dgm:spPr/>
    </dgm:pt>
    <dgm:pt modelId="{FF8FD48C-803D-4F83-8997-9C0850199265}" type="pres">
      <dgm:prSet presAssocID="{ABDA0D67-BEDB-42F1-979D-71641881393C}" presName="tx1" presStyleLbl="revTx" presStyleIdx="0" presStyleCnt="4"/>
      <dgm:spPr/>
    </dgm:pt>
    <dgm:pt modelId="{CFFCC707-EF5A-4C5C-ADEF-6EE7CFE105F3}" type="pres">
      <dgm:prSet presAssocID="{ABDA0D67-BEDB-42F1-979D-71641881393C}" presName="vert1" presStyleCnt="0"/>
      <dgm:spPr/>
    </dgm:pt>
    <dgm:pt modelId="{0028735A-91CE-4423-B536-F0085BE147D6}" type="pres">
      <dgm:prSet presAssocID="{E2F61A5F-1461-4A80-9F79-105084B3007F}" presName="thickLine" presStyleLbl="alignNode1" presStyleIdx="1" presStyleCnt="4"/>
      <dgm:spPr/>
    </dgm:pt>
    <dgm:pt modelId="{65147B3B-81C6-4E3A-A5CA-8DD04968D736}" type="pres">
      <dgm:prSet presAssocID="{E2F61A5F-1461-4A80-9F79-105084B3007F}" presName="horz1" presStyleCnt="0"/>
      <dgm:spPr/>
    </dgm:pt>
    <dgm:pt modelId="{1B360958-653A-4A3F-B1E4-ABB70CAAE7B9}" type="pres">
      <dgm:prSet presAssocID="{E2F61A5F-1461-4A80-9F79-105084B3007F}" presName="tx1" presStyleLbl="revTx" presStyleIdx="1" presStyleCnt="4"/>
      <dgm:spPr/>
    </dgm:pt>
    <dgm:pt modelId="{ED91E216-E306-40DD-8F7A-4F670B47A6D5}" type="pres">
      <dgm:prSet presAssocID="{E2F61A5F-1461-4A80-9F79-105084B3007F}" presName="vert1" presStyleCnt="0"/>
      <dgm:spPr/>
    </dgm:pt>
    <dgm:pt modelId="{AAC4D64B-912E-41FD-8C9F-2827A2CEBCBC}" type="pres">
      <dgm:prSet presAssocID="{C6AA4407-DB57-4C46-AE90-0BA2D859A598}" presName="thickLine" presStyleLbl="alignNode1" presStyleIdx="2" presStyleCnt="4"/>
      <dgm:spPr/>
    </dgm:pt>
    <dgm:pt modelId="{83038B58-C2EB-43C9-B5B2-C293DAB0F44B}" type="pres">
      <dgm:prSet presAssocID="{C6AA4407-DB57-4C46-AE90-0BA2D859A598}" presName="horz1" presStyleCnt="0"/>
      <dgm:spPr/>
    </dgm:pt>
    <dgm:pt modelId="{48326AAF-56C9-4D3D-8B50-40ABE7CD8902}" type="pres">
      <dgm:prSet presAssocID="{C6AA4407-DB57-4C46-AE90-0BA2D859A598}" presName="tx1" presStyleLbl="revTx" presStyleIdx="2" presStyleCnt="4"/>
      <dgm:spPr/>
    </dgm:pt>
    <dgm:pt modelId="{75F028D9-3E18-4E25-9C99-4C83361EAD6E}" type="pres">
      <dgm:prSet presAssocID="{C6AA4407-DB57-4C46-AE90-0BA2D859A598}" presName="vert1" presStyleCnt="0"/>
      <dgm:spPr/>
    </dgm:pt>
    <dgm:pt modelId="{904BEB24-6054-43C2-AC0D-7087F653412E}" type="pres">
      <dgm:prSet presAssocID="{6ED9CF81-DD79-4A18-8AAB-99B1BBE7FF40}" presName="thickLine" presStyleLbl="alignNode1" presStyleIdx="3" presStyleCnt="4"/>
      <dgm:spPr/>
    </dgm:pt>
    <dgm:pt modelId="{F2E714E9-31B6-4FBC-ABA2-F39D62E5F0BE}" type="pres">
      <dgm:prSet presAssocID="{6ED9CF81-DD79-4A18-8AAB-99B1BBE7FF40}" presName="horz1" presStyleCnt="0"/>
      <dgm:spPr/>
    </dgm:pt>
    <dgm:pt modelId="{67D926F7-6FD8-4CD1-B6DA-601B4FA1FF68}" type="pres">
      <dgm:prSet presAssocID="{6ED9CF81-DD79-4A18-8AAB-99B1BBE7FF40}" presName="tx1" presStyleLbl="revTx" presStyleIdx="3" presStyleCnt="4"/>
      <dgm:spPr/>
    </dgm:pt>
    <dgm:pt modelId="{8EA00DC6-CC4E-4DFE-811C-B137CC77931A}" type="pres">
      <dgm:prSet presAssocID="{6ED9CF81-DD79-4A18-8AAB-99B1BBE7FF40}" presName="vert1" presStyleCnt="0"/>
      <dgm:spPr/>
    </dgm:pt>
  </dgm:ptLst>
  <dgm:cxnLst>
    <dgm:cxn modelId="{D36ACE06-7754-4452-8B67-E2F0F3B19018}" type="presOf" srcId="{ABDA0D67-BEDB-42F1-979D-71641881393C}" destId="{FF8FD48C-803D-4F83-8997-9C0850199265}" srcOrd="0" destOrd="0" presId="urn:microsoft.com/office/officeart/2008/layout/LinedList"/>
    <dgm:cxn modelId="{10AAEF36-3D0B-46EA-89D0-678C60B6C2E1}" srcId="{337E6033-ED1F-4538-A60E-C76C1A83600B}" destId="{E2F61A5F-1461-4A80-9F79-105084B3007F}" srcOrd="1" destOrd="0" parTransId="{05B4A1D4-1D5E-4424-B052-F9A4FD2933B6}" sibTransId="{CA9DEBC5-AD63-4E42-84DD-95BF12C4A22C}"/>
    <dgm:cxn modelId="{5551E86F-7266-4A3B-BD88-5307A7D0A23C}" type="presOf" srcId="{E2F61A5F-1461-4A80-9F79-105084B3007F}" destId="{1B360958-653A-4A3F-B1E4-ABB70CAAE7B9}" srcOrd="0" destOrd="0" presId="urn:microsoft.com/office/officeart/2008/layout/LinedList"/>
    <dgm:cxn modelId="{32400676-C8F6-4B41-B319-2BD93066F1BC}" srcId="{337E6033-ED1F-4538-A60E-C76C1A83600B}" destId="{6ED9CF81-DD79-4A18-8AAB-99B1BBE7FF40}" srcOrd="3" destOrd="0" parTransId="{D8BA8B48-B704-4A47-88C0-89E5EE96B276}" sibTransId="{D34AB8A3-F129-4455-8F49-898A92FB77DC}"/>
    <dgm:cxn modelId="{01926AA3-AB7D-42D3-87E4-2B24AC770C3C}" type="presOf" srcId="{C6AA4407-DB57-4C46-AE90-0BA2D859A598}" destId="{48326AAF-56C9-4D3D-8B50-40ABE7CD8902}" srcOrd="0" destOrd="0" presId="urn:microsoft.com/office/officeart/2008/layout/LinedList"/>
    <dgm:cxn modelId="{F1B689BD-4525-4272-AC4E-DDED2AE104B1}" type="presOf" srcId="{6ED9CF81-DD79-4A18-8AAB-99B1BBE7FF40}" destId="{67D926F7-6FD8-4CD1-B6DA-601B4FA1FF68}" srcOrd="0" destOrd="0" presId="urn:microsoft.com/office/officeart/2008/layout/LinedList"/>
    <dgm:cxn modelId="{FFF882C7-20DE-4FAC-A819-46AF393DE1B0}" type="presOf" srcId="{337E6033-ED1F-4538-A60E-C76C1A83600B}" destId="{8F5D981D-7D74-4664-86DC-4B19F887BDB9}" srcOrd="0" destOrd="0" presId="urn:microsoft.com/office/officeart/2008/layout/LinedList"/>
    <dgm:cxn modelId="{5BDC5FD8-48FF-44FC-BDB5-EE3F2E090492}" srcId="{337E6033-ED1F-4538-A60E-C76C1A83600B}" destId="{C6AA4407-DB57-4C46-AE90-0BA2D859A598}" srcOrd="2" destOrd="0" parTransId="{F79A3C4F-2392-4823-8B6A-043BE420EC38}" sibTransId="{9F10ADDC-CB4C-4DD8-A232-E10BCD1B5F54}"/>
    <dgm:cxn modelId="{EC7A50EE-3C97-49CA-9F93-3BD46E951DA8}" srcId="{337E6033-ED1F-4538-A60E-C76C1A83600B}" destId="{ABDA0D67-BEDB-42F1-979D-71641881393C}" srcOrd="0" destOrd="0" parTransId="{C502996A-226A-4853-9E59-27D8DDDCA0E2}" sibTransId="{85E57A88-390A-4308-BF3D-39B4568AD284}"/>
    <dgm:cxn modelId="{D12BB198-5D48-4A0A-B705-EB1FB273C94A}" type="presParOf" srcId="{8F5D981D-7D74-4664-86DC-4B19F887BDB9}" destId="{9C691AD5-EE71-4D63-B156-CC03AA810F31}" srcOrd="0" destOrd="0" presId="urn:microsoft.com/office/officeart/2008/layout/LinedList"/>
    <dgm:cxn modelId="{5378F5B2-E20D-43A1-875F-DC19F7CFBBF9}" type="presParOf" srcId="{8F5D981D-7D74-4664-86DC-4B19F887BDB9}" destId="{13B4D628-D6B3-4F85-81CB-59CBCEE242B8}" srcOrd="1" destOrd="0" presId="urn:microsoft.com/office/officeart/2008/layout/LinedList"/>
    <dgm:cxn modelId="{F46E5D6C-FE26-4C87-A3FC-87F1CB3E5CB6}" type="presParOf" srcId="{13B4D628-D6B3-4F85-81CB-59CBCEE242B8}" destId="{FF8FD48C-803D-4F83-8997-9C0850199265}" srcOrd="0" destOrd="0" presId="urn:microsoft.com/office/officeart/2008/layout/LinedList"/>
    <dgm:cxn modelId="{B8AB7B97-8AD6-4D1C-86C9-B6E2FC68B2E6}" type="presParOf" srcId="{13B4D628-D6B3-4F85-81CB-59CBCEE242B8}" destId="{CFFCC707-EF5A-4C5C-ADEF-6EE7CFE105F3}" srcOrd="1" destOrd="0" presId="urn:microsoft.com/office/officeart/2008/layout/LinedList"/>
    <dgm:cxn modelId="{E4A06540-05CF-4029-996B-D16ABF2F985B}" type="presParOf" srcId="{8F5D981D-7D74-4664-86DC-4B19F887BDB9}" destId="{0028735A-91CE-4423-B536-F0085BE147D6}" srcOrd="2" destOrd="0" presId="urn:microsoft.com/office/officeart/2008/layout/LinedList"/>
    <dgm:cxn modelId="{1EE17C35-BF56-4248-8C3D-F3546AC7C143}" type="presParOf" srcId="{8F5D981D-7D74-4664-86DC-4B19F887BDB9}" destId="{65147B3B-81C6-4E3A-A5CA-8DD04968D736}" srcOrd="3" destOrd="0" presId="urn:microsoft.com/office/officeart/2008/layout/LinedList"/>
    <dgm:cxn modelId="{B126DF4B-4D6E-46D7-834C-02E3305B8995}" type="presParOf" srcId="{65147B3B-81C6-4E3A-A5CA-8DD04968D736}" destId="{1B360958-653A-4A3F-B1E4-ABB70CAAE7B9}" srcOrd="0" destOrd="0" presId="urn:microsoft.com/office/officeart/2008/layout/LinedList"/>
    <dgm:cxn modelId="{F2057E3F-05F6-46A0-81B5-6D55565E0FD2}" type="presParOf" srcId="{65147B3B-81C6-4E3A-A5CA-8DD04968D736}" destId="{ED91E216-E306-40DD-8F7A-4F670B47A6D5}" srcOrd="1" destOrd="0" presId="urn:microsoft.com/office/officeart/2008/layout/LinedList"/>
    <dgm:cxn modelId="{8EA43E68-3BFB-46C5-A450-3CBEA3A67AEB}" type="presParOf" srcId="{8F5D981D-7D74-4664-86DC-4B19F887BDB9}" destId="{AAC4D64B-912E-41FD-8C9F-2827A2CEBCBC}" srcOrd="4" destOrd="0" presId="urn:microsoft.com/office/officeart/2008/layout/LinedList"/>
    <dgm:cxn modelId="{90BA1D48-BBD6-4DB9-87BF-AC254ABA535F}" type="presParOf" srcId="{8F5D981D-7D74-4664-86DC-4B19F887BDB9}" destId="{83038B58-C2EB-43C9-B5B2-C293DAB0F44B}" srcOrd="5" destOrd="0" presId="urn:microsoft.com/office/officeart/2008/layout/LinedList"/>
    <dgm:cxn modelId="{EEB54239-8B04-471A-88C6-ACA87CD602C6}" type="presParOf" srcId="{83038B58-C2EB-43C9-B5B2-C293DAB0F44B}" destId="{48326AAF-56C9-4D3D-8B50-40ABE7CD8902}" srcOrd="0" destOrd="0" presId="urn:microsoft.com/office/officeart/2008/layout/LinedList"/>
    <dgm:cxn modelId="{A9D8A3B1-09B7-44D7-8558-32BFFEC55B88}" type="presParOf" srcId="{83038B58-C2EB-43C9-B5B2-C293DAB0F44B}" destId="{75F028D9-3E18-4E25-9C99-4C83361EAD6E}" srcOrd="1" destOrd="0" presId="urn:microsoft.com/office/officeart/2008/layout/LinedList"/>
    <dgm:cxn modelId="{FF35F567-0F90-499E-B21B-5E57F6DFF6F9}" type="presParOf" srcId="{8F5D981D-7D74-4664-86DC-4B19F887BDB9}" destId="{904BEB24-6054-43C2-AC0D-7087F653412E}" srcOrd="6" destOrd="0" presId="urn:microsoft.com/office/officeart/2008/layout/LinedList"/>
    <dgm:cxn modelId="{71211392-BCB0-4D38-A6AD-2CF57D495CFD}" type="presParOf" srcId="{8F5D981D-7D74-4664-86DC-4B19F887BDB9}" destId="{F2E714E9-31B6-4FBC-ABA2-F39D62E5F0BE}" srcOrd="7" destOrd="0" presId="urn:microsoft.com/office/officeart/2008/layout/LinedList"/>
    <dgm:cxn modelId="{7D2F6573-85DD-4E1B-B95F-4E19C6BC8E6D}" type="presParOf" srcId="{F2E714E9-31B6-4FBC-ABA2-F39D62E5F0BE}" destId="{67D926F7-6FD8-4CD1-B6DA-601B4FA1FF68}" srcOrd="0" destOrd="0" presId="urn:microsoft.com/office/officeart/2008/layout/LinedList"/>
    <dgm:cxn modelId="{0FEC0BD8-60A6-4D60-917A-1F5C4CD5C4CA}" type="presParOf" srcId="{F2E714E9-31B6-4FBC-ABA2-F39D62E5F0BE}" destId="{8EA00DC6-CC4E-4DFE-811C-B137CC77931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2B958E-6D56-484F-802B-5A1458A8D1B4}">
      <dsp:nvSpPr>
        <dsp:cNvPr id="0" name=""/>
        <dsp:cNvSpPr/>
      </dsp:nvSpPr>
      <dsp:spPr>
        <a:xfrm>
          <a:off x="212335" y="469890"/>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03B7197-4763-4503-8F9D-126536D5902D}">
      <dsp:nvSpPr>
        <dsp:cNvPr id="0" name=""/>
        <dsp:cNvSpPr/>
      </dsp:nvSpPr>
      <dsp:spPr>
        <a:xfrm>
          <a:off x="492877" y="750432"/>
          <a:ext cx="774830" cy="7748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B8735B6-462E-40E7-9583-1754F644949F}">
      <dsp:nvSpPr>
        <dsp:cNvPr id="0" name=""/>
        <dsp:cNvSpPr/>
      </dsp:nvSpPr>
      <dsp:spPr>
        <a:xfrm>
          <a:off x="1834517"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GB" sz="1100" kern="1200" dirty="0"/>
            <a:t>Ingeus and The South London Partnership launched a brand-new Employment and Skills support programme for residents living in the South London Boroughs of </a:t>
          </a:r>
          <a:r>
            <a:rPr lang="en-GB" sz="1100" b="1" kern="1200" dirty="0"/>
            <a:t>Merton, Sutton, Croydon, Kingston and Richmond Upon Thames From May 2024 – April 2025 – our referrals are currently on pause whilst we await an update regarding funding for an extension. </a:t>
          </a:r>
          <a:endParaRPr lang="en-US" sz="1100" kern="1200" dirty="0"/>
        </a:p>
      </dsp:txBody>
      <dsp:txXfrm>
        <a:off x="1834517" y="469890"/>
        <a:ext cx="3148942" cy="1335915"/>
      </dsp:txXfrm>
    </dsp:sp>
    <dsp:sp modelId="{773FAAE7-8872-4AF8-9854-1D0ADE5AB6ED}">
      <dsp:nvSpPr>
        <dsp:cNvPr id="0" name=""/>
        <dsp:cNvSpPr/>
      </dsp:nvSpPr>
      <dsp:spPr>
        <a:xfrm>
          <a:off x="5532139" y="469890"/>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2033DD-9E21-4BA0-875F-377380DFD543}">
      <dsp:nvSpPr>
        <dsp:cNvPr id="0" name=""/>
        <dsp:cNvSpPr/>
      </dsp:nvSpPr>
      <dsp:spPr>
        <a:xfrm>
          <a:off x="5812681" y="750432"/>
          <a:ext cx="774830" cy="77483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C414A70-CDCA-4FB6-9DCE-98A583C33486}">
      <dsp:nvSpPr>
        <dsp:cNvPr id="0" name=""/>
        <dsp:cNvSpPr/>
      </dsp:nvSpPr>
      <dsp:spPr>
        <a:xfrm>
          <a:off x="7154322" y="469890"/>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GB" sz="1100" kern="1200"/>
            <a:t>The South London Partnership is a sub-regional collaboration of five London boroughs working to promote the interests of South London’s people, places, and businesses. </a:t>
          </a:r>
          <a:endParaRPr lang="en-US" sz="1100" kern="1200"/>
        </a:p>
      </dsp:txBody>
      <dsp:txXfrm>
        <a:off x="7154322" y="469890"/>
        <a:ext cx="3148942" cy="1335915"/>
      </dsp:txXfrm>
    </dsp:sp>
    <dsp:sp modelId="{E87CE4F2-3691-4B33-879B-CC2E76900FCF}">
      <dsp:nvSpPr>
        <dsp:cNvPr id="0" name=""/>
        <dsp:cNvSpPr/>
      </dsp:nvSpPr>
      <dsp:spPr>
        <a:xfrm>
          <a:off x="212335" y="2545532"/>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A81C0A-C8D6-46DE-AA4F-1C0AC42B6DAE}">
      <dsp:nvSpPr>
        <dsp:cNvPr id="0" name=""/>
        <dsp:cNvSpPr/>
      </dsp:nvSpPr>
      <dsp:spPr>
        <a:xfrm>
          <a:off x="492877" y="2826074"/>
          <a:ext cx="774830" cy="77483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B58A024-BE28-40C1-9D8B-D5AE6E0A692E}">
      <dsp:nvSpPr>
        <dsp:cNvPr id="0" name=""/>
        <dsp:cNvSpPr/>
      </dsp:nvSpPr>
      <dsp:spPr>
        <a:xfrm>
          <a:off x="1834517"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GB" sz="1100" kern="1200"/>
            <a:t>The Shared Prosperity Fund People and Skills South London Partnership Programme aims to support 660 unemployed residents, progressing at least 224 into good quality jobs and providing comprehensive wrap around support to progress all programme participants closer to the employment market. </a:t>
          </a:r>
          <a:endParaRPr lang="en-US" sz="1100" kern="1200"/>
        </a:p>
      </dsp:txBody>
      <dsp:txXfrm>
        <a:off x="1834517" y="2545532"/>
        <a:ext cx="3148942" cy="1335915"/>
      </dsp:txXfrm>
    </dsp:sp>
    <dsp:sp modelId="{B58C81BA-C6BD-43A3-990E-8BD2D7278883}">
      <dsp:nvSpPr>
        <dsp:cNvPr id="0" name=""/>
        <dsp:cNvSpPr/>
      </dsp:nvSpPr>
      <dsp:spPr>
        <a:xfrm>
          <a:off x="5532139" y="2545532"/>
          <a:ext cx="1335915" cy="1335915"/>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2277FB-0C88-4CB6-8BC6-BF2D5DF95EB6}">
      <dsp:nvSpPr>
        <dsp:cNvPr id="0" name=""/>
        <dsp:cNvSpPr/>
      </dsp:nvSpPr>
      <dsp:spPr>
        <a:xfrm>
          <a:off x="5812681" y="2826074"/>
          <a:ext cx="774830" cy="77483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6CF6209-769D-4BCC-A836-E214CE2008D2}">
      <dsp:nvSpPr>
        <dsp:cNvPr id="0" name=""/>
        <dsp:cNvSpPr/>
      </dsp:nvSpPr>
      <dsp:spPr>
        <a:xfrm>
          <a:off x="7154322"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GB" sz="1100" kern="1200" dirty="0"/>
            <a:t>The programme has been open to any resident of the South London Partnership Boroughs who is unemployed with right to work in the UK, and the programme accepted self-referrals and referrals from community support organisations such as charities and community groups. </a:t>
          </a:r>
          <a:endParaRPr lang="en-US" sz="1100" kern="1200" dirty="0"/>
        </a:p>
      </dsp:txBody>
      <dsp:txXfrm>
        <a:off x="7154322" y="2545532"/>
        <a:ext cx="3148942" cy="13359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691AD5-EE71-4D63-B156-CC03AA810F31}">
      <dsp:nvSpPr>
        <dsp:cNvPr id="0" name=""/>
        <dsp:cNvSpPr/>
      </dsp:nvSpPr>
      <dsp:spPr>
        <a:xfrm>
          <a:off x="0" y="0"/>
          <a:ext cx="6291714"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F8FD48C-803D-4F83-8997-9C0850199265}">
      <dsp:nvSpPr>
        <dsp:cNvPr id="0" name=""/>
        <dsp:cNvSpPr/>
      </dsp:nvSpPr>
      <dsp:spPr>
        <a:xfrm>
          <a:off x="0" y="0"/>
          <a:ext cx="6291714" cy="1382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GB" sz="3600" kern="1200" dirty="0"/>
            <a:t>We are delivering alongside 2 x Supply Chain Partners</a:t>
          </a:r>
          <a:endParaRPr lang="en-US" sz="3600" kern="1200" dirty="0"/>
        </a:p>
      </dsp:txBody>
      <dsp:txXfrm>
        <a:off x="0" y="0"/>
        <a:ext cx="6291714" cy="1382683"/>
      </dsp:txXfrm>
    </dsp:sp>
    <dsp:sp modelId="{0028735A-91CE-4423-B536-F0085BE147D6}">
      <dsp:nvSpPr>
        <dsp:cNvPr id="0" name=""/>
        <dsp:cNvSpPr/>
      </dsp:nvSpPr>
      <dsp:spPr>
        <a:xfrm>
          <a:off x="0" y="1382683"/>
          <a:ext cx="6291714" cy="0"/>
        </a:xfrm>
        <a:prstGeom prst="line">
          <a:avLst/>
        </a:prstGeom>
        <a:solidFill>
          <a:schemeClr val="accent2">
            <a:hueOff val="2147871"/>
            <a:satOff val="-6164"/>
            <a:lumOff val="-9870"/>
            <a:alphaOff val="0"/>
          </a:schemeClr>
        </a:solidFill>
        <a:ln w="19050" cap="flat" cmpd="sng" algn="ctr">
          <a:solidFill>
            <a:schemeClr val="accent2">
              <a:hueOff val="2147871"/>
              <a:satOff val="-6164"/>
              <a:lumOff val="-987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B360958-653A-4A3F-B1E4-ABB70CAAE7B9}">
      <dsp:nvSpPr>
        <dsp:cNvPr id="0" name=""/>
        <dsp:cNvSpPr/>
      </dsp:nvSpPr>
      <dsp:spPr>
        <a:xfrm>
          <a:off x="0" y="1382683"/>
          <a:ext cx="6291714" cy="1382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GB" sz="3600" kern="1200"/>
            <a:t>Beam  Delivery   Specialist in supporting 18-24s</a:t>
          </a:r>
          <a:endParaRPr lang="en-US" sz="3600" kern="1200"/>
        </a:p>
      </dsp:txBody>
      <dsp:txXfrm>
        <a:off x="0" y="1382683"/>
        <a:ext cx="6291714" cy="1382683"/>
      </dsp:txXfrm>
    </dsp:sp>
    <dsp:sp modelId="{AAC4D64B-912E-41FD-8C9F-2827A2CEBCBC}">
      <dsp:nvSpPr>
        <dsp:cNvPr id="0" name=""/>
        <dsp:cNvSpPr/>
      </dsp:nvSpPr>
      <dsp:spPr>
        <a:xfrm>
          <a:off x="0" y="2765367"/>
          <a:ext cx="6291714" cy="0"/>
        </a:xfrm>
        <a:prstGeom prst="line">
          <a:avLst/>
        </a:prstGeom>
        <a:solidFill>
          <a:schemeClr val="accent2">
            <a:hueOff val="4295743"/>
            <a:satOff val="-12329"/>
            <a:lumOff val="-19739"/>
            <a:alphaOff val="0"/>
          </a:schemeClr>
        </a:solidFill>
        <a:ln w="19050" cap="flat" cmpd="sng" algn="ctr">
          <a:solidFill>
            <a:schemeClr val="accent2">
              <a:hueOff val="4295743"/>
              <a:satOff val="-12329"/>
              <a:lumOff val="-1973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326AAF-56C9-4D3D-8B50-40ABE7CD8902}">
      <dsp:nvSpPr>
        <dsp:cNvPr id="0" name=""/>
        <dsp:cNvSpPr/>
      </dsp:nvSpPr>
      <dsp:spPr>
        <a:xfrm>
          <a:off x="0" y="2765367"/>
          <a:ext cx="6291714" cy="1382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GB" sz="3600" kern="1200"/>
            <a:t>Belina Grow Specialist in supporting Women/Bame/50+</a:t>
          </a:r>
          <a:endParaRPr lang="en-US" sz="3600" kern="1200"/>
        </a:p>
      </dsp:txBody>
      <dsp:txXfrm>
        <a:off x="0" y="2765367"/>
        <a:ext cx="6291714" cy="1382683"/>
      </dsp:txXfrm>
    </dsp:sp>
    <dsp:sp modelId="{904BEB24-6054-43C2-AC0D-7087F653412E}">
      <dsp:nvSpPr>
        <dsp:cNvPr id="0" name=""/>
        <dsp:cNvSpPr/>
      </dsp:nvSpPr>
      <dsp:spPr>
        <a:xfrm>
          <a:off x="0" y="4148051"/>
          <a:ext cx="6291714" cy="0"/>
        </a:xfrm>
        <a:prstGeom prst="line">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7D926F7-6FD8-4CD1-B6DA-601B4FA1FF68}">
      <dsp:nvSpPr>
        <dsp:cNvPr id="0" name=""/>
        <dsp:cNvSpPr/>
      </dsp:nvSpPr>
      <dsp:spPr>
        <a:xfrm>
          <a:off x="0" y="4148051"/>
          <a:ext cx="6291714" cy="13826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n-GB" sz="3600" kern="1200" dirty="0"/>
            <a:t>Ingeus deliver’s 70% of the contract</a:t>
          </a:r>
          <a:endParaRPr lang="en-US" sz="3600" kern="1200" dirty="0"/>
        </a:p>
      </dsp:txBody>
      <dsp:txXfrm>
        <a:off x="0" y="4148051"/>
        <a:ext cx="6291714" cy="1382683"/>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3C380-A926-9FE3-C377-2245F63712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2EC14EA-6C35-13D2-BD5C-7CA80E7E17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F5B8298-7E2E-2D1B-77DC-488C4CC68E00}"/>
              </a:ext>
            </a:extLst>
          </p:cNvPr>
          <p:cNvSpPr>
            <a:spLocks noGrp="1"/>
          </p:cNvSpPr>
          <p:nvPr>
            <p:ph type="dt" sz="half" idx="10"/>
          </p:nvPr>
        </p:nvSpPr>
        <p:spPr/>
        <p:txBody>
          <a:bodyPr/>
          <a:lstStyle/>
          <a:p>
            <a:fld id="{083B46F7-A6C7-4A77-B13D-88F1EB87F860}" type="datetimeFigureOut">
              <a:rPr lang="en-GB" smtClean="0"/>
              <a:t>27/01/2025</a:t>
            </a:fld>
            <a:endParaRPr lang="en-GB"/>
          </a:p>
        </p:txBody>
      </p:sp>
      <p:sp>
        <p:nvSpPr>
          <p:cNvPr id="5" name="Footer Placeholder 4">
            <a:extLst>
              <a:ext uri="{FF2B5EF4-FFF2-40B4-BE49-F238E27FC236}">
                <a16:creationId xmlns:a16="http://schemas.microsoft.com/office/drawing/2014/main" id="{6EA14189-91BF-5739-BB98-8A5A8810D1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331007-5B54-C313-3A49-0C54D42D1AF8}"/>
              </a:ext>
            </a:extLst>
          </p:cNvPr>
          <p:cNvSpPr>
            <a:spLocks noGrp="1"/>
          </p:cNvSpPr>
          <p:nvPr>
            <p:ph type="sldNum" sz="quarter" idx="12"/>
          </p:nvPr>
        </p:nvSpPr>
        <p:spPr/>
        <p:txBody>
          <a:bodyPr/>
          <a:lstStyle/>
          <a:p>
            <a:fld id="{0B69EC9D-8012-40A6-84BD-DB1BD751F436}" type="slidenum">
              <a:rPr lang="en-GB" smtClean="0"/>
              <a:t>‹#›</a:t>
            </a:fld>
            <a:endParaRPr lang="en-GB"/>
          </a:p>
        </p:txBody>
      </p:sp>
    </p:spTree>
    <p:extLst>
      <p:ext uri="{BB962C8B-B14F-4D97-AF65-F5344CB8AC3E}">
        <p14:creationId xmlns:p14="http://schemas.microsoft.com/office/powerpoint/2010/main" val="1661671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260B2-DC85-7EAB-5DEA-ED7BFD1D3E4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918F008-299B-628A-2C2B-8887F94EEC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43AE9C-88DB-A0B4-02C0-A2BD838F208C}"/>
              </a:ext>
            </a:extLst>
          </p:cNvPr>
          <p:cNvSpPr>
            <a:spLocks noGrp="1"/>
          </p:cNvSpPr>
          <p:nvPr>
            <p:ph type="dt" sz="half" idx="10"/>
          </p:nvPr>
        </p:nvSpPr>
        <p:spPr/>
        <p:txBody>
          <a:bodyPr/>
          <a:lstStyle/>
          <a:p>
            <a:fld id="{083B46F7-A6C7-4A77-B13D-88F1EB87F860}" type="datetimeFigureOut">
              <a:rPr lang="en-GB" smtClean="0"/>
              <a:t>27/01/2025</a:t>
            </a:fld>
            <a:endParaRPr lang="en-GB"/>
          </a:p>
        </p:txBody>
      </p:sp>
      <p:sp>
        <p:nvSpPr>
          <p:cNvPr id="5" name="Footer Placeholder 4">
            <a:extLst>
              <a:ext uri="{FF2B5EF4-FFF2-40B4-BE49-F238E27FC236}">
                <a16:creationId xmlns:a16="http://schemas.microsoft.com/office/drawing/2014/main" id="{453FDC67-A9BF-05C7-3451-41EE6F6808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06851F2-A4C1-49E7-DCC5-F9F4368B380D}"/>
              </a:ext>
            </a:extLst>
          </p:cNvPr>
          <p:cNvSpPr>
            <a:spLocks noGrp="1"/>
          </p:cNvSpPr>
          <p:nvPr>
            <p:ph type="sldNum" sz="quarter" idx="12"/>
          </p:nvPr>
        </p:nvSpPr>
        <p:spPr/>
        <p:txBody>
          <a:bodyPr/>
          <a:lstStyle/>
          <a:p>
            <a:fld id="{0B69EC9D-8012-40A6-84BD-DB1BD751F436}" type="slidenum">
              <a:rPr lang="en-GB" smtClean="0"/>
              <a:t>‹#›</a:t>
            </a:fld>
            <a:endParaRPr lang="en-GB"/>
          </a:p>
        </p:txBody>
      </p:sp>
    </p:spTree>
    <p:extLst>
      <p:ext uri="{BB962C8B-B14F-4D97-AF65-F5344CB8AC3E}">
        <p14:creationId xmlns:p14="http://schemas.microsoft.com/office/powerpoint/2010/main" val="1958524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F5DBB9-342A-88B8-0A70-2EF45C07F81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827CDF9-586E-C17B-25CD-97E74B6BA92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1BB169-A533-4CD8-AFEF-D3962DD8E776}"/>
              </a:ext>
            </a:extLst>
          </p:cNvPr>
          <p:cNvSpPr>
            <a:spLocks noGrp="1"/>
          </p:cNvSpPr>
          <p:nvPr>
            <p:ph type="dt" sz="half" idx="10"/>
          </p:nvPr>
        </p:nvSpPr>
        <p:spPr/>
        <p:txBody>
          <a:bodyPr/>
          <a:lstStyle/>
          <a:p>
            <a:fld id="{083B46F7-A6C7-4A77-B13D-88F1EB87F860}" type="datetimeFigureOut">
              <a:rPr lang="en-GB" smtClean="0"/>
              <a:t>27/01/2025</a:t>
            </a:fld>
            <a:endParaRPr lang="en-GB"/>
          </a:p>
        </p:txBody>
      </p:sp>
      <p:sp>
        <p:nvSpPr>
          <p:cNvPr id="5" name="Footer Placeholder 4">
            <a:extLst>
              <a:ext uri="{FF2B5EF4-FFF2-40B4-BE49-F238E27FC236}">
                <a16:creationId xmlns:a16="http://schemas.microsoft.com/office/drawing/2014/main" id="{3BC724E6-E674-6EDF-62F9-C778882E671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AD1E7E-9C41-29D3-386D-9679772760D5}"/>
              </a:ext>
            </a:extLst>
          </p:cNvPr>
          <p:cNvSpPr>
            <a:spLocks noGrp="1"/>
          </p:cNvSpPr>
          <p:nvPr>
            <p:ph type="sldNum" sz="quarter" idx="12"/>
          </p:nvPr>
        </p:nvSpPr>
        <p:spPr/>
        <p:txBody>
          <a:bodyPr/>
          <a:lstStyle/>
          <a:p>
            <a:fld id="{0B69EC9D-8012-40A6-84BD-DB1BD751F436}" type="slidenum">
              <a:rPr lang="en-GB" smtClean="0"/>
              <a:t>‹#›</a:t>
            </a:fld>
            <a:endParaRPr lang="en-GB"/>
          </a:p>
        </p:txBody>
      </p:sp>
    </p:spTree>
    <p:extLst>
      <p:ext uri="{BB962C8B-B14F-4D97-AF65-F5344CB8AC3E}">
        <p14:creationId xmlns:p14="http://schemas.microsoft.com/office/powerpoint/2010/main" val="647416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E1215-9716-1364-7A25-B7B14432CC2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423A277-1CB1-F012-C3D6-9B7A54EE100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5D07965-1275-3345-A420-905C9C4B7E64}"/>
              </a:ext>
            </a:extLst>
          </p:cNvPr>
          <p:cNvSpPr>
            <a:spLocks noGrp="1"/>
          </p:cNvSpPr>
          <p:nvPr>
            <p:ph type="dt" sz="half" idx="10"/>
          </p:nvPr>
        </p:nvSpPr>
        <p:spPr/>
        <p:txBody>
          <a:bodyPr/>
          <a:lstStyle/>
          <a:p>
            <a:fld id="{083B46F7-A6C7-4A77-B13D-88F1EB87F860}" type="datetimeFigureOut">
              <a:rPr lang="en-GB" smtClean="0"/>
              <a:t>27/01/2025</a:t>
            </a:fld>
            <a:endParaRPr lang="en-GB"/>
          </a:p>
        </p:txBody>
      </p:sp>
      <p:sp>
        <p:nvSpPr>
          <p:cNvPr id="5" name="Footer Placeholder 4">
            <a:extLst>
              <a:ext uri="{FF2B5EF4-FFF2-40B4-BE49-F238E27FC236}">
                <a16:creationId xmlns:a16="http://schemas.microsoft.com/office/drawing/2014/main" id="{CB6F343D-2C53-3483-C844-A8D8AC6F630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0B57939-7C84-5FDB-E422-8C01A7D28019}"/>
              </a:ext>
            </a:extLst>
          </p:cNvPr>
          <p:cNvSpPr>
            <a:spLocks noGrp="1"/>
          </p:cNvSpPr>
          <p:nvPr>
            <p:ph type="sldNum" sz="quarter" idx="12"/>
          </p:nvPr>
        </p:nvSpPr>
        <p:spPr/>
        <p:txBody>
          <a:bodyPr/>
          <a:lstStyle/>
          <a:p>
            <a:fld id="{0B69EC9D-8012-40A6-84BD-DB1BD751F436}" type="slidenum">
              <a:rPr lang="en-GB" smtClean="0"/>
              <a:t>‹#›</a:t>
            </a:fld>
            <a:endParaRPr lang="en-GB"/>
          </a:p>
        </p:txBody>
      </p:sp>
    </p:spTree>
    <p:extLst>
      <p:ext uri="{BB962C8B-B14F-4D97-AF65-F5344CB8AC3E}">
        <p14:creationId xmlns:p14="http://schemas.microsoft.com/office/powerpoint/2010/main" val="3068372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E2005-6B81-BD2C-4D8A-40B979E8F1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DF03DB9-4571-97F3-3C6C-7AC873839C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9F1EA6-252F-98C4-57BD-30939F9A1081}"/>
              </a:ext>
            </a:extLst>
          </p:cNvPr>
          <p:cNvSpPr>
            <a:spLocks noGrp="1"/>
          </p:cNvSpPr>
          <p:nvPr>
            <p:ph type="dt" sz="half" idx="10"/>
          </p:nvPr>
        </p:nvSpPr>
        <p:spPr/>
        <p:txBody>
          <a:bodyPr/>
          <a:lstStyle/>
          <a:p>
            <a:fld id="{083B46F7-A6C7-4A77-B13D-88F1EB87F860}" type="datetimeFigureOut">
              <a:rPr lang="en-GB" smtClean="0"/>
              <a:t>27/01/2025</a:t>
            </a:fld>
            <a:endParaRPr lang="en-GB"/>
          </a:p>
        </p:txBody>
      </p:sp>
      <p:sp>
        <p:nvSpPr>
          <p:cNvPr id="5" name="Footer Placeholder 4">
            <a:extLst>
              <a:ext uri="{FF2B5EF4-FFF2-40B4-BE49-F238E27FC236}">
                <a16:creationId xmlns:a16="http://schemas.microsoft.com/office/drawing/2014/main" id="{EA31D6A8-6157-7199-5D62-93F72AAE2D3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2F70A1-A9AF-8C2B-9219-D9F4695D17C7}"/>
              </a:ext>
            </a:extLst>
          </p:cNvPr>
          <p:cNvSpPr>
            <a:spLocks noGrp="1"/>
          </p:cNvSpPr>
          <p:nvPr>
            <p:ph type="sldNum" sz="quarter" idx="12"/>
          </p:nvPr>
        </p:nvSpPr>
        <p:spPr/>
        <p:txBody>
          <a:bodyPr/>
          <a:lstStyle/>
          <a:p>
            <a:fld id="{0B69EC9D-8012-40A6-84BD-DB1BD751F436}" type="slidenum">
              <a:rPr lang="en-GB" smtClean="0"/>
              <a:t>‹#›</a:t>
            </a:fld>
            <a:endParaRPr lang="en-GB"/>
          </a:p>
        </p:txBody>
      </p:sp>
    </p:spTree>
    <p:extLst>
      <p:ext uri="{BB962C8B-B14F-4D97-AF65-F5344CB8AC3E}">
        <p14:creationId xmlns:p14="http://schemas.microsoft.com/office/powerpoint/2010/main" val="2595814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B0186-B31B-3052-B2C4-D081342977D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CD02DC7-EE80-4B86-70C7-544533FBB2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B8FB729-4173-CCCB-E753-9DA9227FFC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46C3088-A332-726B-F695-0AD81E2A0A4F}"/>
              </a:ext>
            </a:extLst>
          </p:cNvPr>
          <p:cNvSpPr>
            <a:spLocks noGrp="1"/>
          </p:cNvSpPr>
          <p:nvPr>
            <p:ph type="dt" sz="half" idx="10"/>
          </p:nvPr>
        </p:nvSpPr>
        <p:spPr/>
        <p:txBody>
          <a:bodyPr/>
          <a:lstStyle/>
          <a:p>
            <a:fld id="{083B46F7-A6C7-4A77-B13D-88F1EB87F860}" type="datetimeFigureOut">
              <a:rPr lang="en-GB" smtClean="0"/>
              <a:t>27/01/2025</a:t>
            </a:fld>
            <a:endParaRPr lang="en-GB"/>
          </a:p>
        </p:txBody>
      </p:sp>
      <p:sp>
        <p:nvSpPr>
          <p:cNvPr id="6" name="Footer Placeholder 5">
            <a:extLst>
              <a:ext uri="{FF2B5EF4-FFF2-40B4-BE49-F238E27FC236}">
                <a16:creationId xmlns:a16="http://schemas.microsoft.com/office/drawing/2014/main" id="{C14118B5-5CFF-6EDC-077C-73B8576523C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AE02392-0EA6-F296-206E-80F438F056CB}"/>
              </a:ext>
            </a:extLst>
          </p:cNvPr>
          <p:cNvSpPr>
            <a:spLocks noGrp="1"/>
          </p:cNvSpPr>
          <p:nvPr>
            <p:ph type="sldNum" sz="quarter" idx="12"/>
          </p:nvPr>
        </p:nvSpPr>
        <p:spPr/>
        <p:txBody>
          <a:bodyPr/>
          <a:lstStyle/>
          <a:p>
            <a:fld id="{0B69EC9D-8012-40A6-84BD-DB1BD751F436}" type="slidenum">
              <a:rPr lang="en-GB" smtClean="0"/>
              <a:t>‹#›</a:t>
            </a:fld>
            <a:endParaRPr lang="en-GB"/>
          </a:p>
        </p:txBody>
      </p:sp>
    </p:spTree>
    <p:extLst>
      <p:ext uri="{BB962C8B-B14F-4D97-AF65-F5344CB8AC3E}">
        <p14:creationId xmlns:p14="http://schemas.microsoft.com/office/powerpoint/2010/main" val="2264704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A0355-8590-AE24-F245-BD39DDDE7B1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F09CF25-E74A-C12C-F7A7-CAE1CDAD7C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D4DA257-3699-3950-A685-90ADC5174B0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3CFAFA0-167A-6CBA-5203-DD0345206D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CD9EEA2-A58C-388C-07B1-0B50D7487E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BDC5835-1C0F-9413-6A92-A30D2DE1FC3F}"/>
              </a:ext>
            </a:extLst>
          </p:cNvPr>
          <p:cNvSpPr>
            <a:spLocks noGrp="1"/>
          </p:cNvSpPr>
          <p:nvPr>
            <p:ph type="dt" sz="half" idx="10"/>
          </p:nvPr>
        </p:nvSpPr>
        <p:spPr/>
        <p:txBody>
          <a:bodyPr/>
          <a:lstStyle/>
          <a:p>
            <a:fld id="{083B46F7-A6C7-4A77-B13D-88F1EB87F860}" type="datetimeFigureOut">
              <a:rPr lang="en-GB" smtClean="0"/>
              <a:t>27/01/2025</a:t>
            </a:fld>
            <a:endParaRPr lang="en-GB"/>
          </a:p>
        </p:txBody>
      </p:sp>
      <p:sp>
        <p:nvSpPr>
          <p:cNvPr id="8" name="Footer Placeholder 7">
            <a:extLst>
              <a:ext uri="{FF2B5EF4-FFF2-40B4-BE49-F238E27FC236}">
                <a16:creationId xmlns:a16="http://schemas.microsoft.com/office/drawing/2014/main" id="{F65B36EF-5892-9921-F643-DFB005F16E7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015DC6E-DCA0-3EEE-CD77-7B9BCBB07C16}"/>
              </a:ext>
            </a:extLst>
          </p:cNvPr>
          <p:cNvSpPr>
            <a:spLocks noGrp="1"/>
          </p:cNvSpPr>
          <p:nvPr>
            <p:ph type="sldNum" sz="quarter" idx="12"/>
          </p:nvPr>
        </p:nvSpPr>
        <p:spPr/>
        <p:txBody>
          <a:bodyPr/>
          <a:lstStyle/>
          <a:p>
            <a:fld id="{0B69EC9D-8012-40A6-84BD-DB1BD751F436}" type="slidenum">
              <a:rPr lang="en-GB" smtClean="0"/>
              <a:t>‹#›</a:t>
            </a:fld>
            <a:endParaRPr lang="en-GB"/>
          </a:p>
        </p:txBody>
      </p:sp>
    </p:spTree>
    <p:extLst>
      <p:ext uri="{BB962C8B-B14F-4D97-AF65-F5344CB8AC3E}">
        <p14:creationId xmlns:p14="http://schemas.microsoft.com/office/powerpoint/2010/main" val="1063289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C77BB-C63C-FA52-6BE8-9B045DC94D4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F6B1C4F-B810-D6DA-FA5A-95BFD0BC4987}"/>
              </a:ext>
            </a:extLst>
          </p:cNvPr>
          <p:cNvSpPr>
            <a:spLocks noGrp="1"/>
          </p:cNvSpPr>
          <p:nvPr>
            <p:ph type="dt" sz="half" idx="10"/>
          </p:nvPr>
        </p:nvSpPr>
        <p:spPr/>
        <p:txBody>
          <a:bodyPr/>
          <a:lstStyle/>
          <a:p>
            <a:fld id="{083B46F7-A6C7-4A77-B13D-88F1EB87F860}" type="datetimeFigureOut">
              <a:rPr lang="en-GB" smtClean="0"/>
              <a:t>27/01/2025</a:t>
            </a:fld>
            <a:endParaRPr lang="en-GB"/>
          </a:p>
        </p:txBody>
      </p:sp>
      <p:sp>
        <p:nvSpPr>
          <p:cNvPr id="4" name="Footer Placeholder 3">
            <a:extLst>
              <a:ext uri="{FF2B5EF4-FFF2-40B4-BE49-F238E27FC236}">
                <a16:creationId xmlns:a16="http://schemas.microsoft.com/office/drawing/2014/main" id="{C50D439D-FE13-0904-7D36-9FADABBCB7B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C6BC97C-BF7B-8203-0C97-1E24B6569014}"/>
              </a:ext>
            </a:extLst>
          </p:cNvPr>
          <p:cNvSpPr>
            <a:spLocks noGrp="1"/>
          </p:cNvSpPr>
          <p:nvPr>
            <p:ph type="sldNum" sz="quarter" idx="12"/>
          </p:nvPr>
        </p:nvSpPr>
        <p:spPr/>
        <p:txBody>
          <a:bodyPr/>
          <a:lstStyle/>
          <a:p>
            <a:fld id="{0B69EC9D-8012-40A6-84BD-DB1BD751F436}" type="slidenum">
              <a:rPr lang="en-GB" smtClean="0"/>
              <a:t>‹#›</a:t>
            </a:fld>
            <a:endParaRPr lang="en-GB"/>
          </a:p>
        </p:txBody>
      </p:sp>
    </p:spTree>
    <p:extLst>
      <p:ext uri="{BB962C8B-B14F-4D97-AF65-F5344CB8AC3E}">
        <p14:creationId xmlns:p14="http://schemas.microsoft.com/office/powerpoint/2010/main" val="3303343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1FFF212-9279-775C-F1CA-2CF48A3EE01E}"/>
              </a:ext>
            </a:extLst>
          </p:cNvPr>
          <p:cNvSpPr>
            <a:spLocks noGrp="1"/>
          </p:cNvSpPr>
          <p:nvPr>
            <p:ph type="dt" sz="half" idx="10"/>
          </p:nvPr>
        </p:nvSpPr>
        <p:spPr/>
        <p:txBody>
          <a:bodyPr/>
          <a:lstStyle/>
          <a:p>
            <a:fld id="{083B46F7-A6C7-4A77-B13D-88F1EB87F860}" type="datetimeFigureOut">
              <a:rPr lang="en-GB" smtClean="0"/>
              <a:t>27/01/2025</a:t>
            </a:fld>
            <a:endParaRPr lang="en-GB"/>
          </a:p>
        </p:txBody>
      </p:sp>
      <p:sp>
        <p:nvSpPr>
          <p:cNvPr id="3" name="Footer Placeholder 2">
            <a:extLst>
              <a:ext uri="{FF2B5EF4-FFF2-40B4-BE49-F238E27FC236}">
                <a16:creationId xmlns:a16="http://schemas.microsoft.com/office/drawing/2014/main" id="{F0CF9F6A-8104-C3BC-868B-B97C13E01AA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90C47EA-A6E2-26D1-57E4-B12133E2AB00}"/>
              </a:ext>
            </a:extLst>
          </p:cNvPr>
          <p:cNvSpPr>
            <a:spLocks noGrp="1"/>
          </p:cNvSpPr>
          <p:nvPr>
            <p:ph type="sldNum" sz="quarter" idx="12"/>
          </p:nvPr>
        </p:nvSpPr>
        <p:spPr/>
        <p:txBody>
          <a:bodyPr/>
          <a:lstStyle/>
          <a:p>
            <a:fld id="{0B69EC9D-8012-40A6-84BD-DB1BD751F436}" type="slidenum">
              <a:rPr lang="en-GB" smtClean="0"/>
              <a:t>‹#›</a:t>
            </a:fld>
            <a:endParaRPr lang="en-GB"/>
          </a:p>
        </p:txBody>
      </p:sp>
    </p:spTree>
    <p:extLst>
      <p:ext uri="{BB962C8B-B14F-4D97-AF65-F5344CB8AC3E}">
        <p14:creationId xmlns:p14="http://schemas.microsoft.com/office/powerpoint/2010/main" val="1462396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FFF69-4965-EC38-8145-EC8C49A4FD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FB98994-1E57-2A68-E0FB-255E4D04C9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C6C74BC-8984-9B97-814A-A1D92EC6AE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5A431B-23DE-F26C-C991-177AD2243FA4}"/>
              </a:ext>
            </a:extLst>
          </p:cNvPr>
          <p:cNvSpPr>
            <a:spLocks noGrp="1"/>
          </p:cNvSpPr>
          <p:nvPr>
            <p:ph type="dt" sz="half" idx="10"/>
          </p:nvPr>
        </p:nvSpPr>
        <p:spPr/>
        <p:txBody>
          <a:bodyPr/>
          <a:lstStyle/>
          <a:p>
            <a:fld id="{083B46F7-A6C7-4A77-B13D-88F1EB87F860}" type="datetimeFigureOut">
              <a:rPr lang="en-GB" smtClean="0"/>
              <a:t>27/01/2025</a:t>
            </a:fld>
            <a:endParaRPr lang="en-GB"/>
          </a:p>
        </p:txBody>
      </p:sp>
      <p:sp>
        <p:nvSpPr>
          <p:cNvPr id="6" name="Footer Placeholder 5">
            <a:extLst>
              <a:ext uri="{FF2B5EF4-FFF2-40B4-BE49-F238E27FC236}">
                <a16:creationId xmlns:a16="http://schemas.microsoft.com/office/drawing/2014/main" id="{2CD18D02-2CD0-55E4-6A44-A4FA5BCE21D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753C32C-6D58-390F-A3FD-7B60555DB053}"/>
              </a:ext>
            </a:extLst>
          </p:cNvPr>
          <p:cNvSpPr>
            <a:spLocks noGrp="1"/>
          </p:cNvSpPr>
          <p:nvPr>
            <p:ph type="sldNum" sz="quarter" idx="12"/>
          </p:nvPr>
        </p:nvSpPr>
        <p:spPr/>
        <p:txBody>
          <a:bodyPr/>
          <a:lstStyle/>
          <a:p>
            <a:fld id="{0B69EC9D-8012-40A6-84BD-DB1BD751F436}" type="slidenum">
              <a:rPr lang="en-GB" smtClean="0"/>
              <a:t>‹#›</a:t>
            </a:fld>
            <a:endParaRPr lang="en-GB"/>
          </a:p>
        </p:txBody>
      </p:sp>
    </p:spTree>
    <p:extLst>
      <p:ext uri="{BB962C8B-B14F-4D97-AF65-F5344CB8AC3E}">
        <p14:creationId xmlns:p14="http://schemas.microsoft.com/office/powerpoint/2010/main" val="2338454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2F457-6995-4879-87AC-B65B95FD18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2CC1C2E-546E-393F-D2CD-562413B2F1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61951AF-EE07-40BD-DAF6-AE18E24938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3C2F41-33DF-73A1-C7C5-201C424A1607}"/>
              </a:ext>
            </a:extLst>
          </p:cNvPr>
          <p:cNvSpPr>
            <a:spLocks noGrp="1"/>
          </p:cNvSpPr>
          <p:nvPr>
            <p:ph type="dt" sz="half" idx="10"/>
          </p:nvPr>
        </p:nvSpPr>
        <p:spPr/>
        <p:txBody>
          <a:bodyPr/>
          <a:lstStyle/>
          <a:p>
            <a:fld id="{083B46F7-A6C7-4A77-B13D-88F1EB87F860}" type="datetimeFigureOut">
              <a:rPr lang="en-GB" smtClean="0"/>
              <a:t>27/01/2025</a:t>
            </a:fld>
            <a:endParaRPr lang="en-GB"/>
          </a:p>
        </p:txBody>
      </p:sp>
      <p:sp>
        <p:nvSpPr>
          <p:cNvPr id="6" name="Footer Placeholder 5">
            <a:extLst>
              <a:ext uri="{FF2B5EF4-FFF2-40B4-BE49-F238E27FC236}">
                <a16:creationId xmlns:a16="http://schemas.microsoft.com/office/drawing/2014/main" id="{042F9E1A-E5C3-6DDC-540E-411B66FE47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1B8AE3E-3C40-2A3D-F6E4-8BD6E5DA3F36}"/>
              </a:ext>
            </a:extLst>
          </p:cNvPr>
          <p:cNvSpPr>
            <a:spLocks noGrp="1"/>
          </p:cNvSpPr>
          <p:nvPr>
            <p:ph type="sldNum" sz="quarter" idx="12"/>
          </p:nvPr>
        </p:nvSpPr>
        <p:spPr/>
        <p:txBody>
          <a:bodyPr/>
          <a:lstStyle/>
          <a:p>
            <a:fld id="{0B69EC9D-8012-40A6-84BD-DB1BD751F436}" type="slidenum">
              <a:rPr lang="en-GB" smtClean="0"/>
              <a:t>‹#›</a:t>
            </a:fld>
            <a:endParaRPr lang="en-GB"/>
          </a:p>
        </p:txBody>
      </p:sp>
    </p:spTree>
    <p:extLst>
      <p:ext uri="{BB962C8B-B14F-4D97-AF65-F5344CB8AC3E}">
        <p14:creationId xmlns:p14="http://schemas.microsoft.com/office/powerpoint/2010/main" val="597069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87477E7-B8CD-49C4-B592-4F57395FE5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33307CE-21FC-6744-842E-EFC3367CB8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6E6EB24-9E72-A643-FE31-EF9DA8D628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83B46F7-A6C7-4A77-B13D-88F1EB87F860}" type="datetimeFigureOut">
              <a:rPr lang="en-GB" smtClean="0"/>
              <a:t>27/01/2025</a:t>
            </a:fld>
            <a:endParaRPr lang="en-GB"/>
          </a:p>
        </p:txBody>
      </p:sp>
      <p:sp>
        <p:nvSpPr>
          <p:cNvPr id="5" name="Footer Placeholder 4">
            <a:extLst>
              <a:ext uri="{FF2B5EF4-FFF2-40B4-BE49-F238E27FC236}">
                <a16:creationId xmlns:a16="http://schemas.microsoft.com/office/drawing/2014/main" id="{4B3EFE19-6576-5D98-2126-96458D919C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B8F8D347-C58E-FEBD-71DF-8C23578473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B69EC9D-8012-40A6-84BD-DB1BD751F436}" type="slidenum">
              <a:rPr lang="en-GB" smtClean="0"/>
              <a:t>‹#›</a:t>
            </a:fld>
            <a:endParaRPr lang="en-GB"/>
          </a:p>
        </p:txBody>
      </p:sp>
    </p:spTree>
    <p:extLst>
      <p:ext uri="{BB962C8B-B14F-4D97-AF65-F5344CB8AC3E}">
        <p14:creationId xmlns:p14="http://schemas.microsoft.com/office/powerpoint/2010/main" val="17778406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40536-B630-8A63-C2F6-9210C3C36D18}"/>
              </a:ext>
            </a:extLst>
          </p:cNvPr>
          <p:cNvSpPr>
            <a:spLocks noGrp="1"/>
          </p:cNvSpPr>
          <p:nvPr>
            <p:ph type="ctrTitle"/>
          </p:nvPr>
        </p:nvSpPr>
        <p:spPr>
          <a:xfrm>
            <a:off x="1524000" y="1963971"/>
            <a:ext cx="9144000" cy="3419687"/>
          </a:xfrm>
        </p:spPr>
        <p:txBody>
          <a:bodyPr>
            <a:normAutofit/>
          </a:bodyPr>
          <a:lstStyle/>
          <a:p>
            <a:br>
              <a:rPr lang="en-GB" dirty="0"/>
            </a:br>
            <a:r>
              <a:rPr lang="en-GB" dirty="0"/>
              <a:t>People &amp; Skills South London Partnership Programme</a:t>
            </a:r>
            <a:br>
              <a:rPr lang="en-GB" dirty="0"/>
            </a:br>
            <a:endParaRPr lang="en-GB" dirty="0"/>
          </a:p>
        </p:txBody>
      </p:sp>
      <p:sp>
        <p:nvSpPr>
          <p:cNvPr id="3" name="Subtitle 2">
            <a:extLst>
              <a:ext uri="{FF2B5EF4-FFF2-40B4-BE49-F238E27FC236}">
                <a16:creationId xmlns:a16="http://schemas.microsoft.com/office/drawing/2014/main" id="{07D84402-7D79-38F5-25B2-88DBC1320D8B}"/>
              </a:ext>
            </a:extLst>
          </p:cNvPr>
          <p:cNvSpPr>
            <a:spLocks noGrp="1"/>
          </p:cNvSpPr>
          <p:nvPr>
            <p:ph type="subTitle" idx="1"/>
          </p:nvPr>
        </p:nvSpPr>
        <p:spPr>
          <a:xfrm>
            <a:off x="1524000" y="3429000"/>
            <a:ext cx="9144000" cy="1828800"/>
          </a:xfrm>
        </p:spPr>
        <p:txBody>
          <a:bodyPr/>
          <a:lstStyle/>
          <a:p>
            <a:endParaRPr lang="en-GB" dirty="0"/>
          </a:p>
          <a:p>
            <a:endParaRPr lang="en-GB" dirty="0"/>
          </a:p>
          <a:p>
            <a:endParaRPr lang="en-GB" dirty="0"/>
          </a:p>
        </p:txBody>
      </p:sp>
      <p:pic>
        <p:nvPicPr>
          <p:cNvPr id="9" name="Picture 8">
            <a:extLst>
              <a:ext uri="{FF2B5EF4-FFF2-40B4-BE49-F238E27FC236}">
                <a16:creationId xmlns:a16="http://schemas.microsoft.com/office/drawing/2014/main" id="{E6D60B08-3A47-9D28-8C42-BCD29AB58349}"/>
              </a:ext>
            </a:extLst>
          </p:cNvPr>
          <p:cNvPicPr>
            <a:picLocks noChangeAspect="1"/>
          </p:cNvPicPr>
          <p:nvPr/>
        </p:nvPicPr>
        <p:blipFill>
          <a:blip r:embed="rId2"/>
          <a:stretch>
            <a:fillRect/>
          </a:stretch>
        </p:blipFill>
        <p:spPr>
          <a:xfrm>
            <a:off x="895498" y="816411"/>
            <a:ext cx="2450804" cy="573074"/>
          </a:xfrm>
          <a:prstGeom prst="rect">
            <a:avLst/>
          </a:prstGeom>
        </p:spPr>
      </p:pic>
      <p:pic>
        <p:nvPicPr>
          <p:cNvPr id="10" name="Picture 9">
            <a:extLst>
              <a:ext uri="{FF2B5EF4-FFF2-40B4-BE49-F238E27FC236}">
                <a16:creationId xmlns:a16="http://schemas.microsoft.com/office/drawing/2014/main" id="{47E526C4-280A-D4E8-0AF9-8D4275E336B8}"/>
              </a:ext>
            </a:extLst>
          </p:cNvPr>
          <p:cNvPicPr>
            <a:picLocks noChangeAspect="1"/>
          </p:cNvPicPr>
          <p:nvPr/>
        </p:nvPicPr>
        <p:blipFill>
          <a:blip r:embed="rId3"/>
          <a:stretch>
            <a:fillRect/>
          </a:stretch>
        </p:blipFill>
        <p:spPr>
          <a:xfrm>
            <a:off x="4064540" y="615856"/>
            <a:ext cx="2031460" cy="832984"/>
          </a:xfrm>
          <a:prstGeom prst="rect">
            <a:avLst/>
          </a:prstGeom>
        </p:spPr>
      </p:pic>
      <p:pic>
        <p:nvPicPr>
          <p:cNvPr id="12" name="Picture 11" descr="A blue logo with black text&#10;&#10;Description automatically generated">
            <a:extLst>
              <a:ext uri="{FF2B5EF4-FFF2-40B4-BE49-F238E27FC236}">
                <a16:creationId xmlns:a16="http://schemas.microsoft.com/office/drawing/2014/main" id="{FD532014-FB72-FFB7-802A-14EA396DFE32}"/>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10552" y="442958"/>
            <a:ext cx="2068497" cy="918598"/>
          </a:xfrm>
          <a:prstGeom prst="rect">
            <a:avLst/>
          </a:prstGeom>
          <a:noFill/>
          <a:ln>
            <a:noFill/>
          </a:ln>
        </p:spPr>
      </p:pic>
      <p:pic>
        <p:nvPicPr>
          <p:cNvPr id="1026" name="Picture 3">
            <a:extLst>
              <a:ext uri="{FF2B5EF4-FFF2-40B4-BE49-F238E27FC236}">
                <a16:creationId xmlns:a16="http://schemas.microsoft.com/office/drawing/2014/main" id="{9D28DFD8-5716-19B9-70BE-77A932B2DAB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15525" y="497522"/>
            <a:ext cx="150495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27835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2F779-8882-210F-70D8-0B4FA0101A54}"/>
              </a:ext>
            </a:extLst>
          </p:cNvPr>
          <p:cNvSpPr>
            <a:spLocks noGrp="1"/>
          </p:cNvSpPr>
          <p:nvPr>
            <p:ph type="title"/>
          </p:nvPr>
        </p:nvSpPr>
        <p:spPr/>
        <p:txBody>
          <a:bodyPr/>
          <a:lstStyle/>
          <a:p>
            <a:r>
              <a:rPr lang="en-GB"/>
              <a:t>What is the Programme?</a:t>
            </a:r>
            <a:endParaRPr lang="en-GB" dirty="0"/>
          </a:p>
        </p:txBody>
      </p:sp>
      <p:graphicFrame>
        <p:nvGraphicFramePr>
          <p:cNvPr id="13" name="Content Placeholder 2">
            <a:extLst>
              <a:ext uri="{FF2B5EF4-FFF2-40B4-BE49-F238E27FC236}">
                <a16:creationId xmlns:a16="http://schemas.microsoft.com/office/drawing/2014/main" id="{8F18F502-7537-3A8E-3B57-C5E28459DE91}"/>
              </a:ext>
            </a:extLst>
          </p:cNvPr>
          <p:cNvGraphicFramePr>
            <a:graphicFrameLocks noGrp="1"/>
          </p:cNvGraphicFramePr>
          <p:nvPr>
            <p:ph idx="1"/>
            <p:extLst>
              <p:ext uri="{D42A27DB-BD31-4B8C-83A1-F6EECF244321}">
                <p14:modId xmlns:p14="http://schemas.microsoft.com/office/powerpoint/2010/main" val="191359179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67964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512467"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a:extLst>
              <a:ext uri="{FF2B5EF4-FFF2-40B4-BE49-F238E27FC236}">
                <a16:creationId xmlns:a16="http://schemas.microsoft.com/office/drawing/2014/main" id="{AEC098E6-65EB-0344-E6B4-C6566F7BD36E}"/>
              </a:ext>
            </a:extLst>
          </p:cNvPr>
          <p:cNvSpPr>
            <a:spLocks noGrp="1"/>
          </p:cNvSpPr>
          <p:nvPr>
            <p:ph type="title"/>
          </p:nvPr>
        </p:nvSpPr>
        <p:spPr>
          <a:xfrm>
            <a:off x="838200" y="643467"/>
            <a:ext cx="2951205" cy="5571066"/>
          </a:xfrm>
        </p:spPr>
        <p:txBody>
          <a:bodyPr>
            <a:normAutofit/>
          </a:bodyPr>
          <a:lstStyle/>
          <a:p>
            <a:r>
              <a:rPr lang="en-GB">
                <a:solidFill>
                  <a:srgbClr val="FFFFFF"/>
                </a:solidFill>
              </a:rPr>
              <a:t>Supply Chain Partners </a:t>
            </a:r>
          </a:p>
        </p:txBody>
      </p:sp>
      <p:graphicFrame>
        <p:nvGraphicFramePr>
          <p:cNvPr id="5" name="Content Placeholder 2">
            <a:extLst>
              <a:ext uri="{FF2B5EF4-FFF2-40B4-BE49-F238E27FC236}">
                <a16:creationId xmlns:a16="http://schemas.microsoft.com/office/drawing/2014/main" id="{17C0F216-AA08-2B83-1A61-AE83218B662A}"/>
              </a:ext>
            </a:extLst>
          </p:cNvPr>
          <p:cNvGraphicFramePr>
            <a:graphicFrameLocks noGrp="1"/>
          </p:cNvGraphicFramePr>
          <p:nvPr>
            <p:ph idx="1"/>
            <p:extLst>
              <p:ext uri="{D42A27DB-BD31-4B8C-83A1-F6EECF244321}">
                <p14:modId xmlns:p14="http://schemas.microsoft.com/office/powerpoint/2010/main" val="1255056500"/>
              </p:ext>
            </p:extLst>
          </p:nvPr>
        </p:nvGraphicFramePr>
        <p:xfrm>
          <a:off x="5207640" y="643466"/>
          <a:ext cx="6291714"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0700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D07280-6154-F978-CC03-A8550CEDAF67}"/>
              </a:ext>
            </a:extLst>
          </p:cNvPr>
          <p:cNvSpPr>
            <a:spLocks noGrp="1"/>
          </p:cNvSpPr>
          <p:nvPr>
            <p:ph type="title"/>
          </p:nvPr>
        </p:nvSpPr>
        <p:spPr>
          <a:xfrm>
            <a:off x="466722" y="586855"/>
            <a:ext cx="3201366" cy="3387497"/>
          </a:xfrm>
        </p:spPr>
        <p:txBody>
          <a:bodyPr anchor="b">
            <a:normAutofit/>
          </a:bodyPr>
          <a:lstStyle/>
          <a:p>
            <a:pPr algn="r"/>
            <a:r>
              <a:rPr lang="en-GB" sz="4000">
                <a:solidFill>
                  <a:srgbClr val="FFFFFF"/>
                </a:solidFill>
              </a:rPr>
              <a:t>Eligibility</a:t>
            </a:r>
          </a:p>
        </p:txBody>
      </p:sp>
      <p:sp>
        <p:nvSpPr>
          <p:cNvPr id="3" name="Content Placeholder 2">
            <a:extLst>
              <a:ext uri="{FF2B5EF4-FFF2-40B4-BE49-F238E27FC236}">
                <a16:creationId xmlns:a16="http://schemas.microsoft.com/office/drawing/2014/main" id="{2A4616AB-0092-4108-9C40-8863ECBCC4E9}"/>
              </a:ext>
            </a:extLst>
          </p:cNvPr>
          <p:cNvSpPr>
            <a:spLocks noGrp="1"/>
          </p:cNvSpPr>
          <p:nvPr>
            <p:ph idx="1"/>
          </p:nvPr>
        </p:nvSpPr>
        <p:spPr>
          <a:xfrm>
            <a:off x="4810259" y="649480"/>
            <a:ext cx="6555347" cy="5546047"/>
          </a:xfrm>
        </p:spPr>
        <p:txBody>
          <a:bodyPr anchor="ctr">
            <a:normAutofit lnSpcReduction="10000"/>
          </a:bodyPr>
          <a:lstStyle/>
          <a:p>
            <a:r>
              <a:rPr lang="en-GB" dirty="0"/>
              <a:t>18 plus years old </a:t>
            </a:r>
          </a:p>
          <a:p>
            <a:r>
              <a:rPr lang="en-GB" dirty="0"/>
              <a:t>RTW in the UK</a:t>
            </a:r>
          </a:p>
          <a:p>
            <a:r>
              <a:rPr lang="en-GB" dirty="0"/>
              <a:t>Lives in one of the 5 Boroughs (Croydon, Merton, Sutton, Richmond upon Thames and Kingston)</a:t>
            </a:r>
          </a:p>
          <a:p>
            <a:pPr marL="342900" lvl="0" indent="-342900">
              <a:buFont typeface="Symbol" panose="05050102010706020507" pitchFamily="18" charset="2"/>
              <a:buChar char=""/>
            </a:pPr>
            <a:r>
              <a:rPr lang="en-GB" dirty="0"/>
              <a:t>Unemployed: Claiming </a:t>
            </a:r>
            <a:r>
              <a:rPr lang="en-GB" dirty="0">
                <a:effectLst/>
                <a:ea typeface="Times New Roman" panose="02020603050405020304" pitchFamily="18" charset="0"/>
              </a:rPr>
              <a:t>New Style JSA</a:t>
            </a:r>
            <a:r>
              <a:rPr lang="en-GB" dirty="0">
                <a:ea typeface="Times New Roman" panose="02020603050405020304" pitchFamily="18" charset="0"/>
              </a:rPr>
              <a:t>/</a:t>
            </a:r>
            <a:r>
              <a:rPr lang="en-GB" dirty="0">
                <a:effectLst/>
                <a:ea typeface="Times New Roman" panose="02020603050405020304" pitchFamily="18" charset="0"/>
              </a:rPr>
              <a:t>Universal Credit - Work Search Regime or Inactive </a:t>
            </a:r>
          </a:p>
          <a:p>
            <a:pPr marL="342900" lvl="0" indent="-342900">
              <a:buFont typeface="Symbol" panose="05050102010706020507" pitchFamily="18" charset="2"/>
              <a:buChar char=""/>
            </a:pPr>
            <a:r>
              <a:rPr lang="en-GB" dirty="0">
                <a:ea typeface="Times New Roman" panose="02020603050405020304" pitchFamily="18" charset="0"/>
              </a:rPr>
              <a:t>No qualifying claim period, can be referred from day 1 of claim</a:t>
            </a:r>
          </a:p>
          <a:p>
            <a:pPr marL="342900" lvl="0" indent="-342900">
              <a:buFont typeface="Symbol" panose="05050102010706020507" pitchFamily="18" charset="2"/>
              <a:buChar char=""/>
            </a:pPr>
            <a:r>
              <a:rPr lang="en-GB" dirty="0">
                <a:effectLst/>
                <a:ea typeface="Times New Roman" panose="02020603050405020304" pitchFamily="18" charset="0"/>
              </a:rPr>
              <a:t>Or Not claiming benefits (Economically Inactive</a:t>
            </a:r>
          </a:p>
          <a:p>
            <a:pPr marL="342900" lvl="0" indent="-342900">
              <a:buFont typeface="Symbol" panose="05050102010706020507" pitchFamily="18" charset="2"/>
              <a:buChar char=""/>
            </a:pPr>
            <a:r>
              <a:rPr lang="en-GB" dirty="0">
                <a:effectLst/>
                <a:ea typeface="Calibri" panose="020F0502020204030204" pitchFamily="34" charset="0"/>
              </a:rPr>
              <a:t>Motivated to engage </a:t>
            </a:r>
          </a:p>
          <a:p>
            <a:pPr marL="0" indent="0">
              <a:buNone/>
            </a:pPr>
            <a:endParaRPr lang="en-GB" sz="2000" dirty="0"/>
          </a:p>
        </p:txBody>
      </p:sp>
    </p:spTree>
    <p:extLst>
      <p:ext uri="{BB962C8B-B14F-4D97-AF65-F5344CB8AC3E}">
        <p14:creationId xmlns:p14="http://schemas.microsoft.com/office/powerpoint/2010/main" val="452715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19D0E1B-DB58-0E9C-0AF2-82E2F765AFE1}"/>
              </a:ext>
            </a:extLst>
          </p:cNvPr>
          <p:cNvSpPr>
            <a:spLocks noGrp="1"/>
          </p:cNvSpPr>
          <p:nvPr>
            <p:ph type="title"/>
          </p:nvPr>
        </p:nvSpPr>
        <p:spPr>
          <a:xfrm>
            <a:off x="1285240" y="1050595"/>
            <a:ext cx="8074815" cy="1618489"/>
          </a:xfrm>
        </p:spPr>
        <p:txBody>
          <a:bodyPr anchor="ctr">
            <a:normAutofit/>
          </a:bodyPr>
          <a:lstStyle/>
          <a:p>
            <a:r>
              <a:rPr lang="en-GB" sz="7200" dirty="0"/>
              <a:t>The Headlines </a:t>
            </a:r>
          </a:p>
        </p:txBody>
      </p:sp>
      <p:sp>
        <p:nvSpPr>
          <p:cNvPr id="3" name="Content Placeholder 2">
            <a:extLst>
              <a:ext uri="{FF2B5EF4-FFF2-40B4-BE49-F238E27FC236}">
                <a16:creationId xmlns:a16="http://schemas.microsoft.com/office/drawing/2014/main" id="{6EE5B3E2-FE31-3EAD-5E8B-3EE459F7BEBA}"/>
              </a:ext>
            </a:extLst>
          </p:cNvPr>
          <p:cNvSpPr>
            <a:spLocks noGrp="1"/>
          </p:cNvSpPr>
          <p:nvPr>
            <p:ph idx="1"/>
          </p:nvPr>
        </p:nvSpPr>
        <p:spPr>
          <a:xfrm>
            <a:off x="1285240" y="2969469"/>
            <a:ext cx="8074815" cy="2800395"/>
          </a:xfrm>
        </p:spPr>
        <p:txBody>
          <a:bodyPr anchor="t">
            <a:normAutofit fontScale="92500" lnSpcReduction="20000"/>
          </a:bodyPr>
          <a:lstStyle/>
          <a:p>
            <a:r>
              <a:rPr lang="en-GB" sz="1700" dirty="0"/>
              <a:t>The programme has run initially for 1 year -May 24/April 25 – we await </a:t>
            </a:r>
            <a:r>
              <a:rPr lang="en-GB" sz="1700"/>
              <a:t>notification presently </a:t>
            </a:r>
            <a:r>
              <a:rPr lang="en-GB" sz="1700" dirty="0"/>
              <a:t>regarding funding for an extension</a:t>
            </a:r>
          </a:p>
          <a:p>
            <a:r>
              <a:rPr lang="en-GB" sz="1700" dirty="0"/>
              <a:t>Our successes to date are : </a:t>
            </a:r>
          </a:p>
          <a:p>
            <a:r>
              <a:rPr lang="en-GB" sz="1700" dirty="0"/>
              <a:t>Participants are on programme for 6 months</a:t>
            </a:r>
          </a:p>
          <a:p>
            <a:r>
              <a:rPr lang="en-GB" sz="1700" dirty="0"/>
              <a:t>They will become a leaver at the 6 month point or when going into work</a:t>
            </a:r>
          </a:p>
          <a:p>
            <a:r>
              <a:rPr lang="en-GB" sz="1700" dirty="0"/>
              <a:t>There is no DWP </a:t>
            </a:r>
            <a:r>
              <a:rPr lang="en-GB" sz="1700" dirty="0" err="1"/>
              <a:t>PraP</a:t>
            </a:r>
            <a:r>
              <a:rPr lang="en-GB" sz="1700" dirty="0"/>
              <a:t> required </a:t>
            </a:r>
          </a:p>
          <a:p>
            <a:r>
              <a:rPr lang="en-GB" sz="1700" dirty="0"/>
              <a:t>We aim for London Living wage Jobs at 16 hours plus pw</a:t>
            </a:r>
          </a:p>
          <a:p>
            <a:r>
              <a:rPr lang="en-GB" sz="1700" dirty="0"/>
              <a:t>Supporting with Skills &amp; Jobs for Young Londoners/Unemployed and Economically inactive </a:t>
            </a:r>
          </a:p>
          <a:p>
            <a:r>
              <a:rPr lang="en-GB" sz="1700" dirty="0"/>
              <a:t>Caseloads of 40 max</a:t>
            </a:r>
          </a:p>
          <a:p>
            <a:pPr marL="0" indent="0">
              <a:buNone/>
            </a:pPr>
            <a:endParaRPr lang="en-GB" sz="1700" dirty="0"/>
          </a:p>
          <a:p>
            <a:endParaRPr lang="en-GB" sz="1700" dirty="0"/>
          </a:p>
        </p:txBody>
      </p:sp>
    </p:spTree>
    <p:extLst>
      <p:ext uri="{BB962C8B-B14F-4D97-AF65-F5344CB8AC3E}">
        <p14:creationId xmlns:p14="http://schemas.microsoft.com/office/powerpoint/2010/main" val="920486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3A089A99-664F-B0B3-F16D-5BF8EC2B09BE}"/>
              </a:ext>
            </a:extLst>
          </p:cNvPr>
          <p:cNvSpPr>
            <a:spLocks noGrp="1"/>
          </p:cNvSpPr>
          <p:nvPr>
            <p:ph type="title"/>
          </p:nvPr>
        </p:nvSpPr>
        <p:spPr>
          <a:xfrm>
            <a:off x="841248" y="256032"/>
            <a:ext cx="10506456" cy="1014984"/>
          </a:xfrm>
        </p:spPr>
        <p:txBody>
          <a:bodyPr anchor="b">
            <a:normAutofit/>
          </a:bodyPr>
          <a:lstStyle/>
          <a:p>
            <a:r>
              <a:rPr lang="en-GB" dirty="0"/>
              <a:t>Outcomes CTD</a:t>
            </a:r>
          </a:p>
        </p:txBody>
      </p:sp>
      <p:sp>
        <p:nvSpPr>
          <p:cNvPr id="16" name="Rectangle 15">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9" name="Content Placeholder 8">
            <a:extLst>
              <a:ext uri="{FF2B5EF4-FFF2-40B4-BE49-F238E27FC236}">
                <a16:creationId xmlns:a16="http://schemas.microsoft.com/office/drawing/2014/main" id="{0D9A9872-5D37-FCAF-1FBA-59F284B73E97}"/>
              </a:ext>
            </a:extLst>
          </p:cNvPr>
          <p:cNvGraphicFramePr>
            <a:graphicFrameLocks noGrp="1"/>
          </p:cNvGraphicFramePr>
          <p:nvPr>
            <p:ph idx="1"/>
          </p:nvPr>
        </p:nvGraphicFramePr>
        <p:xfrm>
          <a:off x="1215441" y="1926266"/>
          <a:ext cx="9761119" cy="4357535"/>
        </p:xfrm>
        <a:graphic>
          <a:graphicData uri="http://schemas.openxmlformats.org/drawingml/2006/table">
            <a:tbl>
              <a:tblPr firstRow="1" bandRow="1"/>
              <a:tblGrid>
                <a:gridCol w="1225022">
                  <a:extLst>
                    <a:ext uri="{9D8B030D-6E8A-4147-A177-3AD203B41FA5}">
                      <a16:colId xmlns:a16="http://schemas.microsoft.com/office/drawing/2014/main" val="1271798584"/>
                    </a:ext>
                  </a:extLst>
                </a:gridCol>
                <a:gridCol w="8536097">
                  <a:extLst>
                    <a:ext uri="{9D8B030D-6E8A-4147-A177-3AD203B41FA5}">
                      <a16:colId xmlns:a16="http://schemas.microsoft.com/office/drawing/2014/main" val="3591285164"/>
                    </a:ext>
                  </a:extLst>
                </a:gridCol>
              </a:tblGrid>
              <a:tr h="338636">
                <a:tc>
                  <a:txBody>
                    <a:bodyPr/>
                    <a:lstStyle/>
                    <a:p>
                      <a:pPr algn="ctr" fontAlgn="ctr"/>
                      <a:r>
                        <a:rPr lang="en-GB" sz="1900" b="1" i="0" u="none" strike="noStrike">
                          <a:solidFill>
                            <a:srgbClr val="000000"/>
                          </a:solidFill>
                          <a:effectLst/>
                          <a:latin typeface="Arial" panose="020B0604020202020204" pitchFamily="34" charset="0"/>
                        </a:rPr>
                        <a:t>E33</a:t>
                      </a:r>
                    </a:p>
                  </a:txBody>
                  <a:tcPr marL="6778" marR="6778" marT="67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C7AC"/>
                    </a:solidFill>
                  </a:tcPr>
                </a:tc>
                <a:tc>
                  <a:txBody>
                    <a:bodyPr/>
                    <a:lstStyle/>
                    <a:p>
                      <a:pPr algn="ctr" fontAlgn="ctr"/>
                      <a:r>
                        <a:rPr lang="en-GB" sz="1900" b="1" i="0" u="none" strike="noStrike">
                          <a:solidFill>
                            <a:srgbClr val="000000"/>
                          </a:solidFill>
                          <a:effectLst/>
                          <a:latin typeface="Arial" panose="020B0604020202020204" pitchFamily="34" charset="0"/>
                        </a:rPr>
                        <a:t>Employment support for economically inactive people</a:t>
                      </a:r>
                    </a:p>
                  </a:txBody>
                  <a:tcPr marL="6778" marR="6778" marT="67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C7AC"/>
                    </a:solidFill>
                  </a:tcPr>
                </a:tc>
                <a:extLst>
                  <a:ext uri="{0D108BD9-81ED-4DB2-BD59-A6C34878D82A}">
                    <a16:rowId xmlns:a16="http://schemas.microsoft.com/office/drawing/2014/main" val="3205132504"/>
                  </a:ext>
                </a:extLst>
              </a:tr>
              <a:tr h="241031">
                <a:tc>
                  <a:txBody>
                    <a:bodyPr/>
                    <a:lstStyle/>
                    <a:p>
                      <a:pPr algn="ctr" fontAlgn="b"/>
                      <a:r>
                        <a:rPr lang="en-GB" sz="1300" b="1" i="0" u="none" strike="noStrike">
                          <a:solidFill>
                            <a:srgbClr val="000000"/>
                          </a:solidFill>
                          <a:effectLst/>
                          <a:latin typeface="Aptos Narrow" panose="020B0004020202020204" pitchFamily="34" charset="0"/>
                        </a:rPr>
                        <a:t>296</a:t>
                      </a:r>
                    </a:p>
                  </a:txBody>
                  <a:tcPr marL="6778" marR="6778" marT="67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b"/>
                      <a:r>
                        <a:rPr lang="en-GB" sz="1300" b="1" i="0" u="none" strike="noStrike">
                          <a:solidFill>
                            <a:srgbClr val="000000"/>
                          </a:solidFill>
                          <a:effectLst/>
                          <a:latin typeface="Aptos Narrow" panose="020B0004020202020204" pitchFamily="34" charset="0"/>
                        </a:rPr>
                        <a:t>Programme Starts</a:t>
                      </a:r>
                    </a:p>
                  </a:txBody>
                  <a:tcPr marL="6778" marR="6778" marT="67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extLst>
                  <a:ext uri="{0D108BD9-81ED-4DB2-BD59-A6C34878D82A}">
                    <a16:rowId xmlns:a16="http://schemas.microsoft.com/office/drawing/2014/main" val="110521443"/>
                  </a:ext>
                </a:extLst>
              </a:tr>
              <a:tr h="241031">
                <a:tc>
                  <a:txBody>
                    <a:bodyPr/>
                    <a:lstStyle/>
                    <a:p>
                      <a:pPr algn="ctr" fontAlgn="b"/>
                      <a:r>
                        <a:rPr lang="en-GB" sz="1300" b="1" i="0" u="none" strike="noStrike">
                          <a:solidFill>
                            <a:srgbClr val="000000"/>
                          </a:solidFill>
                          <a:effectLst/>
                          <a:latin typeface="Aptos Narrow" panose="020B0004020202020204" pitchFamily="34" charset="0"/>
                        </a:rPr>
                        <a:t>183</a:t>
                      </a:r>
                    </a:p>
                  </a:txBody>
                  <a:tcPr marL="6778" marR="6778" marT="67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b"/>
                      <a:r>
                        <a:rPr lang="en-GB" sz="1300" b="1" i="0" u="none" strike="noStrike">
                          <a:solidFill>
                            <a:srgbClr val="000000"/>
                          </a:solidFill>
                          <a:effectLst/>
                          <a:latin typeface="Aptos Narrow" panose="020B0004020202020204" pitchFamily="34" charset="0"/>
                        </a:rPr>
                        <a:t>Residents engaged in Job Search</a:t>
                      </a:r>
                    </a:p>
                  </a:txBody>
                  <a:tcPr marL="6778" marR="6778" marT="67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extLst>
                  <a:ext uri="{0D108BD9-81ED-4DB2-BD59-A6C34878D82A}">
                    <a16:rowId xmlns:a16="http://schemas.microsoft.com/office/drawing/2014/main" val="1501228703"/>
                  </a:ext>
                </a:extLst>
              </a:tr>
              <a:tr h="241031">
                <a:tc>
                  <a:txBody>
                    <a:bodyPr/>
                    <a:lstStyle/>
                    <a:p>
                      <a:pPr algn="ctr" fontAlgn="b"/>
                      <a:r>
                        <a:rPr lang="en-GB" sz="1300" b="1" i="0" u="none" strike="noStrike">
                          <a:solidFill>
                            <a:srgbClr val="000000"/>
                          </a:solidFill>
                          <a:effectLst/>
                          <a:latin typeface="Aptos Narrow" panose="020B0004020202020204" pitchFamily="34" charset="0"/>
                        </a:rPr>
                        <a:t>46</a:t>
                      </a:r>
                    </a:p>
                  </a:txBody>
                  <a:tcPr marL="6778" marR="6778" marT="67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b"/>
                      <a:r>
                        <a:rPr lang="en-GB" sz="1300" b="1" i="0" u="none" strike="noStrike">
                          <a:solidFill>
                            <a:srgbClr val="000000"/>
                          </a:solidFill>
                          <a:effectLst/>
                          <a:latin typeface="Aptos Narrow" panose="020B0004020202020204" pitchFamily="34" charset="0"/>
                        </a:rPr>
                        <a:t>Residents in Employment through  UKSPF support</a:t>
                      </a:r>
                    </a:p>
                  </a:txBody>
                  <a:tcPr marL="6778" marR="6778" marT="67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extLst>
                  <a:ext uri="{0D108BD9-81ED-4DB2-BD59-A6C34878D82A}">
                    <a16:rowId xmlns:a16="http://schemas.microsoft.com/office/drawing/2014/main" val="2056667579"/>
                  </a:ext>
                </a:extLst>
              </a:tr>
              <a:tr h="241031">
                <a:tc>
                  <a:txBody>
                    <a:bodyPr/>
                    <a:lstStyle/>
                    <a:p>
                      <a:pPr algn="ctr" fontAlgn="b"/>
                      <a:r>
                        <a:rPr lang="en-GB" sz="1300" b="1" i="0" u="none" strike="noStrike">
                          <a:solidFill>
                            <a:srgbClr val="000000"/>
                          </a:solidFill>
                          <a:effectLst/>
                          <a:latin typeface="Aptos Narrow" panose="020B0004020202020204" pitchFamily="34" charset="0"/>
                        </a:rPr>
                        <a:t>105</a:t>
                      </a:r>
                    </a:p>
                  </a:txBody>
                  <a:tcPr marL="6778" marR="6778" marT="67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b"/>
                      <a:r>
                        <a:rPr lang="en-GB" sz="1300" b="1" i="0" u="none" strike="noStrike">
                          <a:solidFill>
                            <a:srgbClr val="000000"/>
                          </a:solidFill>
                          <a:effectLst/>
                          <a:latin typeface="Aptos Narrow" panose="020B0004020202020204" pitchFamily="34" charset="0"/>
                        </a:rPr>
                        <a:t>Residents reporting increased emplyabilty through development of interpersonal skills</a:t>
                      </a:r>
                    </a:p>
                  </a:txBody>
                  <a:tcPr marL="6778" marR="6778" marT="67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extLst>
                  <a:ext uri="{0D108BD9-81ED-4DB2-BD59-A6C34878D82A}">
                    <a16:rowId xmlns:a16="http://schemas.microsoft.com/office/drawing/2014/main" val="1178770433"/>
                  </a:ext>
                </a:extLst>
              </a:tr>
              <a:tr h="241031">
                <a:tc>
                  <a:txBody>
                    <a:bodyPr/>
                    <a:lstStyle/>
                    <a:p>
                      <a:pPr algn="ctr" fontAlgn="b"/>
                      <a:r>
                        <a:rPr lang="en-GB" sz="1300" b="1" i="0" u="none" strike="noStrike">
                          <a:solidFill>
                            <a:srgbClr val="000000"/>
                          </a:solidFill>
                          <a:effectLst/>
                          <a:latin typeface="Aptos Narrow" panose="020B0004020202020204" pitchFamily="34" charset="0"/>
                        </a:rPr>
                        <a:t>9</a:t>
                      </a:r>
                    </a:p>
                  </a:txBody>
                  <a:tcPr marL="6778" marR="6778" marT="67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l" fontAlgn="b"/>
                      <a:r>
                        <a:rPr lang="en-GB" sz="1300" b="1" i="0" u="none" strike="noStrike">
                          <a:solidFill>
                            <a:srgbClr val="000000"/>
                          </a:solidFill>
                          <a:effectLst/>
                          <a:latin typeface="Aptos Narrow" panose="020B0004020202020204" pitchFamily="34" charset="0"/>
                        </a:rPr>
                        <a:t>Residents in "Good  work Jobs"</a:t>
                      </a:r>
                    </a:p>
                  </a:txBody>
                  <a:tcPr marL="6778" marR="6778" marT="67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AEDFB"/>
                    </a:solidFill>
                  </a:tcPr>
                </a:tc>
                <a:extLst>
                  <a:ext uri="{0D108BD9-81ED-4DB2-BD59-A6C34878D82A}">
                    <a16:rowId xmlns:a16="http://schemas.microsoft.com/office/drawing/2014/main" val="3966853129"/>
                  </a:ext>
                </a:extLst>
              </a:tr>
              <a:tr h="245369">
                <a:tc>
                  <a:txBody>
                    <a:bodyPr/>
                    <a:lstStyle/>
                    <a:p>
                      <a:pPr algn="l" fontAlgn="b"/>
                      <a:endParaRPr lang="en-GB" sz="1200" b="0" i="0" u="none" strike="noStrike">
                        <a:solidFill>
                          <a:srgbClr val="000000"/>
                        </a:solidFill>
                        <a:effectLst/>
                        <a:latin typeface="Aptos Narrow" panose="020B0004020202020204" pitchFamily="34" charset="0"/>
                      </a:endParaRPr>
                    </a:p>
                  </a:txBody>
                  <a:tcPr marL="6778" marR="6778" marT="6778"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l" fontAlgn="b"/>
                      <a:endParaRPr lang="en-GB" sz="1200" b="0" i="0" u="none" strike="noStrike">
                        <a:solidFill>
                          <a:srgbClr val="000000"/>
                        </a:solidFill>
                        <a:effectLst/>
                        <a:latin typeface="Aptos Narrow" panose="020B0004020202020204" pitchFamily="34" charset="0"/>
                      </a:endParaRPr>
                    </a:p>
                  </a:txBody>
                  <a:tcPr marL="6778" marR="6778" marT="6778" marB="0" anchor="b">
                    <a:lnL>
                      <a:noFill/>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712051397"/>
                  </a:ext>
                </a:extLst>
              </a:tr>
              <a:tr h="245369">
                <a:tc>
                  <a:txBody>
                    <a:bodyPr/>
                    <a:lstStyle/>
                    <a:p>
                      <a:pPr algn="l" fontAlgn="b"/>
                      <a:endParaRPr lang="en-GB" sz="1200" b="0" i="0" u="none" strike="noStrike">
                        <a:solidFill>
                          <a:srgbClr val="000000"/>
                        </a:solidFill>
                        <a:effectLst/>
                        <a:latin typeface="Aptos Narrow" panose="020B0004020202020204" pitchFamily="34" charset="0"/>
                      </a:endParaRPr>
                    </a:p>
                  </a:txBody>
                  <a:tcPr marL="6778" marR="6778" marT="6778" marB="0" anchor="b">
                    <a:lnL>
                      <a:noFill/>
                    </a:lnL>
                    <a:lnR>
                      <a:noFill/>
                    </a:lnR>
                    <a:lnT>
                      <a:noFill/>
                    </a:lnT>
                    <a:lnB>
                      <a:noFill/>
                    </a:lnB>
                    <a:noFill/>
                  </a:tcPr>
                </a:tc>
                <a:tc>
                  <a:txBody>
                    <a:bodyPr/>
                    <a:lstStyle/>
                    <a:p>
                      <a:pPr algn="l" fontAlgn="b"/>
                      <a:endParaRPr lang="en-GB" sz="1200" b="0" i="0" u="none" strike="noStrike">
                        <a:solidFill>
                          <a:srgbClr val="000000"/>
                        </a:solidFill>
                        <a:effectLst/>
                        <a:latin typeface="Aptos Narrow" panose="020B0004020202020204" pitchFamily="34" charset="0"/>
                      </a:endParaRPr>
                    </a:p>
                  </a:txBody>
                  <a:tcPr marL="6778" marR="6778" marT="6778" marB="0" anchor="b">
                    <a:lnL>
                      <a:noFill/>
                    </a:lnL>
                    <a:lnR>
                      <a:noFill/>
                    </a:lnR>
                    <a:lnT>
                      <a:noFill/>
                    </a:lnT>
                    <a:lnB>
                      <a:noFill/>
                    </a:lnB>
                    <a:noFill/>
                  </a:tcPr>
                </a:tc>
                <a:extLst>
                  <a:ext uri="{0D108BD9-81ED-4DB2-BD59-A6C34878D82A}">
                    <a16:rowId xmlns:a16="http://schemas.microsoft.com/office/drawing/2014/main" val="2760197634"/>
                  </a:ext>
                </a:extLst>
              </a:tr>
              <a:tr h="245369">
                <a:tc>
                  <a:txBody>
                    <a:bodyPr/>
                    <a:lstStyle/>
                    <a:p>
                      <a:pPr algn="l" fontAlgn="b"/>
                      <a:endParaRPr lang="en-GB" sz="1200" b="0" i="0" u="none" strike="noStrike">
                        <a:solidFill>
                          <a:srgbClr val="000000"/>
                        </a:solidFill>
                        <a:effectLst/>
                        <a:latin typeface="Aptos Narrow" panose="020B0004020202020204" pitchFamily="34" charset="0"/>
                      </a:endParaRPr>
                    </a:p>
                  </a:txBody>
                  <a:tcPr marL="6778" marR="6778" marT="6778" marB="0" anchor="b">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lgn="l" fontAlgn="b"/>
                      <a:endParaRPr lang="en-GB" sz="1200" b="0" i="0" u="none" strike="noStrike">
                        <a:solidFill>
                          <a:srgbClr val="000000"/>
                        </a:solidFill>
                        <a:effectLst/>
                        <a:latin typeface="Aptos Narrow" panose="020B0004020202020204" pitchFamily="34" charset="0"/>
                      </a:endParaRPr>
                    </a:p>
                  </a:txBody>
                  <a:tcPr marL="6778" marR="6778" marT="6778" marB="0" anchor="b">
                    <a:lnL>
                      <a:noFill/>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88967568"/>
                  </a:ext>
                </a:extLst>
              </a:tr>
              <a:tr h="631451">
                <a:tc>
                  <a:txBody>
                    <a:bodyPr/>
                    <a:lstStyle/>
                    <a:p>
                      <a:pPr algn="ctr" fontAlgn="ctr"/>
                      <a:r>
                        <a:rPr lang="en-GB" sz="1900" b="1" i="0" u="none" strike="noStrike">
                          <a:solidFill>
                            <a:srgbClr val="000000"/>
                          </a:solidFill>
                          <a:effectLst/>
                          <a:latin typeface="Arial" panose="020B0604020202020204" pitchFamily="34" charset="0"/>
                        </a:rPr>
                        <a:t>E34</a:t>
                      </a:r>
                    </a:p>
                  </a:txBody>
                  <a:tcPr marL="6778" marR="6778" marT="6778"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C7AC"/>
                    </a:solidFill>
                  </a:tcPr>
                </a:tc>
                <a:tc>
                  <a:txBody>
                    <a:bodyPr/>
                    <a:lstStyle/>
                    <a:p>
                      <a:pPr algn="ctr" fontAlgn="ctr"/>
                      <a:r>
                        <a:rPr lang="en-GB" sz="1900" b="1" i="0" u="none" strike="noStrike">
                          <a:solidFill>
                            <a:srgbClr val="000000"/>
                          </a:solidFill>
                          <a:effectLst/>
                          <a:latin typeface="Arial" panose="020B0604020202020204" pitchFamily="34" charset="0"/>
                        </a:rPr>
                        <a:t>Support for Unemployed, supporting people furthest from the labour market through access to basic skills</a:t>
                      </a:r>
                    </a:p>
                  </a:txBody>
                  <a:tcPr marL="6778" marR="6778" marT="67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C7AC"/>
                    </a:solidFill>
                  </a:tcPr>
                </a:tc>
                <a:extLst>
                  <a:ext uri="{0D108BD9-81ED-4DB2-BD59-A6C34878D82A}">
                    <a16:rowId xmlns:a16="http://schemas.microsoft.com/office/drawing/2014/main" val="3844183685"/>
                  </a:ext>
                </a:extLst>
              </a:tr>
              <a:tr h="241031">
                <a:tc>
                  <a:txBody>
                    <a:bodyPr/>
                    <a:lstStyle/>
                    <a:p>
                      <a:pPr algn="ctr" fontAlgn="b"/>
                      <a:r>
                        <a:rPr lang="en-GB" sz="1300" b="1" i="0" u="none" strike="noStrike">
                          <a:solidFill>
                            <a:srgbClr val="000000"/>
                          </a:solidFill>
                          <a:effectLst/>
                          <a:latin typeface="Aptos Narrow" panose="020B0004020202020204" pitchFamily="34" charset="0"/>
                        </a:rPr>
                        <a:t>402</a:t>
                      </a:r>
                    </a:p>
                  </a:txBody>
                  <a:tcPr marL="6778" marR="6778" marT="67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b"/>
                      <a:r>
                        <a:rPr lang="en-GB" sz="1300" b="1" i="0" u="none" strike="noStrike">
                          <a:solidFill>
                            <a:srgbClr val="000000"/>
                          </a:solidFill>
                          <a:effectLst/>
                          <a:latin typeface="Aptos Narrow" panose="020B0004020202020204" pitchFamily="34" charset="0"/>
                        </a:rPr>
                        <a:t>Programme starts</a:t>
                      </a:r>
                    </a:p>
                  </a:txBody>
                  <a:tcPr marL="6778" marR="6778" marT="6778"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extLst>
                  <a:ext uri="{0D108BD9-81ED-4DB2-BD59-A6C34878D82A}">
                    <a16:rowId xmlns:a16="http://schemas.microsoft.com/office/drawing/2014/main" val="1568051095"/>
                  </a:ext>
                </a:extLst>
              </a:tr>
              <a:tr h="241031">
                <a:tc>
                  <a:txBody>
                    <a:bodyPr/>
                    <a:lstStyle/>
                    <a:p>
                      <a:pPr algn="ctr" fontAlgn="b"/>
                      <a:r>
                        <a:rPr lang="en-GB" sz="1300" b="1" i="0" u="none" strike="noStrike">
                          <a:solidFill>
                            <a:srgbClr val="000000"/>
                          </a:solidFill>
                          <a:effectLst/>
                          <a:latin typeface="Aptos Narrow" panose="020B0004020202020204" pitchFamily="34" charset="0"/>
                        </a:rPr>
                        <a:t>93</a:t>
                      </a:r>
                    </a:p>
                  </a:txBody>
                  <a:tcPr marL="6778" marR="6778" marT="67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ctr"/>
                      <a:r>
                        <a:rPr lang="en-GB" sz="1300" b="1" i="0" u="none" strike="noStrike">
                          <a:solidFill>
                            <a:srgbClr val="000000"/>
                          </a:solidFill>
                          <a:effectLst/>
                          <a:latin typeface="Arial" panose="020B0604020202020204" pitchFamily="34" charset="0"/>
                        </a:rPr>
                        <a:t>Residents gaining a qualification or completing a course following support </a:t>
                      </a:r>
                    </a:p>
                  </a:txBody>
                  <a:tcPr marL="6778" marR="6778" marT="67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extLst>
                  <a:ext uri="{0D108BD9-81ED-4DB2-BD59-A6C34878D82A}">
                    <a16:rowId xmlns:a16="http://schemas.microsoft.com/office/drawing/2014/main" val="2693432846"/>
                  </a:ext>
                </a:extLst>
              </a:tr>
              <a:tr h="241031">
                <a:tc>
                  <a:txBody>
                    <a:bodyPr/>
                    <a:lstStyle/>
                    <a:p>
                      <a:pPr algn="ctr" fontAlgn="b"/>
                      <a:r>
                        <a:rPr lang="en-GB" sz="1300" b="1" i="0" u="none" strike="noStrike">
                          <a:solidFill>
                            <a:srgbClr val="000000"/>
                          </a:solidFill>
                          <a:effectLst/>
                          <a:latin typeface="Aptos Narrow" panose="020B0004020202020204" pitchFamily="34" charset="0"/>
                        </a:rPr>
                        <a:t>35</a:t>
                      </a:r>
                    </a:p>
                  </a:txBody>
                  <a:tcPr marL="6778" marR="6778" marT="67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ctr"/>
                      <a:r>
                        <a:rPr lang="en-GB" sz="1300" b="1" i="0" u="none" strike="noStrike">
                          <a:solidFill>
                            <a:srgbClr val="000000"/>
                          </a:solidFill>
                          <a:effectLst/>
                          <a:latin typeface="Arial" panose="020B0604020202020204" pitchFamily="34" charset="0"/>
                        </a:rPr>
                        <a:t>Resdents in education/training following support </a:t>
                      </a:r>
                    </a:p>
                  </a:txBody>
                  <a:tcPr marL="6778" marR="6778" marT="67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extLst>
                  <a:ext uri="{0D108BD9-81ED-4DB2-BD59-A6C34878D82A}">
                    <a16:rowId xmlns:a16="http://schemas.microsoft.com/office/drawing/2014/main" val="225419784"/>
                  </a:ext>
                </a:extLst>
              </a:tr>
              <a:tr h="241031">
                <a:tc>
                  <a:txBody>
                    <a:bodyPr/>
                    <a:lstStyle/>
                    <a:p>
                      <a:pPr algn="ctr" fontAlgn="b"/>
                      <a:r>
                        <a:rPr lang="en-GB" sz="1300" b="1" i="0" u="none" strike="noStrike">
                          <a:solidFill>
                            <a:srgbClr val="000000"/>
                          </a:solidFill>
                          <a:effectLst/>
                          <a:latin typeface="Aptos Narrow" panose="020B0004020202020204" pitchFamily="34" charset="0"/>
                        </a:rPr>
                        <a:t>80</a:t>
                      </a:r>
                    </a:p>
                  </a:txBody>
                  <a:tcPr marL="6778" marR="6778" marT="67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ctr"/>
                      <a:r>
                        <a:rPr lang="en-GB" sz="1300" b="1" i="0" u="none" strike="noStrike">
                          <a:solidFill>
                            <a:srgbClr val="000000"/>
                          </a:solidFill>
                          <a:effectLst/>
                          <a:latin typeface="Arial" panose="020B0604020202020204" pitchFamily="34" charset="0"/>
                        </a:rPr>
                        <a:t>Residents in employment, including self-employment, following support  </a:t>
                      </a:r>
                    </a:p>
                  </a:txBody>
                  <a:tcPr marL="6778" marR="6778" marT="67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extLst>
                  <a:ext uri="{0D108BD9-81ED-4DB2-BD59-A6C34878D82A}">
                    <a16:rowId xmlns:a16="http://schemas.microsoft.com/office/drawing/2014/main" val="704331618"/>
                  </a:ext>
                </a:extLst>
              </a:tr>
              <a:tr h="241031">
                <a:tc>
                  <a:txBody>
                    <a:bodyPr/>
                    <a:lstStyle/>
                    <a:p>
                      <a:pPr algn="ctr" fontAlgn="b"/>
                      <a:r>
                        <a:rPr lang="en-GB" sz="1300" b="1" i="0" u="none" strike="noStrike">
                          <a:solidFill>
                            <a:srgbClr val="000000"/>
                          </a:solidFill>
                          <a:effectLst/>
                          <a:latin typeface="Aptos Narrow" panose="020B0004020202020204" pitchFamily="34" charset="0"/>
                        </a:rPr>
                        <a:t>31</a:t>
                      </a:r>
                    </a:p>
                  </a:txBody>
                  <a:tcPr marL="6778" marR="6778" marT="67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ctr"/>
                      <a:r>
                        <a:rPr lang="en-GB" sz="1300" b="1" i="0" u="none" strike="noStrike">
                          <a:solidFill>
                            <a:srgbClr val="000000"/>
                          </a:solidFill>
                          <a:effectLst/>
                          <a:latin typeface="Arial" panose="020B0604020202020204" pitchFamily="34" charset="0"/>
                        </a:rPr>
                        <a:t>Residents with basic skills following support</a:t>
                      </a:r>
                    </a:p>
                  </a:txBody>
                  <a:tcPr marL="6778" marR="6778" marT="67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extLst>
                  <a:ext uri="{0D108BD9-81ED-4DB2-BD59-A6C34878D82A}">
                    <a16:rowId xmlns:a16="http://schemas.microsoft.com/office/drawing/2014/main" val="2123739279"/>
                  </a:ext>
                </a:extLst>
              </a:tr>
              <a:tr h="241031">
                <a:tc>
                  <a:txBody>
                    <a:bodyPr/>
                    <a:lstStyle/>
                    <a:p>
                      <a:pPr algn="ctr" fontAlgn="b"/>
                      <a:r>
                        <a:rPr lang="en-GB" sz="1300" b="1" i="0" u="none" strike="noStrike">
                          <a:solidFill>
                            <a:srgbClr val="000000"/>
                          </a:solidFill>
                          <a:effectLst/>
                          <a:latin typeface="Aptos Narrow" panose="020B0004020202020204" pitchFamily="34" charset="0"/>
                        </a:rPr>
                        <a:t>22</a:t>
                      </a:r>
                    </a:p>
                  </a:txBody>
                  <a:tcPr marL="6778" marR="6778" marT="6778"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l" fontAlgn="ctr"/>
                      <a:r>
                        <a:rPr lang="en-GB" sz="1300" b="1" i="0" u="none" strike="noStrike">
                          <a:solidFill>
                            <a:srgbClr val="000000"/>
                          </a:solidFill>
                          <a:effectLst/>
                          <a:latin typeface="Arial" panose="020B0604020202020204" pitchFamily="34" charset="0"/>
                        </a:rPr>
                        <a:t>Residents in  'good work' jobs  </a:t>
                      </a:r>
                    </a:p>
                  </a:txBody>
                  <a:tcPr marL="6778" marR="6778" marT="6778"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AEDFB"/>
                    </a:solidFill>
                  </a:tcPr>
                </a:tc>
                <a:extLst>
                  <a:ext uri="{0D108BD9-81ED-4DB2-BD59-A6C34878D82A}">
                    <a16:rowId xmlns:a16="http://schemas.microsoft.com/office/drawing/2014/main" val="2632786895"/>
                  </a:ext>
                </a:extLst>
              </a:tr>
            </a:tbl>
          </a:graphicData>
        </a:graphic>
      </p:graphicFrame>
    </p:spTree>
    <p:extLst>
      <p:ext uri="{BB962C8B-B14F-4D97-AF65-F5344CB8AC3E}">
        <p14:creationId xmlns:p14="http://schemas.microsoft.com/office/powerpoint/2010/main" val="1600860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489</TotalTime>
  <Words>483</Words>
  <Application>Microsoft Office PowerPoint</Application>
  <PresentationFormat>Widescreen</PresentationFormat>
  <Paragraphs>56</Paragraphs>
  <Slides>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Aptos</vt:lpstr>
      <vt:lpstr>Aptos Display</vt:lpstr>
      <vt:lpstr>Aptos Narrow</vt:lpstr>
      <vt:lpstr>Arial</vt:lpstr>
      <vt:lpstr>Calibri</vt:lpstr>
      <vt:lpstr>Symbol</vt:lpstr>
      <vt:lpstr>Times New Roman</vt:lpstr>
      <vt:lpstr>Office Theme</vt:lpstr>
      <vt:lpstr> People &amp; Skills South London Partnership Programme </vt:lpstr>
      <vt:lpstr>What is the Programme?</vt:lpstr>
      <vt:lpstr>Supply Chain Partners </vt:lpstr>
      <vt:lpstr>Eligibility</vt:lpstr>
      <vt:lpstr>The Headlines </vt:lpstr>
      <vt:lpstr>Outcomes CTD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UKSPF</dc:title>
  <dc:creator>Lisa Burley</dc:creator>
  <cp:lastModifiedBy>Lorraine Freeman</cp:lastModifiedBy>
  <cp:revision>4</cp:revision>
  <dcterms:created xsi:type="dcterms:W3CDTF">2024-05-07T13:07:46Z</dcterms:created>
  <dcterms:modified xsi:type="dcterms:W3CDTF">2025-01-27T17:13:37Z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29321-b149-4a39-bd49-743598a7657b_Enabled">
    <vt:lpwstr>true</vt:lpwstr>
  </property>
  <property fmtid="{D5CDD505-2E9C-101B-9397-08002B2CF9AE}" pid="3" name="MSIP_Label_03429321-b149-4a39-bd49-743598a7657b_SetDate">
    <vt:lpwstr>2024-05-07T13:57:01Z</vt:lpwstr>
  </property>
  <property fmtid="{D5CDD505-2E9C-101B-9397-08002B2CF9AE}" pid="4" name="MSIP_Label_03429321-b149-4a39-bd49-743598a7657b_Method">
    <vt:lpwstr>Standard</vt:lpwstr>
  </property>
  <property fmtid="{D5CDD505-2E9C-101B-9397-08002B2CF9AE}" pid="5" name="MSIP_Label_03429321-b149-4a39-bd49-743598a7657b_Name">
    <vt:lpwstr>Internal</vt:lpwstr>
  </property>
  <property fmtid="{D5CDD505-2E9C-101B-9397-08002B2CF9AE}" pid="6" name="MSIP_Label_03429321-b149-4a39-bd49-743598a7657b_SiteId">
    <vt:lpwstr>5090ac83-b577-4b0b-9a7d-be03f24a6c0c</vt:lpwstr>
  </property>
  <property fmtid="{D5CDD505-2E9C-101B-9397-08002B2CF9AE}" pid="7" name="MSIP_Label_03429321-b149-4a39-bd49-743598a7657b_ActionId">
    <vt:lpwstr>06865a80-bb2d-4c42-8271-b1ec20abe5fb</vt:lpwstr>
  </property>
  <property fmtid="{D5CDD505-2E9C-101B-9397-08002B2CF9AE}" pid="8" name="MSIP_Label_03429321-b149-4a39-bd49-743598a7657b_ContentBits">
    <vt:lpwstr>0</vt:lpwstr>
  </property>
</Properties>
</file>