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2" r:id="rId2"/>
    <p:sldId id="317" r:id="rId3"/>
    <p:sldId id="287" r:id="rId4"/>
    <p:sldId id="265" r:id="rId5"/>
    <p:sldId id="289" r:id="rId6"/>
    <p:sldId id="301" r:id="rId7"/>
    <p:sldId id="302" r:id="rId8"/>
    <p:sldId id="275" r:id="rId9"/>
    <p:sldId id="309" r:id="rId10"/>
    <p:sldId id="313" r:id="rId11"/>
    <p:sldId id="316" r:id="rId12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5B9BD5"/>
    <a:srgbClr val="FFFFCC"/>
    <a:srgbClr val="FFFF66"/>
    <a:srgbClr val="FFFF99"/>
    <a:srgbClr val="EAEAEA"/>
    <a:srgbClr val="FFCC00"/>
    <a:srgbClr val="C7C205"/>
    <a:srgbClr val="C9C400"/>
    <a:srgbClr val="FAF6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Themed Style 1 –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–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–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94660"/>
  </p:normalViewPr>
  <p:slideViewPr>
    <p:cSldViewPr snapToGrid="0">
      <p:cViewPr varScale="1">
        <p:scale>
          <a:sx n="77" d="100"/>
          <a:sy n="77" d="100"/>
        </p:scale>
        <p:origin x="77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00" d="100"/>
          <a:sy n="100" d="100"/>
        </p:scale>
        <p:origin x="1648" y="-29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995505-4262-4445-8171-3E281FAF141C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86AC76-227C-46F4-B9A9-59D167F838D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804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6AC76-227C-46F4-B9A9-59D167F838D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803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>
            <a:extLst>
              <a:ext uri="{FF2B5EF4-FFF2-40B4-BE49-F238E27FC236}">
                <a16:creationId xmlns:a16="http://schemas.microsoft.com/office/drawing/2014/main" id="{DA20E1EB-7923-4B92-A971-F924BA9F3B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>
            <a:extLst>
              <a:ext uri="{FF2B5EF4-FFF2-40B4-BE49-F238E27FC236}">
                <a16:creationId xmlns:a16="http://schemas.microsoft.com/office/drawing/2014/main" id="{704F6B7A-0D30-4A9B-B935-AE7AA651F3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2292" name="Slide Number Placeholder 3">
            <a:extLst>
              <a:ext uri="{FF2B5EF4-FFF2-40B4-BE49-F238E27FC236}">
                <a16:creationId xmlns:a16="http://schemas.microsoft.com/office/drawing/2014/main" id="{A992D822-9D1A-4FD3-AE46-B80CF613C7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7DED6B4-986D-4B6F-9891-BE5B4538EB37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86AC76-227C-46F4-B9A9-59D167F838D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895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D56E-CC30-4712-84EB-802B95A69271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5D1-6F24-4399-872E-82BD4EE1A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3036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D56E-CC30-4712-84EB-802B95A69271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5D1-6F24-4399-872E-82BD4EE1A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95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D56E-CC30-4712-84EB-802B95A69271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5D1-6F24-4399-872E-82BD4EE1A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050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D56E-CC30-4712-84EB-802B95A69271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5D1-6F24-4399-872E-82BD4EE1A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926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D56E-CC30-4712-84EB-802B95A69271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5D1-6F24-4399-872E-82BD4EE1A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198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D56E-CC30-4712-84EB-802B95A69271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5D1-6F24-4399-872E-82BD4EE1A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6924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D56E-CC30-4712-84EB-802B95A69271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5D1-6F24-4399-872E-82BD4EE1A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073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D56E-CC30-4712-84EB-802B95A69271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5D1-6F24-4399-872E-82BD4EE1A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187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D56E-CC30-4712-84EB-802B95A69271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5D1-6F24-4399-872E-82BD4EE1A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583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D56E-CC30-4712-84EB-802B95A69271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5D1-6F24-4399-872E-82BD4EE1A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6219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CD56E-CC30-4712-84EB-802B95A69271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D95D1-6F24-4399-872E-82BD4EE1A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866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CD56E-CC30-4712-84EB-802B95A69271}" type="datetimeFigureOut">
              <a:rPr lang="en-GB" smtClean="0"/>
              <a:t>04/10/2023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4D95D1-6F24-4399-872E-82BD4EE1A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20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haron.bryan@ncdv.org.uk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hyperlink" Target="mailto:sharon.bryan@ncdv.org.u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cdv.org.uk/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0D3A5C4-B947-402C-AA1B-9A84911BB6DB}"/>
              </a:ext>
            </a:extLst>
          </p:cNvPr>
          <p:cNvSpPr/>
          <p:nvPr/>
        </p:nvSpPr>
        <p:spPr>
          <a:xfrm>
            <a:off x="258417" y="218661"/>
            <a:ext cx="11678479" cy="6280411"/>
          </a:xfrm>
          <a:prstGeom prst="rect">
            <a:avLst/>
          </a:prstGeom>
          <a:solidFill>
            <a:schemeClr val="tx1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10695A-4952-4007-A5CA-99B70C11A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135" y="487723"/>
            <a:ext cx="8699269" cy="4495063"/>
          </a:xfrm>
          <a:prstGeom prst="rect">
            <a:avLst/>
          </a:prstGeom>
        </p:spPr>
      </p:pic>
      <p:pic>
        <p:nvPicPr>
          <p:cNvPr id="15" name="Picture 14" descr="A picture containing logo&#10;&#10;Description automatically generated">
            <a:extLst>
              <a:ext uri="{FF2B5EF4-FFF2-40B4-BE49-F238E27FC236}">
                <a16:creationId xmlns:a16="http://schemas.microsoft.com/office/drawing/2014/main" id="{64D89383-0DB3-41AC-B987-D0CEBB2F46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5973" y="695787"/>
            <a:ext cx="2570060" cy="2039467"/>
          </a:xfrm>
          <a:prstGeom prst="rect">
            <a:avLst/>
          </a:prstGeom>
        </p:spPr>
      </p:pic>
      <p:sp>
        <p:nvSpPr>
          <p:cNvPr id="5" name="Subtitle 5">
            <a:extLst>
              <a:ext uri="{FF2B5EF4-FFF2-40B4-BE49-F238E27FC236}">
                <a16:creationId xmlns:a16="http://schemas.microsoft.com/office/drawing/2014/main" id="{87ED5075-FCBA-4B92-92FB-1C0CAA72DC5A}"/>
              </a:ext>
            </a:extLst>
          </p:cNvPr>
          <p:cNvSpPr txBox="1">
            <a:spLocks/>
          </p:cNvSpPr>
          <p:nvPr/>
        </p:nvSpPr>
        <p:spPr>
          <a:xfrm>
            <a:off x="468000" y="5933754"/>
            <a:ext cx="7842534" cy="32645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>
                <a:solidFill>
                  <a:srgbClr val="FAF645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Making domestic abuse socially unacceptable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1ADA1D5-D814-4C9F-8923-6B7669D2DA46}"/>
              </a:ext>
            </a:extLst>
          </p:cNvPr>
          <p:cNvCxnSpPr>
            <a:cxnSpLocks/>
          </p:cNvCxnSpPr>
          <p:nvPr/>
        </p:nvCxnSpPr>
        <p:spPr>
          <a:xfrm>
            <a:off x="575778" y="5790299"/>
            <a:ext cx="5704551" cy="5359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4">
            <a:extLst>
              <a:ext uri="{FF2B5EF4-FFF2-40B4-BE49-F238E27FC236}">
                <a16:creationId xmlns:a16="http://schemas.microsoft.com/office/drawing/2014/main" id="{33D5F576-650A-456F-B0E8-A7B9E40DEAE8}"/>
              </a:ext>
            </a:extLst>
          </p:cNvPr>
          <p:cNvSpPr txBox="1">
            <a:spLocks/>
          </p:cNvSpPr>
          <p:nvPr/>
        </p:nvSpPr>
        <p:spPr>
          <a:xfrm>
            <a:off x="502396" y="5103337"/>
            <a:ext cx="11103887" cy="57177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NATIONAL CENTRE FOR DOMESTIC VIOLENCE </a:t>
            </a:r>
          </a:p>
        </p:txBody>
      </p:sp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340DA1E2-4630-43A9-A260-7C374DD62563}"/>
              </a:ext>
            </a:extLst>
          </p:cNvPr>
          <p:cNvSpPr/>
          <p:nvPr/>
        </p:nvSpPr>
        <p:spPr>
          <a:xfrm rot="5400000">
            <a:off x="0" y="0"/>
            <a:ext cx="468000" cy="468000"/>
          </a:xfrm>
          <a:prstGeom prst="rtTriangle">
            <a:avLst/>
          </a:prstGeom>
          <a:solidFill>
            <a:srgbClr val="FAF645"/>
          </a:solidFill>
          <a:ln>
            <a:solidFill>
              <a:srgbClr val="FAF6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2E99CCC-3819-4775-BD39-519F4C3F4F3A}"/>
              </a:ext>
            </a:extLst>
          </p:cNvPr>
          <p:cNvSpPr txBox="1">
            <a:spLocks/>
          </p:cNvSpPr>
          <p:nvPr/>
        </p:nvSpPr>
        <p:spPr>
          <a:xfrm>
            <a:off x="6532605" y="3290037"/>
            <a:ext cx="4265109" cy="1636046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2000" b="1" dirty="0">
                <a:solidFill>
                  <a:srgbClr val="FAF645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Brian Reilly</a:t>
            </a:r>
          </a:p>
          <a:p>
            <a:pPr algn="ctr"/>
            <a:b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Training Manager – Southern England</a:t>
            </a:r>
            <a:b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b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brian.reilly</a:t>
            </a:r>
            <a: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@ncdv.org.uk</a:t>
            </a:r>
            <a:b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b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b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br>
              <a:rPr lang="en-GB" sz="1050" dirty="0">
                <a:solidFill>
                  <a:srgbClr val="FFFF00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endParaRPr lang="en-GB" sz="1050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365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3C5C3B20-0E84-4535-84E7-2DC3B0A1E33B}"/>
              </a:ext>
            </a:extLst>
          </p:cNvPr>
          <p:cNvSpPr txBox="1"/>
          <p:nvPr/>
        </p:nvSpPr>
        <p:spPr>
          <a:xfrm>
            <a:off x="150725" y="703385"/>
            <a:ext cx="1607737" cy="1457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D453E9FE-0C29-4BB1-8964-3C77322824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65302" y="268027"/>
            <a:ext cx="7464062" cy="7362930"/>
          </a:xfrm>
          <a:prstGeom prst="rect">
            <a:avLst/>
          </a:prstGeom>
          <a:effectLst>
            <a:outerShdw blurRad="50800" dist="50800" dir="5400000" algn="ctr" rotWithShape="0">
              <a:srgbClr val="FFFF00"/>
            </a:outerShdw>
          </a:effectLst>
        </p:spPr>
      </p:pic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715ECB3D-9DD4-483E-8173-3BBAA3C70ACA}"/>
              </a:ext>
            </a:extLst>
          </p:cNvPr>
          <p:cNvSpPr/>
          <p:nvPr/>
        </p:nvSpPr>
        <p:spPr>
          <a:xfrm rot="5400000">
            <a:off x="0" y="0"/>
            <a:ext cx="468000" cy="468000"/>
          </a:xfrm>
          <a:prstGeom prst="rtTriangle">
            <a:avLst/>
          </a:prstGeom>
          <a:solidFill>
            <a:srgbClr val="FAF645"/>
          </a:solidFill>
          <a:ln>
            <a:solidFill>
              <a:srgbClr val="FAF6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CE244F-810B-4877-A2C2-181DE2773696}"/>
              </a:ext>
            </a:extLst>
          </p:cNvPr>
          <p:cNvSpPr/>
          <p:nvPr/>
        </p:nvSpPr>
        <p:spPr>
          <a:xfrm>
            <a:off x="150724" y="170822"/>
            <a:ext cx="12041275" cy="6541477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04F1A7-A64C-4D34-A2E7-74DD2A7EDD42}"/>
              </a:ext>
            </a:extLst>
          </p:cNvPr>
          <p:cNvSpPr txBox="1"/>
          <p:nvPr/>
        </p:nvSpPr>
        <p:spPr>
          <a:xfrm>
            <a:off x="1856579" y="468000"/>
            <a:ext cx="3038838" cy="6121973"/>
          </a:xfrm>
          <a:prstGeom prst="rect">
            <a:avLst/>
          </a:prstGeom>
          <a:solidFill>
            <a:srgbClr val="FFFF99"/>
          </a:solidFill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soft" dir="t"/>
          </a:scene3d>
          <a:sp3d prstMaterial="plastic">
            <a:bevelT w="165100" prst="coolSlant"/>
            <a:bevelB prst="angle"/>
          </a:sp3d>
        </p:spPr>
        <p:txBody>
          <a:bodyPr lIns="182880" tIns="365760" bIns="1188720" anchor="ctr"/>
          <a:lstStyle/>
          <a:p>
            <a:pPr marL="342900" indent="-342900">
              <a:defRPr/>
            </a:pPr>
            <a:r>
              <a:rPr lang="en-GB" sz="1200" dirty="0">
                <a:cs typeface="Arial" pitchFamily="34" charset="0"/>
              </a:rPr>
              <a:t>	</a:t>
            </a:r>
            <a:r>
              <a:rPr lang="en-GB" sz="1400" b="1" dirty="0">
                <a:cs typeface="Arial" pitchFamily="34" charset="0"/>
              </a:rPr>
              <a:t>     </a:t>
            </a:r>
          </a:p>
          <a:p>
            <a:pPr marL="342900" indent="-342900">
              <a:defRPr/>
            </a:pPr>
            <a:endParaRPr lang="en-GB" sz="1400" b="1" u="sng" dirty="0">
              <a:cs typeface="Arial" pitchFamily="34" charset="0"/>
            </a:endParaRPr>
          </a:p>
          <a:p>
            <a:pPr marL="342900" indent="-342900">
              <a:defRPr/>
            </a:pPr>
            <a:endParaRPr lang="en-GB" sz="1400" b="1" u="sng" dirty="0">
              <a:cs typeface="Arial" pitchFamily="34" charset="0"/>
            </a:endParaRPr>
          </a:p>
          <a:p>
            <a:pPr marL="342900" indent="-342900">
              <a:defRPr/>
            </a:pPr>
            <a:r>
              <a:rPr lang="en-GB" sz="1400" b="1" dirty="0">
                <a:cs typeface="Arial" pitchFamily="34" charset="0"/>
              </a:rPr>
              <a:t>	</a:t>
            </a:r>
            <a:endParaRPr lang="en-GB" sz="1400" b="1" u="sng" dirty="0">
              <a:cs typeface="Arial" pitchFamily="34" charset="0"/>
            </a:endParaRPr>
          </a:p>
          <a:p>
            <a:pPr marL="342900" indent="-342900">
              <a:defRPr/>
            </a:pPr>
            <a:endParaRPr lang="en-GB" sz="1200" b="1" u="sng" dirty="0">
              <a:cs typeface="Arial" pitchFamily="34" charset="0"/>
            </a:endParaRPr>
          </a:p>
          <a:p>
            <a:pPr marL="342900" indent="-342900">
              <a:defRPr/>
            </a:pPr>
            <a:endParaRPr lang="en-GB" sz="1200" b="1" u="sng" dirty="0">
              <a:cs typeface="Arial" pitchFamily="34" charset="0"/>
            </a:endParaRPr>
          </a:p>
          <a:p>
            <a:pPr marL="342900" indent="-342900">
              <a:defRPr/>
            </a:pPr>
            <a:endParaRPr lang="en-GB" sz="1200" b="1" u="sng" dirty="0">
              <a:cs typeface="Arial" pitchFamily="34" charset="0"/>
            </a:endParaRPr>
          </a:p>
          <a:p>
            <a:pPr marL="342900" indent="-342900">
              <a:defRPr/>
            </a:pPr>
            <a:endParaRPr lang="en-GB" sz="1200" b="1" u="sng" dirty="0"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en-GB" sz="1200" b="1" dirty="0"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en-GB" sz="1200" b="1" dirty="0"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en-GB" sz="1200" b="1" dirty="0"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  <a:defRPr/>
            </a:pPr>
            <a:endParaRPr lang="en-GB" sz="12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cs typeface="Arial" pitchFamily="34" charset="0"/>
            </a:endParaRPr>
          </a:p>
          <a:p>
            <a:pPr marL="342900" indent="-342900">
              <a:defRPr/>
            </a:pPr>
            <a:endParaRPr lang="en-GB" sz="1200" b="1" dirty="0"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239A959-88EA-408F-80C0-4CC4AB2C4E55}"/>
              </a:ext>
            </a:extLst>
          </p:cNvPr>
          <p:cNvSpPr txBox="1"/>
          <p:nvPr/>
        </p:nvSpPr>
        <p:spPr>
          <a:xfrm>
            <a:off x="2737876" y="545165"/>
            <a:ext cx="12954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400" b="1" u="sng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reflection blurRad="6350" stA="60000" endA="900" endPos="60000" dist="29997" dir="5400000" sy="-100000" algn="bl" rotWithShape="0"/>
                </a:effectLst>
                <a:cs typeface="Arial" pitchFamily="34" charset="0"/>
              </a:rPr>
              <a:t>ACTION</a:t>
            </a:r>
            <a:endParaRPr lang="en-US" sz="2400" b="1" u="sng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reflection blurRad="6350" stA="60000" endA="900" endPos="60000" dist="29997" dir="5400000" sy="-100000" algn="bl" rotWithShape="0"/>
              </a:effectLst>
              <a:cs typeface="Arial" pitchFamily="34" charset="0"/>
            </a:endParaRPr>
          </a:p>
        </p:txBody>
      </p:sp>
      <p:sp>
        <p:nvSpPr>
          <p:cNvPr id="19" name="TextBox 49">
            <a:extLst>
              <a:ext uri="{FF2B5EF4-FFF2-40B4-BE49-F238E27FC236}">
                <a16:creationId xmlns:a16="http://schemas.microsoft.com/office/drawing/2014/main" id="{136A0750-0CAC-41F9-BCEE-E66B2D625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476" y="1656423"/>
            <a:ext cx="381733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 startAt="2"/>
            </a:pPr>
            <a:r>
              <a:rPr lang="en-GB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When a call is received</a:t>
            </a:r>
            <a:endParaRPr lang="en-US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43">
            <a:extLst>
              <a:ext uri="{FF2B5EF4-FFF2-40B4-BE49-F238E27FC236}">
                <a16:creationId xmlns:a16="http://schemas.microsoft.com/office/drawing/2014/main" id="{EF874152-0D22-4AB8-8DE6-FAEC0127F8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4476" y="1104161"/>
            <a:ext cx="1828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/>
            </a:pPr>
            <a:r>
              <a:rPr lang="en-GB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Contacting us </a:t>
            </a:r>
            <a:endParaRPr lang="en-US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45">
            <a:extLst>
              <a:ext uri="{FF2B5EF4-FFF2-40B4-BE49-F238E27FC236}">
                <a16:creationId xmlns:a16="http://schemas.microsoft.com/office/drawing/2014/main" id="{D3F614CC-B71C-4256-A993-F78A28564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912" y="2353891"/>
            <a:ext cx="2438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 startAt="3"/>
            </a:pPr>
            <a:r>
              <a:rPr lang="en-GB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Legal Aid assessment</a:t>
            </a:r>
            <a:endParaRPr lang="en-US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46">
            <a:extLst>
              <a:ext uri="{FF2B5EF4-FFF2-40B4-BE49-F238E27FC236}">
                <a16:creationId xmlns:a16="http://schemas.microsoft.com/office/drawing/2014/main" id="{A94CFA4B-F95A-4001-898F-DDFF5B289B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8628" y="2984210"/>
            <a:ext cx="248354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 startAt="4"/>
            </a:pPr>
            <a:r>
              <a:rPr lang="en-GB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Drafting the paperwork</a:t>
            </a:r>
            <a:endParaRPr lang="en-US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47">
            <a:extLst>
              <a:ext uri="{FF2B5EF4-FFF2-40B4-BE49-F238E27FC236}">
                <a16:creationId xmlns:a16="http://schemas.microsoft.com/office/drawing/2014/main" id="{906724DD-197B-4600-856B-84D64F922D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4653" y="3608402"/>
            <a:ext cx="1752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Calibri" panose="020F0502020204030204" pitchFamily="34" charset="0"/>
              <a:buAutoNum type="arabicPeriod" startAt="5"/>
            </a:pPr>
            <a:r>
              <a:rPr lang="en-GB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Going to court</a:t>
            </a:r>
            <a:endParaRPr lang="en-US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50">
            <a:extLst>
              <a:ext uri="{FF2B5EF4-FFF2-40B4-BE49-F238E27FC236}">
                <a16:creationId xmlns:a16="http://schemas.microsoft.com/office/drawing/2014/main" id="{97AF9D26-ADE1-4AD3-8102-9B5FFC471F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8572" y="4306068"/>
            <a:ext cx="21336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6.    Time for process</a:t>
            </a:r>
            <a:endParaRPr lang="en-US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47">
            <a:extLst>
              <a:ext uri="{FF2B5EF4-FFF2-40B4-BE49-F238E27FC236}">
                <a16:creationId xmlns:a16="http://schemas.microsoft.com/office/drawing/2014/main" id="{2A95727A-DA40-47D4-991C-8156475C0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2513" y="4866654"/>
            <a:ext cx="2508250" cy="22463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defRPr/>
            </a:pPr>
            <a:r>
              <a:rPr lang="en-GB" sz="1400" b="1" dirty="0">
                <a:cs typeface="Arial" charset="0"/>
              </a:rPr>
              <a:t>7.    Investments:</a:t>
            </a:r>
          </a:p>
          <a:p>
            <a:pPr eaLnBrk="1" hangingPunct="1">
              <a:buFontTx/>
              <a:buAutoNum type="arabicPeriod" startAt="6"/>
              <a:defRPr/>
            </a:pPr>
            <a:endParaRPr lang="en-GB" sz="1400" dirty="0">
              <a:cs typeface="Arial" charset="0"/>
            </a:endParaRPr>
          </a:p>
          <a:p>
            <a:pPr marL="685800" lvl="1" eaLnBrk="1" hangingPunct="1">
              <a:buFont typeface="Wingdings" pitchFamily="2" charset="2"/>
              <a:buChar char="ü"/>
              <a:defRPr/>
            </a:pPr>
            <a:r>
              <a:rPr lang="en-GB" sz="1400" b="1" dirty="0">
                <a:cs typeface="Arial" charset="0"/>
              </a:rPr>
              <a:t>Mapping Software</a:t>
            </a:r>
          </a:p>
          <a:p>
            <a:pPr marL="685800" lvl="1" eaLnBrk="1" hangingPunct="1">
              <a:buFont typeface="Wingdings" pitchFamily="2" charset="2"/>
              <a:buChar char="ü"/>
              <a:defRPr/>
            </a:pPr>
            <a:r>
              <a:rPr lang="en-GB" sz="1400" b="1" dirty="0">
                <a:cs typeface="Arial" charset="0"/>
              </a:rPr>
              <a:t>Assist Database</a:t>
            </a:r>
          </a:p>
          <a:p>
            <a:pPr marL="685800" lvl="1" eaLnBrk="1" hangingPunct="1">
              <a:buFont typeface="Wingdings" pitchFamily="2" charset="2"/>
              <a:buChar char="ü"/>
              <a:defRPr/>
            </a:pPr>
            <a:r>
              <a:rPr lang="en-GB" sz="1400" b="1" dirty="0">
                <a:cs typeface="Arial" charset="0"/>
              </a:rPr>
              <a:t>Refer Direct</a:t>
            </a:r>
          </a:p>
          <a:p>
            <a:pPr marL="685800" lvl="1" eaLnBrk="1" hangingPunct="1">
              <a:buFont typeface="Wingdings" pitchFamily="2" charset="2"/>
              <a:buChar char="ü"/>
              <a:defRPr/>
            </a:pPr>
            <a:r>
              <a:rPr lang="en-GB" sz="1400" b="1" dirty="0">
                <a:cs typeface="Arial" charset="0"/>
              </a:rPr>
              <a:t>App</a:t>
            </a:r>
          </a:p>
          <a:p>
            <a:pPr marL="400050" lvl="1" indent="0" eaLnBrk="1" hangingPunct="1">
              <a:defRPr/>
            </a:pPr>
            <a:endParaRPr lang="en-GB" sz="1400" dirty="0">
              <a:cs typeface="Arial" charset="0"/>
            </a:endParaRPr>
          </a:p>
          <a:p>
            <a:pPr marL="685800" lvl="1" eaLnBrk="1" hangingPunct="1">
              <a:buFont typeface="Wingdings" pitchFamily="2" charset="2"/>
              <a:buChar char="ü"/>
              <a:defRPr/>
            </a:pPr>
            <a:endParaRPr lang="en-GB" sz="1400" dirty="0">
              <a:cs typeface="Arial" charset="0"/>
            </a:endParaRPr>
          </a:p>
          <a:p>
            <a:pPr eaLnBrk="1" hangingPunct="1">
              <a:buFontTx/>
              <a:buAutoNum type="arabicPeriod" startAt="6"/>
              <a:defRPr/>
            </a:pPr>
            <a:endParaRPr lang="en-GB" sz="1400" dirty="0">
              <a:cs typeface="Arial" charset="0"/>
            </a:endParaRPr>
          </a:p>
          <a:p>
            <a:pPr marL="0" indent="0" eaLnBrk="1" hangingPunct="1">
              <a:defRPr/>
            </a:pPr>
            <a:endParaRPr lang="en-US" sz="1400" dirty="0">
              <a:cs typeface="Arial" charset="0"/>
            </a:endParaRPr>
          </a:p>
        </p:txBody>
      </p:sp>
      <p:sp>
        <p:nvSpPr>
          <p:cNvPr id="23" name="Right Arrow 28">
            <a:extLst>
              <a:ext uri="{FF2B5EF4-FFF2-40B4-BE49-F238E27FC236}">
                <a16:creationId xmlns:a16="http://schemas.microsoft.com/office/drawing/2014/main" id="{31A619B5-DFA5-49CB-BD00-FB858D7A81BF}"/>
              </a:ext>
            </a:extLst>
          </p:cNvPr>
          <p:cNvSpPr/>
          <p:nvPr/>
        </p:nvSpPr>
        <p:spPr>
          <a:xfrm>
            <a:off x="4788879" y="991681"/>
            <a:ext cx="2399861" cy="305121"/>
          </a:xfrm>
          <a:prstGeom prst="right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Right Arrow 28">
            <a:extLst>
              <a:ext uri="{FF2B5EF4-FFF2-40B4-BE49-F238E27FC236}">
                <a16:creationId xmlns:a16="http://schemas.microsoft.com/office/drawing/2014/main" id="{04EA6991-4882-4980-8621-00C99D9414B4}"/>
              </a:ext>
            </a:extLst>
          </p:cNvPr>
          <p:cNvSpPr/>
          <p:nvPr/>
        </p:nvSpPr>
        <p:spPr>
          <a:xfrm>
            <a:off x="4788879" y="1618117"/>
            <a:ext cx="2399861" cy="346084"/>
          </a:xfrm>
          <a:prstGeom prst="right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Right Arrow 28">
            <a:extLst>
              <a:ext uri="{FF2B5EF4-FFF2-40B4-BE49-F238E27FC236}">
                <a16:creationId xmlns:a16="http://schemas.microsoft.com/office/drawing/2014/main" id="{74F364F9-E003-46F4-B041-39B6C244EC69}"/>
              </a:ext>
            </a:extLst>
          </p:cNvPr>
          <p:cNvSpPr/>
          <p:nvPr/>
        </p:nvSpPr>
        <p:spPr>
          <a:xfrm>
            <a:off x="4788879" y="2334122"/>
            <a:ext cx="2412718" cy="305121"/>
          </a:xfrm>
          <a:prstGeom prst="right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Right Arrow 28">
            <a:extLst>
              <a:ext uri="{FF2B5EF4-FFF2-40B4-BE49-F238E27FC236}">
                <a16:creationId xmlns:a16="http://schemas.microsoft.com/office/drawing/2014/main" id="{98DCC757-F71F-4E04-86D2-BC45C24B4727}"/>
              </a:ext>
            </a:extLst>
          </p:cNvPr>
          <p:cNvSpPr/>
          <p:nvPr/>
        </p:nvSpPr>
        <p:spPr>
          <a:xfrm>
            <a:off x="4788879" y="2961319"/>
            <a:ext cx="2433116" cy="307777"/>
          </a:xfrm>
          <a:prstGeom prst="right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E9DB89-EFCE-4A9B-A0A3-50AB677173DD}"/>
              </a:ext>
            </a:extLst>
          </p:cNvPr>
          <p:cNvSpPr txBox="1"/>
          <p:nvPr/>
        </p:nvSpPr>
        <p:spPr>
          <a:xfrm>
            <a:off x="8186090" y="382979"/>
            <a:ext cx="18014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400" b="1" u="sng" dirty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50800" dist="50800" dir="5400000" algn="ctr" rotWithShape="0">
                    <a:srgbClr val="FFFF00"/>
                  </a:outerShdw>
                  <a:reflection blurRad="6350" stA="60000" endA="900" endPos="60000" dist="60007" dir="5400000" sy="-100000" algn="bl" rotWithShape="0"/>
                </a:effectLst>
                <a:cs typeface="Arial" pitchFamily="34" charset="0"/>
              </a:rPr>
              <a:t>ADVANTAGE</a:t>
            </a:r>
            <a:endParaRPr lang="en-US" sz="2400" b="1" u="sng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50800" dist="50800" dir="5400000" algn="ctr" rotWithShape="0">
                  <a:srgbClr val="FFFF00"/>
                </a:outerShdw>
                <a:reflection blurRad="6350" stA="60000" endA="900" endPos="60000" dist="60007" dir="5400000" sy="-100000" algn="bl" rotWithShape="0"/>
              </a:effectLst>
              <a:cs typeface="Arial" pitchFamily="34" charset="0"/>
            </a:endParaRPr>
          </a:p>
        </p:txBody>
      </p:sp>
      <p:sp>
        <p:nvSpPr>
          <p:cNvPr id="34" name="Right Arrow 28">
            <a:extLst>
              <a:ext uri="{FF2B5EF4-FFF2-40B4-BE49-F238E27FC236}">
                <a16:creationId xmlns:a16="http://schemas.microsoft.com/office/drawing/2014/main" id="{A104D408-3F28-46DB-9B04-B633BD5ACC26}"/>
              </a:ext>
            </a:extLst>
          </p:cNvPr>
          <p:cNvSpPr/>
          <p:nvPr/>
        </p:nvSpPr>
        <p:spPr>
          <a:xfrm>
            <a:off x="4789522" y="3576552"/>
            <a:ext cx="2432474" cy="339825"/>
          </a:xfrm>
          <a:prstGeom prst="right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Right Arrow 28">
            <a:extLst>
              <a:ext uri="{FF2B5EF4-FFF2-40B4-BE49-F238E27FC236}">
                <a16:creationId xmlns:a16="http://schemas.microsoft.com/office/drawing/2014/main" id="{DF01CBB9-25E6-4031-8F06-E4AB43943C01}"/>
              </a:ext>
            </a:extLst>
          </p:cNvPr>
          <p:cNvSpPr/>
          <p:nvPr/>
        </p:nvSpPr>
        <p:spPr>
          <a:xfrm>
            <a:off x="4789522" y="4205042"/>
            <a:ext cx="2427774" cy="339826"/>
          </a:xfrm>
          <a:prstGeom prst="right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6" name="Right Arrow 28">
            <a:extLst>
              <a:ext uri="{FF2B5EF4-FFF2-40B4-BE49-F238E27FC236}">
                <a16:creationId xmlns:a16="http://schemas.microsoft.com/office/drawing/2014/main" id="{8A23E413-C7DA-4E1A-9C45-5EC93526F741}"/>
              </a:ext>
            </a:extLst>
          </p:cNvPr>
          <p:cNvSpPr/>
          <p:nvPr/>
        </p:nvSpPr>
        <p:spPr>
          <a:xfrm>
            <a:off x="4788880" y="4784272"/>
            <a:ext cx="2435024" cy="307777"/>
          </a:xfrm>
          <a:prstGeom prst="rightArrow">
            <a:avLst/>
          </a:prstGeom>
          <a:solidFill>
            <a:schemeClr val="bg2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C2EB3FC8-7E75-466F-AB35-981289D66859}"/>
              </a:ext>
            </a:extLst>
          </p:cNvPr>
          <p:cNvSpPr>
            <a:spLocks/>
          </p:cNvSpPr>
          <p:nvPr/>
        </p:nvSpPr>
        <p:spPr>
          <a:xfrm>
            <a:off x="7402479" y="3594718"/>
            <a:ext cx="3355550" cy="45561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b="1" dirty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Supporting the client all the way</a:t>
            </a:r>
            <a:endParaRPr lang="en-US" sz="1400" b="1" dirty="0">
              <a:solidFill>
                <a:schemeClr val="tx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19241BA1-A7CB-46AB-ADF5-A2A2028F1B43}"/>
              </a:ext>
            </a:extLst>
          </p:cNvPr>
          <p:cNvSpPr>
            <a:spLocks/>
          </p:cNvSpPr>
          <p:nvPr/>
        </p:nvSpPr>
        <p:spPr>
          <a:xfrm>
            <a:off x="7403122" y="956523"/>
            <a:ext cx="3355550" cy="45561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rial" pitchFamily="34" charset="0"/>
                <a:cs typeface="Arial" pitchFamily="34" charset="0"/>
              </a:rPr>
              <a:t>It’s easy and fast to contact us</a:t>
            </a:r>
            <a:endParaRPr lang="en-US" sz="1400" b="1" dirty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2A4EDF8-9454-4866-AB43-62AF68C1191D}"/>
              </a:ext>
            </a:extLst>
          </p:cNvPr>
          <p:cNvSpPr>
            <a:spLocks/>
          </p:cNvSpPr>
          <p:nvPr/>
        </p:nvSpPr>
        <p:spPr>
          <a:xfrm>
            <a:off x="7403122" y="1613819"/>
            <a:ext cx="3355550" cy="45561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rial" pitchFamily="34" charset="0"/>
                <a:cs typeface="Arial" pitchFamily="34" charset="0"/>
              </a:rPr>
              <a:t>No time wasted to progress the order</a:t>
            </a:r>
            <a:endParaRPr lang="en-US" sz="1400" b="1" dirty="0">
              <a:solidFill>
                <a:schemeClr val="tx1"/>
              </a:solidFill>
              <a:effectLst>
                <a:glow rad="228600">
                  <a:srgbClr val="FFFF00">
                    <a:alpha val="40000"/>
                  </a:srgb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8DA4A87-223E-4012-90B7-602168CC97EC}"/>
              </a:ext>
            </a:extLst>
          </p:cNvPr>
          <p:cNvSpPr>
            <a:spLocks/>
          </p:cNvSpPr>
          <p:nvPr/>
        </p:nvSpPr>
        <p:spPr>
          <a:xfrm>
            <a:off x="7403121" y="2269907"/>
            <a:ext cx="3355550" cy="45561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b="1" dirty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Every client is assessed </a:t>
            </a:r>
            <a:endParaRPr lang="en-US" sz="1400" b="1" dirty="0">
              <a:solidFill>
                <a:schemeClr val="tx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CC26BE6-DEA4-43BB-B906-1B55E9400367}"/>
              </a:ext>
            </a:extLst>
          </p:cNvPr>
          <p:cNvSpPr>
            <a:spLocks/>
          </p:cNvSpPr>
          <p:nvPr/>
        </p:nvSpPr>
        <p:spPr>
          <a:xfrm>
            <a:off x="7403121" y="2933926"/>
            <a:ext cx="3355550" cy="45561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b="1" dirty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Professional quality drafting</a:t>
            </a:r>
            <a:endParaRPr lang="en-US" sz="1400" b="1" dirty="0">
              <a:solidFill>
                <a:schemeClr val="tx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6BD2DCB5-A164-4DA3-B925-712A59DDD651}"/>
              </a:ext>
            </a:extLst>
          </p:cNvPr>
          <p:cNvSpPr>
            <a:spLocks/>
          </p:cNvSpPr>
          <p:nvPr/>
        </p:nvSpPr>
        <p:spPr>
          <a:xfrm>
            <a:off x="7403121" y="4914787"/>
            <a:ext cx="3355550" cy="45561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b="1" dirty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Technical solutions for client information</a:t>
            </a:r>
            <a:endParaRPr lang="en-US" sz="1400" b="1" dirty="0">
              <a:solidFill>
                <a:schemeClr val="tx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08045AA-39ED-4C1A-8348-B82F389B253C}"/>
              </a:ext>
            </a:extLst>
          </p:cNvPr>
          <p:cNvSpPr>
            <a:spLocks/>
          </p:cNvSpPr>
          <p:nvPr/>
        </p:nvSpPr>
        <p:spPr>
          <a:xfrm>
            <a:off x="7402479" y="4255615"/>
            <a:ext cx="3355550" cy="45561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b="1" dirty="0">
                <a:solidFill>
                  <a:schemeClr val="tx1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  <a:latin typeface="Arial" pitchFamily="34" charset="0"/>
                <a:cs typeface="Arial" pitchFamily="34" charset="0"/>
              </a:rPr>
              <a:t>Legal protection within 24 hours</a:t>
            </a:r>
            <a:endParaRPr lang="en-US" sz="1400" b="1" dirty="0">
              <a:solidFill>
                <a:schemeClr val="tx1"/>
              </a:solidFill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object 2">
            <a:extLst>
              <a:ext uri="{FF2B5EF4-FFF2-40B4-BE49-F238E27FC236}">
                <a16:creationId xmlns:a16="http://schemas.microsoft.com/office/drawing/2014/main" id="{68290F52-B53C-4A8C-8D6F-7C8289DA8058}"/>
              </a:ext>
            </a:extLst>
          </p:cNvPr>
          <p:cNvSpPr txBox="1">
            <a:spLocks/>
          </p:cNvSpPr>
          <p:nvPr/>
        </p:nvSpPr>
        <p:spPr>
          <a:xfrm rot="16200000">
            <a:off x="-907864" y="2639112"/>
            <a:ext cx="4139953" cy="932050"/>
          </a:xfrm>
          <a:prstGeom prst="rect">
            <a:avLst/>
          </a:prstGeom>
        </p:spPr>
        <p:txBody>
          <a:bodyPr vert="horz" wrap="square" lIns="0" tIns="22352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5080">
              <a:lnSpc>
                <a:spcPct val="79600"/>
              </a:lnSpc>
              <a:spcBef>
                <a:spcPts val="1760"/>
              </a:spcBef>
            </a:pPr>
            <a:r>
              <a:rPr lang="en-US" sz="5400" b="1" spc="-45" dirty="0">
                <a:solidFill>
                  <a:schemeClr val="bg2">
                    <a:lumMod val="50000"/>
                  </a:schemeClr>
                </a:solidFill>
                <a:latin typeface="Bradley Hand ITC" panose="03070402050302030203" pitchFamily="66" charset="0"/>
                <a:ea typeface="Verdana" panose="020B0604030504040204" pitchFamily="34" charset="0"/>
                <a:cs typeface="Poppins" panose="00000500000000000000" pitchFamily="2" charset="0"/>
              </a:rPr>
              <a:t>Summary</a:t>
            </a:r>
            <a:endParaRPr lang="en-US" sz="5400" b="1" dirty="0">
              <a:solidFill>
                <a:schemeClr val="bg2">
                  <a:lumMod val="50000"/>
                </a:schemeClr>
              </a:solidFill>
              <a:latin typeface="Bradley Hand ITC" panose="03070402050302030203" pitchFamily="66" charset="0"/>
              <a:ea typeface="Verdana" panose="020B0604030504040204" pitchFamily="34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4443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holding, wearing, food, person&#10;&#10;Description automatically generated">
            <a:extLst>
              <a:ext uri="{FF2B5EF4-FFF2-40B4-BE49-F238E27FC236}">
                <a16:creationId xmlns:a16="http://schemas.microsoft.com/office/drawing/2014/main" id="{041497EB-2F50-4146-B704-C9DFC39AE7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25"/>
          <a:stretch/>
        </p:blipFill>
        <p:spPr>
          <a:xfrm>
            <a:off x="-95250" y="-1"/>
            <a:ext cx="122872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6665804-C7C5-4CBF-BC32-9938EA157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069" y="3871729"/>
            <a:ext cx="5612130" cy="3208653"/>
          </a:xfrm>
        </p:spPr>
        <p:txBody>
          <a:bodyPr>
            <a:normAutofit/>
          </a:bodyPr>
          <a:lstStyle/>
          <a:p>
            <a:pPr algn="ctr"/>
            <a:r>
              <a:rPr lang="en-GB" sz="2000" b="1" dirty="0">
                <a:solidFill>
                  <a:srgbClr val="FAF645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Brian Reilly</a:t>
            </a:r>
            <a:b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b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Training Manager – Southern England</a:t>
            </a:r>
            <a:b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b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Email:  brian.reilly</a:t>
            </a:r>
            <a: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@ncdv.org.uk</a:t>
            </a:r>
            <a:b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b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b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br>
              <a:rPr lang="en-GB" sz="1050" dirty="0">
                <a:solidFill>
                  <a:srgbClr val="FFFF00"/>
                </a:solidFill>
                <a:latin typeface="Poppins" panose="00000500000000000000" pitchFamily="50" charset="0"/>
                <a:cs typeface="Poppins" panose="00000500000000000000" pitchFamily="50" charset="0"/>
              </a:rPr>
            </a:br>
            <a:endParaRPr lang="en-GB" sz="1050" dirty="0">
              <a:solidFill>
                <a:schemeClr val="bg1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</p:txBody>
      </p:sp>
      <p:pic>
        <p:nvPicPr>
          <p:cNvPr id="8" name="Picture 7" descr="A picture containing logo&#10;&#10;Description automatically generated">
            <a:extLst>
              <a:ext uri="{FF2B5EF4-FFF2-40B4-BE49-F238E27FC236}">
                <a16:creationId xmlns:a16="http://schemas.microsoft.com/office/drawing/2014/main" id="{199D0CB6-2ADA-4AE2-A932-F1864A1080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495" y="397461"/>
            <a:ext cx="2612571" cy="207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540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09;p17">
            <a:extLst>
              <a:ext uri="{FF2B5EF4-FFF2-40B4-BE49-F238E27FC236}">
                <a16:creationId xmlns:a16="http://schemas.microsoft.com/office/drawing/2014/main" id="{B2C5D668-6F26-4BC7-8CBE-ED3F8BCA98BA}"/>
              </a:ext>
            </a:extLst>
          </p:cNvPr>
          <p:cNvSpPr/>
          <p:nvPr/>
        </p:nvSpPr>
        <p:spPr>
          <a:xfrm>
            <a:off x="417807" y="362815"/>
            <a:ext cx="6072843" cy="95214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sz="2400" dirty="0">
                <a:solidFill>
                  <a:schemeClr val="dk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DEFINITION OF DOMESTIC ABUSE </a:t>
            </a:r>
            <a:endParaRPr sz="2400" dirty="0">
              <a:solidFill>
                <a:schemeClr val="dk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67AE5D8-E3D1-4E0B-8FA2-79BC9E64FAAB}"/>
              </a:ext>
            </a:extLst>
          </p:cNvPr>
          <p:cNvSpPr txBox="1"/>
          <p:nvPr/>
        </p:nvSpPr>
        <p:spPr>
          <a:xfrm>
            <a:off x="263473" y="1525346"/>
            <a:ext cx="7083059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32313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 Domestic Abuse Act 2021 defines domestic abuse as any incident or pattern of incidents between those aged 16 and over who: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>
                <a:solidFill>
                  <a:srgbClr val="32313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Are current or former partners, are related, had or have parental responsibilities for the same child, been in a relationship of significant duration (e.g. 3 months)  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2000" dirty="0">
                <a:solidFill>
                  <a:srgbClr val="32313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2000" dirty="0">
                <a:solidFill>
                  <a:srgbClr val="32313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 Act outlines the following behaviours as abuse: 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solidFill>
                  <a:srgbClr val="32313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Physical or sexual abuse 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solidFill>
                  <a:srgbClr val="32313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Violent or threatening behaviour 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solidFill>
                  <a:srgbClr val="32313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Controlling or coercive behaviour 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solidFill>
                  <a:srgbClr val="32313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Economic abuse 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sz="2000" dirty="0">
                <a:solidFill>
                  <a:srgbClr val="32313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Psychological, emotional, or other abuse 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2000" dirty="0">
                <a:solidFill>
                  <a:srgbClr val="32313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2000" dirty="0">
                <a:solidFill>
                  <a:srgbClr val="323132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It recognises children as victims in their own right who are related and who see, hear, or are impacted by the abuse. </a:t>
            </a:r>
            <a:endParaRPr lang="en-GB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4" name="Right Triangle 43">
            <a:extLst>
              <a:ext uri="{FF2B5EF4-FFF2-40B4-BE49-F238E27FC236}">
                <a16:creationId xmlns:a16="http://schemas.microsoft.com/office/drawing/2014/main" id="{17D6CB74-B846-490F-9261-8D63896E3865}"/>
              </a:ext>
            </a:extLst>
          </p:cNvPr>
          <p:cNvSpPr/>
          <p:nvPr/>
        </p:nvSpPr>
        <p:spPr>
          <a:xfrm rot="5400000">
            <a:off x="-46196" y="-28155"/>
            <a:ext cx="468000" cy="468000"/>
          </a:xfrm>
          <a:prstGeom prst="rtTriangle">
            <a:avLst/>
          </a:prstGeom>
          <a:solidFill>
            <a:srgbClr val="FAF645"/>
          </a:solidFill>
          <a:ln>
            <a:solidFill>
              <a:srgbClr val="FAF6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4C8318-21D0-4A50-A9E9-C7D766A9F6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6532" y="-126897"/>
            <a:ext cx="4918755" cy="7334985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DF3644F6-53E1-47B6-A564-0B401DA9DA30}"/>
              </a:ext>
            </a:extLst>
          </p:cNvPr>
          <p:cNvSpPr/>
          <p:nvPr/>
        </p:nvSpPr>
        <p:spPr>
          <a:xfrm>
            <a:off x="90435" y="130630"/>
            <a:ext cx="11939910" cy="662186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785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C45EFB-4EDA-451D-9034-EA81606FECB0}"/>
              </a:ext>
            </a:extLst>
          </p:cNvPr>
          <p:cNvSpPr txBox="1"/>
          <p:nvPr/>
        </p:nvSpPr>
        <p:spPr>
          <a:xfrm>
            <a:off x="6197251" y="755279"/>
            <a:ext cx="5800480" cy="5334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0"/>
              </a:spcBef>
              <a:buClr>
                <a:srgbClr val="C7C205"/>
              </a:buClr>
              <a:defRPr/>
            </a:pPr>
            <a:r>
              <a:rPr lang="en-GB" altLang="en-US" sz="1800" dirty="0">
                <a:latin typeface="Poppins" panose="00000500000000000000" pitchFamily="2" charset="0"/>
                <a:cs typeface="Poppins" panose="00000500000000000000" pitchFamily="2" charset="0"/>
              </a:rPr>
              <a:t>       NCDV specialises in obtaining:  </a:t>
            </a:r>
          </a:p>
          <a:p>
            <a:pPr eaLnBrk="1" hangingPunct="1">
              <a:spcBef>
                <a:spcPct val="0"/>
              </a:spcBef>
              <a:buClr>
                <a:srgbClr val="C7C205"/>
              </a:buClr>
              <a:defRPr/>
            </a:pPr>
            <a:r>
              <a:rPr lang="en-GB" altLang="en-US" sz="1800" dirty="0">
                <a:latin typeface="Poppins" panose="00000500000000000000" pitchFamily="2" charset="0"/>
                <a:cs typeface="Poppins" panose="00000500000000000000" pitchFamily="2" charset="0"/>
              </a:rPr>
              <a:t>	Non Molestation, Occupation &amp; 	Prohibited Steps Orders</a:t>
            </a:r>
          </a:p>
          <a:p>
            <a:pPr eaLnBrk="1" hangingPunct="1">
              <a:spcBef>
                <a:spcPct val="0"/>
              </a:spcBef>
              <a:buClr>
                <a:srgbClr val="C7C205"/>
              </a:buClr>
              <a:defRPr/>
            </a:pPr>
            <a:endParaRPr lang="en-GB" altLang="en-US" sz="18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eaLnBrk="1" hangingPunct="1">
              <a:spcBef>
                <a:spcPct val="0"/>
              </a:spcBef>
              <a:buClr>
                <a:srgbClr val="C7C205"/>
              </a:buClr>
              <a:defRPr/>
            </a:pPr>
            <a:endParaRPr lang="en-GB" altLang="en-US" sz="18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eaLnBrk="1" hangingPunct="1">
              <a:spcBef>
                <a:spcPct val="0"/>
              </a:spcBef>
              <a:buClr>
                <a:srgbClr val="C7C205"/>
              </a:buClr>
              <a:defRPr/>
            </a:pPr>
            <a:r>
              <a:rPr lang="en-GB" altLang="en-US" sz="1800" dirty="0">
                <a:latin typeface="Poppins" panose="00000500000000000000" pitchFamily="2" charset="0"/>
                <a:cs typeface="Poppins" panose="00000500000000000000" pitchFamily="2" charset="0"/>
              </a:rPr>
              <a:t>        Background: </a:t>
            </a:r>
          </a:p>
          <a:p>
            <a:pPr eaLnBrk="1" hangingPunct="1">
              <a:spcBef>
                <a:spcPct val="0"/>
              </a:spcBef>
              <a:buClr>
                <a:srgbClr val="C7C205"/>
              </a:buClr>
              <a:defRPr/>
            </a:pPr>
            <a:r>
              <a:rPr lang="en-GB" altLang="en-US" sz="1800" dirty="0">
                <a:latin typeface="Poppins" panose="00000500000000000000" pitchFamily="2" charset="0"/>
                <a:cs typeface="Poppins" panose="00000500000000000000" pitchFamily="2" charset="0"/>
              </a:rPr>
              <a:t>	Established 2002 by Dr Steve Connor OBE </a:t>
            </a:r>
          </a:p>
          <a:p>
            <a:pPr eaLnBrk="1" hangingPunct="1">
              <a:spcBef>
                <a:spcPct val="0"/>
              </a:spcBef>
              <a:buClr>
                <a:srgbClr val="C7C205"/>
              </a:buClr>
              <a:defRPr/>
            </a:pPr>
            <a:endParaRPr lang="en-GB" altLang="en-US" sz="18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eaLnBrk="1" hangingPunct="1">
              <a:spcBef>
                <a:spcPct val="0"/>
              </a:spcBef>
              <a:buClr>
                <a:srgbClr val="C7C205"/>
              </a:buClr>
              <a:defRPr/>
            </a:pPr>
            <a:endParaRPr lang="en-GB" altLang="en-US" sz="18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eaLnBrk="1" hangingPunct="1">
              <a:spcBef>
                <a:spcPct val="0"/>
              </a:spcBef>
              <a:buClr>
                <a:srgbClr val="C7C205"/>
              </a:buClr>
              <a:defRPr/>
            </a:pPr>
            <a:r>
              <a:rPr lang="en-GB" altLang="en-US" sz="1800" dirty="0">
                <a:latin typeface="Poppins" panose="00000500000000000000" pitchFamily="2" charset="0"/>
                <a:cs typeface="Poppins" panose="00000500000000000000" pitchFamily="2" charset="0"/>
              </a:rPr>
              <a:t>        Trained over 130,000 Police Officers,</a:t>
            </a:r>
          </a:p>
          <a:p>
            <a:pPr eaLnBrk="1" hangingPunct="1">
              <a:spcBef>
                <a:spcPct val="0"/>
              </a:spcBef>
              <a:buClr>
                <a:srgbClr val="C7C205"/>
              </a:buClr>
              <a:defRPr/>
            </a:pPr>
            <a:r>
              <a:rPr lang="en-GB" altLang="en-US" dirty="0">
                <a:latin typeface="Poppins" panose="00000500000000000000" pitchFamily="2" charset="0"/>
                <a:cs typeface="Poppins" panose="00000500000000000000" pitchFamily="2" charset="0"/>
              </a:rPr>
              <a:t>	</a:t>
            </a:r>
            <a:r>
              <a:rPr lang="en-GB" altLang="en-US" sz="1800" dirty="0">
                <a:latin typeface="Poppins" panose="00000500000000000000" pitchFamily="2" charset="0"/>
                <a:cs typeface="Poppins" panose="00000500000000000000" pitchFamily="2" charset="0"/>
              </a:rPr>
              <a:t> and 5000+ McKenzie Friends  </a:t>
            </a:r>
          </a:p>
          <a:p>
            <a:pPr eaLnBrk="1" hangingPunct="1">
              <a:spcBef>
                <a:spcPct val="0"/>
              </a:spcBef>
              <a:buClr>
                <a:srgbClr val="C7C205"/>
              </a:buClr>
              <a:defRPr/>
            </a:pPr>
            <a:endParaRPr lang="en-GB" altLang="en-US" sz="18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 eaLnBrk="1" hangingPunct="1">
              <a:spcBef>
                <a:spcPct val="0"/>
              </a:spcBef>
              <a:buClr>
                <a:srgbClr val="C7C205"/>
              </a:buClr>
              <a:defRPr/>
            </a:pPr>
            <a:endParaRPr lang="en-GB" altLang="en-US" sz="18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lnSpc>
                <a:spcPct val="120000"/>
              </a:lnSpc>
              <a:buClr>
                <a:srgbClr val="C7C205"/>
              </a:buClr>
            </a:pPr>
            <a:r>
              <a:rPr lang="en-US" sz="1800" dirty="0">
                <a:latin typeface="Poppins" panose="00000500000000000000" pitchFamily="2" charset="0"/>
                <a:cs typeface="Poppins" panose="00000500000000000000" pitchFamily="2" charset="0"/>
              </a:rPr>
              <a:t>        60% of referrals from Police across England </a:t>
            </a:r>
          </a:p>
          <a:p>
            <a:pPr>
              <a:lnSpc>
                <a:spcPct val="120000"/>
              </a:lnSpc>
              <a:buClr>
                <a:srgbClr val="C7C205"/>
              </a:buClr>
            </a:pPr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lnSpc>
                <a:spcPct val="120000"/>
              </a:lnSpc>
              <a:buClr>
                <a:srgbClr val="C7C205"/>
              </a:buClr>
            </a:pPr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pPr>
              <a:lnSpc>
                <a:spcPct val="120000"/>
              </a:lnSpc>
              <a:buClr>
                <a:srgbClr val="C7C205"/>
              </a:buClr>
            </a:pPr>
            <a:r>
              <a:rPr lang="en-US" sz="1800" dirty="0">
                <a:latin typeface="Poppins" panose="00000500000000000000" pitchFamily="2" charset="0"/>
                <a:cs typeface="Poppins" panose="00000500000000000000" pitchFamily="2" charset="0"/>
              </a:rPr>
              <a:t>        40% from DA services, local authorities,</a:t>
            </a:r>
          </a:p>
          <a:p>
            <a:pPr>
              <a:lnSpc>
                <a:spcPct val="120000"/>
              </a:lnSpc>
              <a:buClr>
                <a:srgbClr val="C7C205"/>
              </a:buClr>
            </a:pP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      </a:t>
            </a:r>
            <a:r>
              <a:rPr lang="en-US" sz="1800" dirty="0">
                <a:latin typeface="Poppins" panose="00000500000000000000" pitchFamily="2" charset="0"/>
                <a:cs typeface="Poppins" panose="00000500000000000000" pitchFamily="2" charset="0"/>
              </a:rPr>
              <a:t>             IDVA/ISVAs and Safeguarding </a:t>
            </a:r>
            <a:endParaRPr lang="en-GB" altLang="en-US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F92B423-22D4-4FF0-8F6A-A7CD12DB0FAC}"/>
              </a:ext>
            </a:extLst>
          </p:cNvPr>
          <p:cNvSpPr/>
          <p:nvPr/>
        </p:nvSpPr>
        <p:spPr>
          <a:xfrm>
            <a:off x="0" y="1"/>
            <a:ext cx="5994751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E3267C-D1B6-4664-9508-182F2C3F99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617962"/>
            <a:ext cx="5994752" cy="4240038"/>
          </a:xfrm>
          <a:prstGeom prst="rect">
            <a:avLst/>
          </a:prstGeom>
        </p:spPr>
      </p:pic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D12864DD-E452-4B4A-9A64-B64C345241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6242" y="100483"/>
            <a:ext cx="7464062" cy="736293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FECDD649-B4E0-4B9E-A132-9F0E4FB1A8FA}"/>
              </a:ext>
            </a:extLst>
          </p:cNvPr>
          <p:cNvGrpSpPr/>
          <p:nvPr/>
        </p:nvGrpSpPr>
        <p:grpSpPr>
          <a:xfrm>
            <a:off x="5770143" y="792730"/>
            <a:ext cx="406120" cy="378764"/>
            <a:chOff x="452673" y="1631501"/>
            <a:chExt cx="454689" cy="433905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FA64C9E-67F1-460B-A2A9-3D826144CC41}"/>
                </a:ext>
              </a:extLst>
            </p:cNvPr>
            <p:cNvSpPr/>
            <p:nvPr/>
          </p:nvSpPr>
          <p:spPr>
            <a:xfrm>
              <a:off x="452673" y="1631501"/>
              <a:ext cx="454689" cy="433905"/>
            </a:xfrm>
            <a:prstGeom prst="rect">
              <a:avLst/>
            </a:prstGeom>
            <a:solidFill>
              <a:srgbClr val="FAF6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22" name="Picture 21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EC2166B9-8C47-4785-9EE4-B78BF2519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624" y="1700269"/>
              <a:ext cx="318654" cy="31865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C692831-4D2F-42F0-829E-029FD4342E57}"/>
              </a:ext>
            </a:extLst>
          </p:cNvPr>
          <p:cNvGrpSpPr/>
          <p:nvPr/>
        </p:nvGrpSpPr>
        <p:grpSpPr>
          <a:xfrm>
            <a:off x="5770143" y="2049816"/>
            <a:ext cx="406120" cy="378764"/>
            <a:chOff x="452673" y="1631501"/>
            <a:chExt cx="454689" cy="433905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C255CF0-889F-4152-ACD7-840AE82BCC70}"/>
                </a:ext>
              </a:extLst>
            </p:cNvPr>
            <p:cNvSpPr/>
            <p:nvPr/>
          </p:nvSpPr>
          <p:spPr>
            <a:xfrm>
              <a:off x="452673" y="1631501"/>
              <a:ext cx="454689" cy="433905"/>
            </a:xfrm>
            <a:prstGeom prst="rect">
              <a:avLst/>
            </a:prstGeom>
            <a:solidFill>
              <a:srgbClr val="FAF6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26" name="Picture 25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349502DC-4B24-4274-B590-1AF6F4FEF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624" y="1700269"/>
              <a:ext cx="318654" cy="31865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89FB79E-38A9-40ED-BFE6-8F3FBC5D101B}"/>
              </a:ext>
            </a:extLst>
          </p:cNvPr>
          <p:cNvGrpSpPr/>
          <p:nvPr/>
        </p:nvGrpSpPr>
        <p:grpSpPr>
          <a:xfrm>
            <a:off x="5767987" y="3239618"/>
            <a:ext cx="406120" cy="378764"/>
            <a:chOff x="452673" y="1631501"/>
            <a:chExt cx="454689" cy="433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78790C1-6F67-49A4-8472-76831D28581E}"/>
                </a:ext>
              </a:extLst>
            </p:cNvPr>
            <p:cNvSpPr/>
            <p:nvPr/>
          </p:nvSpPr>
          <p:spPr>
            <a:xfrm>
              <a:off x="452673" y="1631501"/>
              <a:ext cx="454689" cy="433905"/>
            </a:xfrm>
            <a:prstGeom prst="rect">
              <a:avLst/>
            </a:prstGeom>
            <a:solidFill>
              <a:srgbClr val="FAF6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29" name="Picture 2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A71146B6-1BEA-4F18-8F85-85ADA8CC8C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624" y="1700269"/>
              <a:ext cx="318654" cy="31865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BE8953B-E5B4-4092-80D7-E390737C2761}"/>
              </a:ext>
            </a:extLst>
          </p:cNvPr>
          <p:cNvGrpSpPr/>
          <p:nvPr/>
        </p:nvGrpSpPr>
        <p:grpSpPr>
          <a:xfrm>
            <a:off x="5779559" y="4359217"/>
            <a:ext cx="406120" cy="378764"/>
            <a:chOff x="452673" y="1631501"/>
            <a:chExt cx="454689" cy="433905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FB83A79-330D-4994-AF47-66E67E7BD91E}"/>
                </a:ext>
              </a:extLst>
            </p:cNvPr>
            <p:cNvSpPr/>
            <p:nvPr/>
          </p:nvSpPr>
          <p:spPr>
            <a:xfrm>
              <a:off x="452673" y="1631501"/>
              <a:ext cx="454689" cy="433905"/>
            </a:xfrm>
            <a:prstGeom prst="rect">
              <a:avLst/>
            </a:prstGeom>
            <a:solidFill>
              <a:srgbClr val="FAF6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32" name="Picture 31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FCDA0999-7C62-461C-93B7-83DDDBEF0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624" y="1700269"/>
              <a:ext cx="318654" cy="31865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DFF30E6-E8B8-4DA7-87BF-90CFAB0B1326}"/>
              </a:ext>
            </a:extLst>
          </p:cNvPr>
          <p:cNvGrpSpPr/>
          <p:nvPr/>
        </p:nvGrpSpPr>
        <p:grpSpPr>
          <a:xfrm>
            <a:off x="5767987" y="5359637"/>
            <a:ext cx="406120" cy="378764"/>
            <a:chOff x="452673" y="1631501"/>
            <a:chExt cx="454689" cy="433905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56B9DC65-3DD6-43E3-A9EC-588A8B4E0739}"/>
                </a:ext>
              </a:extLst>
            </p:cNvPr>
            <p:cNvSpPr/>
            <p:nvPr/>
          </p:nvSpPr>
          <p:spPr>
            <a:xfrm>
              <a:off x="452673" y="1631501"/>
              <a:ext cx="454689" cy="433905"/>
            </a:xfrm>
            <a:prstGeom prst="rect">
              <a:avLst/>
            </a:prstGeom>
            <a:solidFill>
              <a:srgbClr val="FAF6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35" name="Picture 34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7D5F921E-71A5-4C25-9083-FEB11A73050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624" y="1700269"/>
              <a:ext cx="318654" cy="318654"/>
            </a:xfrm>
            <a:prstGeom prst="rect">
              <a:avLst/>
            </a:prstGeom>
          </p:spPr>
        </p:pic>
      </p:grpSp>
      <p:sp>
        <p:nvSpPr>
          <p:cNvPr id="36" name="Right Triangle 35">
            <a:extLst>
              <a:ext uri="{FF2B5EF4-FFF2-40B4-BE49-F238E27FC236}">
                <a16:creationId xmlns:a16="http://schemas.microsoft.com/office/drawing/2014/main" id="{F110058D-97EF-4DF0-951B-B67590F788C4}"/>
              </a:ext>
            </a:extLst>
          </p:cNvPr>
          <p:cNvSpPr/>
          <p:nvPr/>
        </p:nvSpPr>
        <p:spPr>
          <a:xfrm rot="5400000">
            <a:off x="0" y="0"/>
            <a:ext cx="468000" cy="468000"/>
          </a:xfrm>
          <a:prstGeom prst="rtTriangle">
            <a:avLst/>
          </a:prstGeom>
          <a:solidFill>
            <a:srgbClr val="FAF645"/>
          </a:solidFill>
          <a:ln>
            <a:solidFill>
              <a:srgbClr val="FAF6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3A684DCE-1EAA-4152-8295-C8708E6E42A4}"/>
              </a:ext>
            </a:extLst>
          </p:cNvPr>
          <p:cNvSpPr/>
          <p:nvPr/>
        </p:nvSpPr>
        <p:spPr>
          <a:xfrm>
            <a:off x="90435" y="130630"/>
            <a:ext cx="11939910" cy="6621862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64531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1461A37-19FF-434E-9E31-DEF05DEA9E5C}"/>
              </a:ext>
            </a:extLst>
          </p:cNvPr>
          <p:cNvSpPr/>
          <p:nvPr/>
        </p:nvSpPr>
        <p:spPr>
          <a:xfrm>
            <a:off x="0" y="5305531"/>
            <a:ext cx="12078119" cy="155247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bject 4"/>
          <p:cNvSpPr txBox="1"/>
          <p:nvPr/>
        </p:nvSpPr>
        <p:spPr>
          <a:xfrm>
            <a:off x="3882266" y="371788"/>
            <a:ext cx="4417305" cy="1675459"/>
          </a:xfrm>
          <a:prstGeom prst="rect">
            <a:avLst/>
          </a:prstGeom>
        </p:spPr>
        <p:txBody>
          <a:bodyPr vert="horz" wrap="square" lIns="0" tIns="158115" rIns="0" bIns="0" rtlCol="0">
            <a:spAutoFit/>
          </a:bodyPr>
          <a:lstStyle/>
          <a:p>
            <a:pPr algn="ctr">
              <a:spcBef>
                <a:spcPts val="1245"/>
              </a:spcBef>
            </a:pPr>
            <a:r>
              <a:rPr lang="en-US" sz="3650" spc="-10" dirty="0"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rPr>
              <a:t>NCDV </a:t>
            </a:r>
            <a:r>
              <a:rPr sz="3650" spc="-10" dirty="0"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rPr>
              <a:t>Re</a:t>
            </a:r>
            <a:r>
              <a:rPr lang="en-US" sz="3650" spc="-10" dirty="0">
                <a:latin typeface="Poppins" panose="00000500000000000000" pitchFamily="2" charset="0"/>
                <a:ea typeface="Verdana" panose="020B0604030504040204" pitchFamily="34" charset="0"/>
                <a:cs typeface="Poppins" panose="00000500000000000000" pitchFamily="2" charset="0"/>
              </a:rPr>
              <a:t>ferrals</a:t>
            </a:r>
            <a:r>
              <a:rPr lang="en-US" sz="365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ctr">
              <a:spcBef>
                <a:spcPts val="1245"/>
              </a:spcBef>
            </a:pPr>
            <a:r>
              <a:rPr lang="en-US" sz="2800" spc="-10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2022</a:t>
            </a:r>
            <a:endParaRPr sz="2800" dirty="0">
              <a:solidFill>
                <a:schemeClr val="tx1">
                  <a:lumMod val="50000"/>
                  <a:lumOff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ts val="610"/>
              </a:spcBef>
            </a:pPr>
            <a:endParaRPr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7" name="object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423379"/>
              </p:ext>
            </p:extLst>
          </p:nvPr>
        </p:nvGraphicFramePr>
        <p:xfrm>
          <a:off x="2738428" y="1836231"/>
          <a:ext cx="6704984" cy="3020421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317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3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8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59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1890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 b="1" dirty="0">
                        <a:solidFill>
                          <a:schemeClr val="tx1"/>
                        </a:solidFill>
                        <a:latin typeface="Poppins" panose="00000500000000000000" pitchFamily="2" charset="0"/>
                        <a:ea typeface="Verdana" panose="020B0604030504040204" pitchFamily="34" charset="0"/>
                        <a:cs typeface="Poppins" panose="00000500000000000000" pitchFamily="2" charset="0"/>
                      </a:endParaRPr>
                    </a:p>
                    <a:p>
                      <a:pPr marL="101600" algn="ctr">
                        <a:lnSpc>
                          <a:spcPct val="100000"/>
                        </a:lnSpc>
                      </a:pPr>
                      <a:r>
                        <a:rPr lang="en-US" sz="1400" b="1" spc="1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ea typeface="Verdana" panose="020B0604030504040204" pitchFamily="34" charset="0"/>
                          <a:cs typeface="Poppins" panose="00000500000000000000" pitchFamily="2" charset="0"/>
                        </a:rPr>
                        <a:t>Referrals</a:t>
                      </a:r>
                    </a:p>
                    <a:p>
                      <a:pPr marL="101600" algn="ctr">
                        <a:lnSpc>
                          <a:spcPct val="100000"/>
                        </a:lnSpc>
                      </a:pPr>
                      <a:r>
                        <a:rPr lang="en-US" sz="1400" b="1" spc="1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ea typeface="Verdana" panose="020B0604030504040204" pitchFamily="34" charset="0"/>
                          <a:cs typeface="Poppins" panose="00000500000000000000" pitchFamily="2" charset="0"/>
                        </a:rPr>
                        <a:t>Received</a:t>
                      </a:r>
                      <a:endParaRPr sz="1400" b="1" dirty="0">
                        <a:solidFill>
                          <a:schemeClr val="tx1"/>
                        </a:solidFill>
                        <a:latin typeface="Poppins" panose="00000500000000000000" pitchFamily="2" charset="0"/>
                        <a:ea typeface="Verdana" panose="020B0604030504040204" pitchFamily="34" charset="0"/>
                        <a:cs typeface="Poppins" panose="00000500000000000000" pitchFamily="2" charset="0"/>
                      </a:endParaRPr>
                    </a:p>
                  </a:txBody>
                  <a:tcPr marL="0" marR="0" marT="254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 b="1" dirty="0">
                        <a:solidFill>
                          <a:schemeClr val="tx1"/>
                        </a:solidFill>
                        <a:latin typeface="Poppins" panose="00000500000000000000" pitchFamily="2" charset="0"/>
                        <a:ea typeface="Verdana" panose="020B0604030504040204" pitchFamily="34" charset="0"/>
                        <a:cs typeface="Poppins" panose="00000500000000000000" pitchFamily="2" charset="0"/>
                      </a:endParaRPr>
                    </a:p>
                    <a:p>
                      <a:pPr marL="101600" algn="ctr">
                        <a:lnSpc>
                          <a:spcPct val="100000"/>
                        </a:lnSpc>
                      </a:pPr>
                      <a:r>
                        <a:rPr sz="1400" b="1" spc="5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ea typeface="Verdana" panose="020B0604030504040204" pitchFamily="34" charset="0"/>
                          <a:cs typeface="Poppins" panose="00000500000000000000" pitchFamily="2" charset="0"/>
                        </a:rPr>
                        <a:t>R</a:t>
                      </a:r>
                      <a:r>
                        <a:rPr lang="en-US" sz="1400" b="1" spc="5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ea typeface="Verdana" panose="020B0604030504040204" pitchFamily="34" charset="0"/>
                          <a:cs typeface="Poppins" panose="00000500000000000000" pitchFamily="2" charset="0"/>
                        </a:rPr>
                        <a:t>esulted in </a:t>
                      </a:r>
                    </a:p>
                    <a:p>
                      <a:pPr marL="101600" algn="ctr">
                        <a:lnSpc>
                          <a:spcPct val="100000"/>
                        </a:lnSpc>
                      </a:pPr>
                      <a:r>
                        <a:rPr lang="en-US" sz="1400" b="1" spc="5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ea typeface="Verdana" panose="020B0604030504040204" pitchFamily="34" charset="0"/>
                          <a:cs typeface="Poppins" panose="00000500000000000000" pitchFamily="2" charset="0"/>
                        </a:rPr>
                        <a:t>Protective Order</a:t>
                      </a:r>
                    </a:p>
                    <a:p>
                      <a:pPr marL="101600" algn="ctr">
                        <a:lnSpc>
                          <a:spcPct val="100000"/>
                        </a:lnSpc>
                      </a:pPr>
                      <a:endParaRPr sz="1400" b="1" dirty="0">
                        <a:solidFill>
                          <a:schemeClr val="tx1"/>
                        </a:solidFill>
                        <a:latin typeface="Poppins" panose="00000500000000000000" pitchFamily="2" charset="0"/>
                        <a:ea typeface="Verdana" panose="020B0604030504040204" pitchFamily="34" charset="0"/>
                        <a:cs typeface="Poppins" panose="00000500000000000000" pitchFamily="2" charset="0"/>
                      </a:endParaRPr>
                    </a:p>
                  </a:txBody>
                  <a:tcPr marL="0" marR="0" marT="254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 b="1" dirty="0">
                        <a:solidFill>
                          <a:schemeClr val="tx1"/>
                        </a:solidFill>
                        <a:latin typeface="Poppins" panose="00000500000000000000" pitchFamily="2" charset="0"/>
                        <a:ea typeface="Verdana" panose="020B0604030504040204" pitchFamily="34" charset="0"/>
                        <a:cs typeface="Poppins" panose="00000500000000000000" pitchFamily="2" charset="0"/>
                      </a:endParaRPr>
                    </a:p>
                    <a:p>
                      <a:pPr marL="101600" algn="ctr">
                        <a:lnSpc>
                          <a:spcPct val="100000"/>
                        </a:lnSpc>
                      </a:pPr>
                      <a:r>
                        <a:rPr lang="en-US" sz="1400" b="1" spc="5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ea typeface="Verdana" panose="020B0604030504040204" pitchFamily="34" charset="0"/>
                          <a:cs typeface="Poppins" panose="00000500000000000000" pitchFamily="2" charset="0"/>
                        </a:rPr>
                        <a:t>Pro Bono Injunctions</a:t>
                      </a:r>
                      <a:endParaRPr sz="1400" b="1" dirty="0">
                        <a:solidFill>
                          <a:schemeClr val="tx1"/>
                        </a:solidFill>
                        <a:latin typeface="Poppins" panose="00000500000000000000" pitchFamily="2" charset="0"/>
                        <a:ea typeface="Verdana" panose="020B0604030504040204" pitchFamily="34" charset="0"/>
                        <a:cs typeface="Poppins" panose="00000500000000000000" pitchFamily="2" charset="0"/>
                      </a:endParaRPr>
                    </a:p>
                  </a:txBody>
                  <a:tcPr marL="0" marR="0" marT="254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400" b="1" dirty="0">
                        <a:solidFill>
                          <a:schemeClr val="tx1"/>
                        </a:solidFill>
                        <a:latin typeface="Poppins" panose="00000500000000000000" pitchFamily="2" charset="0"/>
                        <a:ea typeface="Verdana" panose="020B0604030504040204" pitchFamily="34" charset="0"/>
                        <a:cs typeface="Poppins" panose="00000500000000000000" pitchFamily="2" charset="0"/>
                      </a:endParaRPr>
                    </a:p>
                    <a:p>
                      <a:pPr marL="101600" algn="ctr">
                        <a:lnSpc>
                          <a:spcPct val="100000"/>
                        </a:lnSpc>
                      </a:pPr>
                      <a:r>
                        <a:rPr lang="en-US" sz="1400" b="1" spc="1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ea typeface="Verdana" panose="020B0604030504040204" pitchFamily="34" charset="0"/>
                          <a:cs typeface="Poppins" panose="00000500000000000000" pitchFamily="2" charset="0"/>
                        </a:rPr>
                        <a:t>% of </a:t>
                      </a:r>
                    </a:p>
                    <a:p>
                      <a:pPr marL="101600" algn="ctr">
                        <a:lnSpc>
                          <a:spcPct val="100000"/>
                        </a:lnSpc>
                      </a:pPr>
                      <a:r>
                        <a:rPr lang="en-US" sz="1400" b="1" spc="10" dirty="0">
                          <a:solidFill>
                            <a:schemeClr val="tx1"/>
                          </a:solidFill>
                          <a:latin typeface="Poppins" panose="00000500000000000000" pitchFamily="2" charset="0"/>
                          <a:ea typeface="Verdana" panose="020B0604030504040204" pitchFamily="34" charset="0"/>
                          <a:cs typeface="Poppins" panose="00000500000000000000" pitchFamily="2" charset="0"/>
                        </a:rPr>
                        <a:t>UK Injunctions</a:t>
                      </a:r>
                      <a:endParaRPr sz="1400" b="1" dirty="0">
                        <a:solidFill>
                          <a:schemeClr val="tx1"/>
                        </a:solidFill>
                        <a:latin typeface="Poppins" panose="00000500000000000000" pitchFamily="2" charset="0"/>
                        <a:ea typeface="Verdana" panose="020B0604030504040204" pitchFamily="34" charset="0"/>
                        <a:cs typeface="Poppins" panose="00000500000000000000" pitchFamily="2" charset="0"/>
                      </a:endParaRPr>
                    </a:p>
                  </a:txBody>
                  <a:tcPr marL="0" marR="0" marT="254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98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92,438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0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254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10,000</a:t>
                      </a:r>
                      <a:endParaRPr sz="20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254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4,000</a:t>
                      </a:r>
                      <a:endParaRPr sz="20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254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2000" b="0" dirty="0">
                        <a:solidFill>
                          <a:schemeClr val="tx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000" b="0" dirty="0">
                          <a:solidFill>
                            <a:schemeClr val="tx1"/>
                          </a:solidFill>
                        </a:rPr>
                        <a:t>39%</a:t>
                      </a:r>
                      <a:endParaRPr sz="20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BADC3EF0-4311-4B4D-ACAE-C4304E846A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3463" y="-1523686"/>
            <a:ext cx="7362930" cy="736293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1EC2D2D-A304-48BD-9918-59035E15544A}"/>
              </a:ext>
            </a:extLst>
          </p:cNvPr>
          <p:cNvSpPr/>
          <p:nvPr/>
        </p:nvSpPr>
        <p:spPr>
          <a:xfrm>
            <a:off x="190919" y="190919"/>
            <a:ext cx="11766619" cy="6531428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D8A7E3E6-5F1F-43BC-9461-A165DD30BBEB}"/>
              </a:ext>
            </a:extLst>
          </p:cNvPr>
          <p:cNvSpPr/>
          <p:nvPr/>
        </p:nvSpPr>
        <p:spPr>
          <a:xfrm rot="5400000">
            <a:off x="0" y="0"/>
            <a:ext cx="468000" cy="468000"/>
          </a:xfrm>
          <a:prstGeom prst="rtTriangle">
            <a:avLst/>
          </a:prstGeom>
          <a:solidFill>
            <a:srgbClr val="FAF645"/>
          </a:solidFill>
          <a:ln>
            <a:solidFill>
              <a:srgbClr val="FAF6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5D24F42B-26F1-42F6-9544-EB45156967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87650">
            <a:off x="5703135" y="5564165"/>
            <a:ext cx="931995" cy="93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860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BE728BD-E592-42AB-BB2F-75DBADE2ED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23667"/>
            <a:ext cx="6539908" cy="435993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0DCA37E-ACE1-4499-820C-F4930103AEA0}"/>
              </a:ext>
            </a:extLst>
          </p:cNvPr>
          <p:cNvSpPr/>
          <p:nvPr/>
        </p:nvSpPr>
        <p:spPr>
          <a:xfrm>
            <a:off x="-1727" y="0"/>
            <a:ext cx="6539908" cy="2681297"/>
          </a:xfrm>
          <a:prstGeom prst="rect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F94E2D-E391-4D3E-8528-B0C30ECBC403}"/>
              </a:ext>
            </a:extLst>
          </p:cNvPr>
          <p:cNvSpPr txBox="1"/>
          <p:nvPr/>
        </p:nvSpPr>
        <p:spPr>
          <a:xfrm>
            <a:off x="544756" y="850168"/>
            <a:ext cx="55512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Benefits of </a:t>
            </a:r>
          </a:p>
          <a:p>
            <a:pPr algn="ctr"/>
            <a:r>
              <a:rPr lang="en-US" sz="2400" b="1" dirty="0">
                <a:solidFill>
                  <a:schemeClr val="bg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Civil Protective Orders</a:t>
            </a:r>
            <a:endParaRPr lang="en-GB" sz="2400" b="1" dirty="0">
              <a:solidFill>
                <a:schemeClr val="bg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40940A-201D-487F-9E5E-9EAB7CFEE51C}"/>
              </a:ext>
            </a:extLst>
          </p:cNvPr>
          <p:cNvSpPr txBox="1"/>
          <p:nvPr/>
        </p:nvSpPr>
        <p:spPr>
          <a:xfrm>
            <a:off x="6974761" y="362383"/>
            <a:ext cx="4672483" cy="7248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Empowerment; taking control </a:t>
            </a:r>
          </a:p>
          <a:p>
            <a:endParaRPr lang="en-US" sz="11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Speedy and flexible protection of victim and children</a:t>
            </a:r>
          </a:p>
          <a:p>
            <a:endParaRPr lang="en-US" sz="11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Improved feelings of safety and wellbeing</a:t>
            </a:r>
          </a:p>
          <a:p>
            <a:endParaRPr lang="en-US" sz="1100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Clarity for workplaces, schools, and agencies such as Housing</a:t>
            </a:r>
          </a:p>
          <a:p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>
                <a:latin typeface="Poppins" panose="00000500000000000000" pitchFamily="2" charset="0"/>
                <a:cs typeface="Poppins" panose="00000500000000000000" pitchFamily="2" charset="0"/>
              </a:rPr>
              <a:t>A break, pause or an end </a:t>
            </a:r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in the cycle of abuse – usually 6-12 months</a:t>
            </a:r>
          </a:p>
          <a:p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Allows victim/s space to begin long term recovery</a:t>
            </a:r>
          </a:p>
          <a:p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Breaches may result in prosecution and/or custodial sentence</a:t>
            </a:r>
          </a:p>
          <a:p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Civil Court – “balance of probabilities”</a:t>
            </a:r>
          </a:p>
          <a:p>
            <a:endParaRPr lang="en-US" dirty="0">
              <a:latin typeface="Poppins" panose="00000500000000000000" pitchFamily="2" charset="0"/>
              <a:cs typeface="Poppins" panose="00000500000000000000" pitchFamily="2" charset="0"/>
            </a:endParaRPr>
          </a:p>
          <a:p>
            <a:r>
              <a:rPr lang="en-US" dirty="0">
                <a:latin typeface="Poppins" panose="00000500000000000000" pitchFamily="2" charset="0"/>
                <a:cs typeface="Poppins" panose="00000500000000000000" pitchFamily="2" charset="0"/>
              </a:rPr>
              <a:t>Referring your client is free!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GB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574D133-312B-420C-9256-28B8C686D2CC}"/>
              </a:ext>
            </a:extLst>
          </p:cNvPr>
          <p:cNvGrpSpPr/>
          <p:nvPr/>
        </p:nvGrpSpPr>
        <p:grpSpPr>
          <a:xfrm>
            <a:off x="6359109" y="416588"/>
            <a:ext cx="406120" cy="378764"/>
            <a:chOff x="452673" y="1631501"/>
            <a:chExt cx="454689" cy="433905"/>
          </a:xfrm>
        </p:grpSpPr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E177700-1265-4FAD-B5B9-1566F7A90D6E}"/>
                </a:ext>
              </a:extLst>
            </p:cNvPr>
            <p:cNvSpPr/>
            <p:nvPr/>
          </p:nvSpPr>
          <p:spPr>
            <a:xfrm>
              <a:off x="452673" y="1631501"/>
              <a:ext cx="454689" cy="433905"/>
            </a:xfrm>
            <a:prstGeom prst="rect">
              <a:avLst/>
            </a:prstGeom>
            <a:solidFill>
              <a:srgbClr val="FAF64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pic>
          <p:nvPicPr>
            <p:cNvPr id="39" name="Picture 38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6222E336-ADD5-4625-A9B1-2D3B6C3D9B2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2624" y="1700269"/>
              <a:ext cx="318654" cy="318654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AA0631BE-5E1A-475C-9E24-0D65B3010611}"/>
              </a:ext>
            </a:extLst>
          </p:cNvPr>
          <p:cNvSpPr/>
          <p:nvPr/>
        </p:nvSpPr>
        <p:spPr>
          <a:xfrm>
            <a:off x="170822" y="170822"/>
            <a:ext cx="11806813" cy="6561574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6" name="Right Triangle 35">
            <a:extLst>
              <a:ext uri="{FF2B5EF4-FFF2-40B4-BE49-F238E27FC236}">
                <a16:creationId xmlns:a16="http://schemas.microsoft.com/office/drawing/2014/main" id="{F110058D-97EF-4DF0-951B-B67590F788C4}"/>
              </a:ext>
            </a:extLst>
          </p:cNvPr>
          <p:cNvSpPr/>
          <p:nvPr/>
        </p:nvSpPr>
        <p:spPr>
          <a:xfrm rot="5400000">
            <a:off x="0" y="0"/>
            <a:ext cx="468000" cy="468000"/>
          </a:xfrm>
          <a:prstGeom prst="rtTriangle">
            <a:avLst/>
          </a:prstGeom>
          <a:solidFill>
            <a:srgbClr val="FAF645"/>
          </a:solidFill>
          <a:ln>
            <a:solidFill>
              <a:srgbClr val="FAF6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9706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CF43BCA-35DA-4175-B586-FBBF502E736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07181"/>
            <a:ext cx="12691068" cy="8711889"/>
          </a:xfrm>
          <a:prstGeom prst="rect">
            <a:avLst/>
          </a:prstGeom>
        </p:spPr>
      </p:pic>
      <p:sp>
        <p:nvSpPr>
          <p:cNvPr id="49" name="Striped Right Arrow 44">
            <a:extLst>
              <a:ext uri="{FF2B5EF4-FFF2-40B4-BE49-F238E27FC236}">
                <a16:creationId xmlns:a16="http://schemas.microsoft.com/office/drawing/2014/main" id="{B54DD939-D75B-4134-A8BC-0DADE319C9B5}"/>
              </a:ext>
            </a:extLst>
          </p:cNvPr>
          <p:cNvSpPr/>
          <p:nvPr/>
        </p:nvSpPr>
        <p:spPr>
          <a:xfrm rot="5400000">
            <a:off x="4221080" y="5597925"/>
            <a:ext cx="534463" cy="198279"/>
          </a:xfrm>
          <a:prstGeom prst="stripedRightArrow">
            <a:avLst/>
          </a:prstGeom>
          <a:solidFill>
            <a:schemeClr val="bg1"/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11266" name="TextBox 1">
            <a:extLst>
              <a:ext uri="{FF2B5EF4-FFF2-40B4-BE49-F238E27FC236}">
                <a16:creationId xmlns:a16="http://schemas.microsoft.com/office/drawing/2014/main" id="{B5EC3D3D-4151-49B9-B763-47FA3D6671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9234" y="4809158"/>
            <a:ext cx="39823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Client Pathways</a:t>
            </a:r>
            <a:endParaRPr lang="en-US" altLang="en-US" dirty="0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75BEEE0-0F64-4194-AE08-FEFDB8280FE2}"/>
              </a:ext>
            </a:extLst>
          </p:cNvPr>
          <p:cNvSpPr/>
          <p:nvPr/>
        </p:nvSpPr>
        <p:spPr>
          <a:xfrm>
            <a:off x="1708150" y="710900"/>
            <a:ext cx="2522728" cy="609600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bg1"/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First Steps Team</a:t>
            </a:r>
            <a:endParaRPr lang="en-US" sz="1400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466DD917-E05F-4038-8583-447FD429D49B}"/>
              </a:ext>
            </a:extLst>
          </p:cNvPr>
          <p:cNvSpPr/>
          <p:nvPr/>
        </p:nvSpPr>
        <p:spPr>
          <a:xfrm>
            <a:off x="1739900" y="1799300"/>
            <a:ext cx="2519552" cy="609600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bg1"/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Case Assessment </a:t>
            </a:r>
            <a:endParaRPr lang="en-US" sz="1400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F3685F9-537C-48E3-B29E-C0D7364D3D74}"/>
              </a:ext>
            </a:extLst>
          </p:cNvPr>
          <p:cNvSpPr/>
          <p:nvPr/>
        </p:nvSpPr>
        <p:spPr>
          <a:xfrm>
            <a:off x="947192" y="4592919"/>
            <a:ext cx="1850232" cy="1017255"/>
          </a:xfrm>
          <a:prstGeom prst="roundRect">
            <a:avLst/>
          </a:prstGeom>
          <a:solidFill>
            <a:srgbClr val="F7FC1C"/>
          </a:solidFill>
          <a:ln w="28575">
            <a:solidFill>
              <a:schemeClr val="bg1"/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b="1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On Notice</a:t>
            </a:r>
          </a:p>
          <a:p>
            <a:pPr algn="ctr">
              <a:defRPr/>
            </a:pPr>
            <a:endParaRPr lang="en-GB" sz="1400" b="1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GB" sz="10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Perpetrator </a:t>
            </a:r>
            <a:r>
              <a:rPr lang="en-GB" sz="1000" b="1" dirty="0">
                <a:solidFill>
                  <a:srgbClr val="FF0000"/>
                </a:solidFill>
                <a:latin typeface="Arial Black" panose="020B0A04020102020204" pitchFamily="34" charset="0"/>
                <a:cs typeface="Arial" pitchFamily="34" charset="0"/>
              </a:rPr>
              <a:t>IS</a:t>
            </a:r>
            <a:r>
              <a:rPr lang="en-GB" sz="10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 aware</a:t>
            </a:r>
            <a:endParaRPr lang="en-US" sz="1000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7E741BA1-65D4-4FA9-819D-75BE356718D0}"/>
              </a:ext>
            </a:extLst>
          </p:cNvPr>
          <p:cNvSpPr/>
          <p:nvPr/>
        </p:nvSpPr>
        <p:spPr>
          <a:xfrm>
            <a:off x="6530583" y="2408900"/>
            <a:ext cx="4574302" cy="2043401"/>
          </a:xfrm>
          <a:prstGeom prst="roundRect">
            <a:avLst/>
          </a:prstGeom>
          <a:solidFill>
            <a:srgbClr val="0070C0"/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0B940AA-B629-4CF2-8A52-109C091D967B}"/>
              </a:ext>
            </a:extLst>
          </p:cNvPr>
          <p:cNvSpPr/>
          <p:nvPr/>
        </p:nvSpPr>
        <p:spPr>
          <a:xfrm>
            <a:off x="3380665" y="4583127"/>
            <a:ext cx="2075589" cy="1017255"/>
          </a:xfrm>
          <a:prstGeom prst="roundRect">
            <a:avLst/>
          </a:prstGeom>
          <a:solidFill>
            <a:srgbClr val="F7FC1C"/>
          </a:solidFill>
          <a:ln w="28575">
            <a:solidFill>
              <a:schemeClr val="bg1"/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GB" sz="1400" b="1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Without Notice</a:t>
            </a:r>
          </a:p>
          <a:p>
            <a:pPr algn="ctr">
              <a:defRPr/>
            </a:pPr>
            <a:r>
              <a:rPr lang="en-GB" sz="10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(Emergency Application)</a:t>
            </a:r>
          </a:p>
          <a:p>
            <a:pPr algn="ctr">
              <a:defRPr/>
            </a:pPr>
            <a:endParaRPr lang="en-GB" sz="1000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GB" sz="10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Perpetrator </a:t>
            </a:r>
            <a:r>
              <a:rPr lang="en-GB" sz="1000" b="1" dirty="0">
                <a:solidFill>
                  <a:srgbClr val="FF0000"/>
                </a:solidFill>
                <a:latin typeface="Arial Black" panose="020B0A04020102020204" pitchFamily="34" charset="0"/>
                <a:cs typeface="Arial" pitchFamily="34" charset="0"/>
              </a:rPr>
              <a:t>NOT</a:t>
            </a:r>
            <a:r>
              <a:rPr lang="en-GB" sz="10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 aware</a:t>
            </a:r>
            <a:endParaRPr lang="en-US" sz="1000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algn="ctr">
              <a:defRPr/>
            </a:pPr>
            <a:endParaRPr lang="en-GB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8A7A8AB0-B592-4565-90D2-0AAC363281B0}"/>
              </a:ext>
            </a:extLst>
          </p:cNvPr>
          <p:cNvSpPr/>
          <p:nvPr/>
        </p:nvSpPr>
        <p:spPr>
          <a:xfrm>
            <a:off x="1658311" y="2902716"/>
            <a:ext cx="2747512" cy="1125243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bg1"/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b="1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Family Law Act</a:t>
            </a:r>
          </a:p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Court Bail </a:t>
            </a:r>
          </a:p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DVPN/DVPO</a:t>
            </a:r>
          </a:p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Existing Solicitor</a:t>
            </a:r>
          </a:p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Association</a:t>
            </a:r>
            <a:endParaRPr lang="en-US" sz="1200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0" name="Striped Right Arrow 44">
            <a:extLst>
              <a:ext uri="{FF2B5EF4-FFF2-40B4-BE49-F238E27FC236}">
                <a16:creationId xmlns:a16="http://schemas.microsoft.com/office/drawing/2014/main" id="{94AB0A07-D411-4C90-B165-6F761D4F9B8A}"/>
              </a:ext>
            </a:extLst>
          </p:cNvPr>
          <p:cNvSpPr/>
          <p:nvPr/>
        </p:nvSpPr>
        <p:spPr>
          <a:xfrm rot="5400000">
            <a:off x="2702282" y="1437287"/>
            <a:ext cx="534463" cy="198279"/>
          </a:xfrm>
          <a:prstGeom prst="stripedRightArrow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45" name="Striped Right Arrow 44">
            <a:extLst>
              <a:ext uri="{FF2B5EF4-FFF2-40B4-BE49-F238E27FC236}">
                <a16:creationId xmlns:a16="http://schemas.microsoft.com/office/drawing/2014/main" id="{32524B04-5F0E-40CD-BEA0-D0EE21F87612}"/>
              </a:ext>
            </a:extLst>
          </p:cNvPr>
          <p:cNvSpPr/>
          <p:nvPr/>
        </p:nvSpPr>
        <p:spPr>
          <a:xfrm rot="5400000">
            <a:off x="2702282" y="2568515"/>
            <a:ext cx="534463" cy="198279"/>
          </a:xfrm>
          <a:prstGeom prst="stripedRightArrow">
            <a:avLst/>
          </a:prstGeom>
          <a:solidFill>
            <a:schemeClr val="bg1"/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47" name="Striped Right Arrow 44">
            <a:extLst>
              <a:ext uri="{FF2B5EF4-FFF2-40B4-BE49-F238E27FC236}">
                <a16:creationId xmlns:a16="http://schemas.microsoft.com/office/drawing/2014/main" id="{1B05DF04-573B-4935-A536-EDFD5BC9D3B9}"/>
              </a:ext>
            </a:extLst>
          </p:cNvPr>
          <p:cNvSpPr/>
          <p:nvPr/>
        </p:nvSpPr>
        <p:spPr>
          <a:xfrm rot="5400000">
            <a:off x="1703618" y="4203299"/>
            <a:ext cx="534463" cy="198279"/>
          </a:xfrm>
          <a:prstGeom prst="stripedRightArrow">
            <a:avLst/>
          </a:prstGeom>
          <a:solidFill>
            <a:schemeClr val="bg1"/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48" name="Striped Right Arrow 44">
            <a:extLst>
              <a:ext uri="{FF2B5EF4-FFF2-40B4-BE49-F238E27FC236}">
                <a16:creationId xmlns:a16="http://schemas.microsoft.com/office/drawing/2014/main" id="{BEC91D29-E9E4-4F29-BAE6-787F5542DB51}"/>
              </a:ext>
            </a:extLst>
          </p:cNvPr>
          <p:cNvSpPr/>
          <p:nvPr/>
        </p:nvSpPr>
        <p:spPr>
          <a:xfrm rot="5400000">
            <a:off x="3639390" y="4214729"/>
            <a:ext cx="534463" cy="198279"/>
          </a:xfrm>
          <a:prstGeom prst="stripedRightArrow">
            <a:avLst/>
          </a:prstGeom>
          <a:solidFill>
            <a:schemeClr val="bg1"/>
          </a:solidFill>
          <a:ln w="28575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3CA64A6-BE4C-4B00-AC1D-CA93A2309A83}"/>
              </a:ext>
            </a:extLst>
          </p:cNvPr>
          <p:cNvSpPr/>
          <p:nvPr/>
        </p:nvSpPr>
        <p:spPr>
          <a:xfrm>
            <a:off x="3380665" y="5697065"/>
            <a:ext cx="2075588" cy="701969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1"/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Abusive activity in the last 10 days</a:t>
            </a:r>
            <a:endParaRPr 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Down Arrow 28">
            <a:extLst>
              <a:ext uri="{FF2B5EF4-FFF2-40B4-BE49-F238E27FC236}">
                <a16:creationId xmlns:a16="http://schemas.microsoft.com/office/drawing/2014/main" id="{3DFD571A-3263-439D-91CD-3495AB0D1599}"/>
              </a:ext>
            </a:extLst>
          </p:cNvPr>
          <p:cNvSpPr/>
          <p:nvPr/>
        </p:nvSpPr>
        <p:spPr>
          <a:xfrm rot="10800000">
            <a:off x="7715353" y="3121740"/>
            <a:ext cx="152400" cy="904875"/>
          </a:xfrm>
          <a:prstGeom prst="downArrow">
            <a:avLst>
              <a:gd name="adj1" fmla="val 100000"/>
              <a:gd name="adj2" fmla="val 63849"/>
            </a:avLst>
          </a:prstGeom>
          <a:solidFill>
            <a:schemeClr val="bg1"/>
          </a:solidFill>
          <a:ln>
            <a:solidFill>
              <a:schemeClr val="bg1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" name="Down Arrow 33">
            <a:extLst>
              <a:ext uri="{FF2B5EF4-FFF2-40B4-BE49-F238E27FC236}">
                <a16:creationId xmlns:a16="http://schemas.microsoft.com/office/drawing/2014/main" id="{929A242C-C0AC-4ED9-9741-BF4239A18C69}"/>
              </a:ext>
            </a:extLst>
          </p:cNvPr>
          <p:cNvSpPr/>
          <p:nvPr/>
        </p:nvSpPr>
        <p:spPr>
          <a:xfrm rot="7400994">
            <a:off x="7516661" y="3271888"/>
            <a:ext cx="103188" cy="531813"/>
          </a:xfrm>
          <a:prstGeom prst="downArrow">
            <a:avLst>
              <a:gd name="adj1" fmla="val 100000"/>
              <a:gd name="adj2" fmla="val 63849"/>
            </a:avLst>
          </a:prstGeom>
          <a:solidFill>
            <a:schemeClr val="bg1"/>
          </a:solidFill>
          <a:ln>
            <a:solidFill>
              <a:schemeClr val="bg1"/>
            </a:solidFill>
            <a:beve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C9A405-AC29-4502-92E6-B5D76C12E21B}"/>
              </a:ext>
            </a:extLst>
          </p:cNvPr>
          <p:cNvSpPr txBox="1"/>
          <p:nvPr/>
        </p:nvSpPr>
        <p:spPr>
          <a:xfrm>
            <a:off x="6570121" y="2632518"/>
            <a:ext cx="1749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 Black" panose="020B0A04020102020204" pitchFamily="34" charset="0"/>
              </a:rPr>
              <a:t>Signposting</a:t>
            </a:r>
            <a:endParaRPr lang="en-GB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7F14A22-0596-4984-8E7C-BAECA4D52C17}"/>
              </a:ext>
            </a:extLst>
          </p:cNvPr>
          <p:cNvSpPr txBox="1"/>
          <p:nvPr/>
        </p:nvSpPr>
        <p:spPr>
          <a:xfrm>
            <a:off x="8161947" y="2644170"/>
            <a:ext cx="310435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National DA Helpline</a:t>
            </a:r>
          </a:p>
          <a:p>
            <a:r>
              <a:rPr lang="en-US" sz="1600" dirty="0">
                <a:solidFill>
                  <a:schemeClr val="bg1"/>
                </a:solidFill>
              </a:rPr>
              <a:t>Women’s Aid Live Chat</a:t>
            </a:r>
          </a:p>
          <a:p>
            <a:r>
              <a:rPr lang="en-US" sz="1600" dirty="0">
                <a:solidFill>
                  <a:schemeClr val="bg1"/>
                </a:solidFill>
              </a:rPr>
              <a:t>Men’s Advice Line</a:t>
            </a:r>
          </a:p>
          <a:p>
            <a:r>
              <a:rPr lang="en-US" sz="1600" dirty="0">
                <a:solidFill>
                  <a:schemeClr val="bg1"/>
                </a:solidFill>
              </a:rPr>
              <a:t>LGBT Domestic Abuse Helpline</a:t>
            </a:r>
          </a:p>
          <a:p>
            <a:r>
              <a:rPr lang="en-US" sz="1600" dirty="0">
                <a:solidFill>
                  <a:schemeClr val="bg1"/>
                </a:solidFill>
              </a:rPr>
              <a:t>Karma Nirvana</a:t>
            </a:r>
          </a:p>
          <a:p>
            <a:r>
              <a:rPr lang="en-US" sz="1600" dirty="0">
                <a:solidFill>
                  <a:schemeClr val="bg1"/>
                </a:solidFill>
              </a:rPr>
              <a:t>Other services relevant to client 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54" name="Striped Right Arrow 44">
            <a:extLst>
              <a:ext uri="{FF2B5EF4-FFF2-40B4-BE49-F238E27FC236}">
                <a16:creationId xmlns:a16="http://schemas.microsoft.com/office/drawing/2014/main" id="{7722389F-1594-4B74-94D5-BDF76E05C143}"/>
              </a:ext>
            </a:extLst>
          </p:cNvPr>
          <p:cNvSpPr/>
          <p:nvPr/>
        </p:nvSpPr>
        <p:spPr>
          <a:xfrm>
            <a:off x="4405824" y="3249375"/>
            <a:ext cx="2075746" cy="179625"/>
          </a:xfrm>
          <a:prstGeom prst="stripedRightArrow">
            <a:avLst/>
          </a:prstGeom>
          <a:solidFill>
            <a:schemeClr val="bg1"/>
          </a:solidFill>
          <a:ln w="190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cs typeface="Arial" pitchFamily="34" charset="0"/>
            </a:endParaRPr>
          </a:p>
        </p:txBody>
      </p:sp>
      <p:sp>
        <p:nvSpPr>
          <p:cNvPr id="22" name="Right Triangle 21">
            <a:extLst>
              <a:ext uri="{FF2B5EF4-FFF2-40B4-BE49-F238E27FC236}">
                <a16:creationId xmlns:a16="http://schemas.microsoft.com/office/drawing/2014/main" id="{A4A3FEEA-85AC-45C8-8040-AEA53536C880}"/>
              </a:ext>
            </a:extLst>
          </p:cNvPr>
          <p:cNvSpPr/>
          <p:nvPr/>
        </p:nvSpPr>
        <p:spPr>
          <a:xfrm rot="5400000">
            <a:off x="0" y="0"/>
            <a:ext cx="468000" cy="468000"/>
          </a:xfrm>
          <a:prstGeom prst="rtTriangle">
            <a:avLst/>
          </a:prstGeom>
          <a:solidFill>
            <a:srgbClr val="FAF645"/>
          </a:solidFill>
          <a:ln>
            <a:solidFill>
              <a:srgbClr val="FAF6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690D5C28-9B2C-42FA-BF62-A056ED2014D9}"/>
              </a:ext>
            </a:extLst>
          </p:cNvPr>
          <p:cNvSpPr/>
          <p:nvPr/>
        </p:nvSpPr>
        <p:spPr>
          <a:xfrm>
            <a:off x="3568861" y="5716033"/>
            <a:ext cx="7002750" cy="737776"/>
          </a:xfrm>
          <a:prstGeom prst="roundRect">
            <a:avLst/>
          </a:prstGeom>
          <a:solidFill>
            <a:srgbClr val="5B9BD5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COURT</a:t>
            </a:r>
            <a:endParaRPr lang="en-US" sz="1400" dirty="0">
              <a:solidFill>
                <a:schemeClr val="bg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3D50BB8B-E2AC-44AA-80C7-770F30DE3811}"/>
              </a:ext>
            </a:extLst>
          </p:cNvPr>
          <p:cNvCxnSpPr/>
          <p:nvPr/>
        </p:nvCxnSpPr>
        <p:spPr>
          <a:xfrm rot="5400000">
            <a:off x="9589707" y="5495585"/>
            <a:ext cx="533403" cy="792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A202D1A0-8D1E-4957-A717-5B6EDB588E0F}"/>
              </a:ext>
            </a:extLst>
          </p:cNvPr>
          <p:cNvCxnSpPr/>
          <p:nvPr/>
        </p:nvCxnSpPr>
        <p:spPr>
          <a:xfrm rot="5400000">
            <a:off x="8107047" y="5513929"/>
            <a:ext cx="533403" cy="792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>
            <a:extLst>
              <a:ext uri="{FF2B5EF4-FFF2-40B4-BE49-F238E27FC236}">
                <a16:creationId xmlns:a16="http://schemas.microsoft.com/office/drawing/2014/main" id="{2E05ABAF-D28C-4320-BC85-CA51A6539A94}"/>
              </a:ext>
            </a:extLst>
          </p:cNvPr>
          <p:cNvCxnSpPr>
            <a:cxnSpLocks/>
          </p:cNvCxnSpPr>
          <p:nvPr/>
        </p:nvCxnSpPr>
        <p:spPr>
          <a:xfrm rot="5400000">
            <a:off x="6660941" y="5507030"/>
            <a:ext cx="533403" cy="792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ADA02D5-15E3-40AE-A3E1-950106E2A3F1}"/>
              </a:ext>
            </a:extLst>
          </p:cNvPr>
          <p:cNvCxnSpPr/>
          <p:nvPr/>
        </p:nvCxnSpPr>
        <p:spPr>
          <a:xfrm rot="5400000">
            <a:off x="9552336" y="4473975"/>
            <a:ext cx="554375" cy="1588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E165163-4029-4879-8FAC-846A7E399911}"/>
              </a:ext>
            </a:extLst>
          </p:cNvPr>
          <p:cNvCxnSpPr>
            <a:cxnSpLocks/>
          </p:cNvCxnSpPr>
          <p:nvPr/>
        </p:nvCxnSpPr>
        <p:spPr>
          <a:xfrm>
            <a:off x="4515629" y="4984659"/>
            <a:ext cx="0" cy="829611"/>
          </a:xfrm>
          <a:prstGeom prst="straightConnector1">
            <a:avLst/>
          </a:prstGeom>
          <a:ln w="31750">
            <a:solidFill>
              <a:schemeClr val="tx1">
                <a:lumMod val="65000"/>
                <a:lumOff val="3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CF1DB1B1-128D-4D63-BB4C-D014FDF7FCAC}"/>
              </a:ext>
            </a:extLst>
          </p:cNvPr>
          <p:cNvCxnSpPr/>
          <p:nvPr/>
        </p:nvCxnSpPr>
        <p:spPr>
          <a:xfrm rot="5400000">
            <a:off x="6650854" y="4454074"/>
            <a:ext cx="554375" cy="1588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14" name="TextBox 2">
            <a:extLst>
              <a:ext uri="{FF2B5EF4-FFF2-40B4-BE49-F238E27FC236}">
                <a16:creationId xmlns:a16="http://schemas.microsoft.com/office/drawing/2014/main" id="{9F4CBE2F-EEBC-4701-8C87-F9CEF997A3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3563" y="209550"/>
            <a:ext cx="28384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does it cost?</a:t>
            </a:r>
            <a:endParaRPr lang="en-US" altLang="en-US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29F8BE29-788C-4B55-930A-9F34BDD003E3}"/>
              </a:ext>
            </a:extLst>
          </p:cNvPr>
          <p:cNvSpPr/>
          <p:nvPr/>
        </p:nvSpPr>
        <p:spPr>
          <a:xfrm>
            <a:off x="7116008" y="2852048"/>
            <a:ext cx="2414646" cy="406442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Contributed Legal Aid</a:t>
            </a:r>
            <a:endParaRPr lang="en-US" sz="1400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9C9587E6-06BD-4B59-A7C1-B2C3851F2E80}"/>
              </a:ext>
            </a:extLst>
          </p:cNvPr>
          <p:cNvSpPr/>
          <p:nvPr/>
        </p:nvSpPr>
        <p:spPr>
          <a:xfrm>
            <a:off x="6211452" y="4732056"/>
            <a:ext cx="1305885" cy="590768"/>
          </a:xfrm>
          <a:prstGeom prst="roundRect">
            <a:avLst/>
          </a:prstGeom>
          <a:solidFill>
            <a:srgbClr val="FFFFCC"/>
          </a:solidFill>
          <a:ln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Paperwork Only (LIP)</a:t>
            </a:r>
            <a:endParaRPr lang="en-US" sz="1200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A3111A0F-4CB2-4030-B2ED-5FD79A733A46}"/>
              </a:ext>
            </a:extLst>
          </p:cNvPr>
          <p:cNvSpPr/>
          <p:nvPr/>
        </p:nvSpPr>
        <p:spPr>
          <a:xfrm>
            <a:off x="7693033" y="4734334"/>
            <a:ext cx="1260597" cy="570441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McKenzie Friend (LIP)</a:t>
            </a:r>
            <a:endParaRPr lang="en-US" sz="1200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cxnSp>
        <p:nvCxnSpPr>
          <p:cNvPr id="160" name="Straight Arrow Connector 159">
            <a:extLst>
              <a:ext uri="{FF2B5EF4-FFF2-40B4-BE49-F238E27FC236}">
                <a16:creationId xmlns:a16="http://schemas.microsoft.com/office/drawing/2014/main" id="{D9D96F29-33DB-4A42-9EF4-AA69BDD6AB38}"/>
              </a:ext>
            </a:extLst>
          </p:cNvPr>
          <p:cNvCxnSpPr/>
          <p:nvPr/>
        </p:nvCxnSpPr>
        <p:spPr>
          <a:xfrm rot="5400000">
            <a:off x="8048049" y="4436027"/>
            <a:ext cx="554375" cy="1588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2FF6270-EB02-47DC-B1AD-C05AC5123B26}"/>
              </a:ext>
            </a:extLst>
          </p:cNvPr>
          <p:cNvSpPr/>
          <p:nvPr/>
        </p:nvSpPr>
        <p:spPr>
          <a:xfrm>
            <a:off x="3923491" y="4714008"/>
            <a:ext cx="1184275" cy="501650"/>
          </a:xfrm>
          <a:prstGeom prst="roundRect">
            <a:avLst/>
          </a:prstGeom>
          <a:solidFill>
            <a:srgbClr val="5B9BD5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latin typeface="Arial Black" panose="020B0A04020102020204" pitchFamily="34" charset="0"/>
                <a:cs typeface="Arial" pitchFamily="34" charset="0"/>
              </a:rPr>
              <a:t>PANEL SOLICITOR</a:t>
            </a:r>
            <a:endParaRPr lang="en-US" sz="1200" dirty="0">
              <a:latin typeface="Arial Black" panose="020B0A04020102020204" pitchFamily="34" charset="0"/>
              <a:cs typeface="Arial" pitchFamily="34" charset="0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D60C29CB-4471-4ED0-A144-301998E93901}"/>
              </a:ext>
            </a:extLst>
          </p:cNvPr>
          <p:cNvCxnSpPr>
            <a:cxnSpLocks/>
          </p:cNvCxnSpPr>
          <p:nvPr/>
        </p:nvCxnSpPr>
        <p:spPr>
          <a:xfrm>
            <a:off x="8310292" y="2261987"/>
            <a:ext cx="0" cy="593440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3C49394-7814-4C3A-9095-C2317870C3D7}"/>
              </a:ext>
            </a:extLst>
          </p:cNvPr>
          <p:cNvSpPr/>
          <p:nvPr/>
        </p:nvSpPr>
        <p:spPr>
          <a:xfrm>
            <a:off x="6622927" y="3793578"/>
            <a:ext cx="3374730" cy="609600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NCDV Pro Bono Team</a:t>
            </a:r>
            <a:endParaRPr lang="en-US" sz="1400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DB34C2C-843A-4424-9673-1546E9F949CD}"/>
              </a:ext>
            </a:extLst>
          </p:cNvPr>
          <p:cNvSpPr/>
          <p:nvPr/>
        </p:nvSpPr>
        <p:spPr>
          <a:xfrm>
            <a:off x="3664741" y="2855427"/>
            <a:ext cx="1701773" cy="342489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Full Legal Aid</a:t>
            </a:r>
            <a:endParaRPr lang="en-US" sz="1400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9F0F47B-DFB8-497F-B167-C7FC35FC4B44}"/>
              </a:ext>
            </a:extLst>
          </p:cNvPr>
          <p:cNvCxnSpPr>
            <a:cxnSpLocks/>
          </p:cNvCxnSpPr>
          <p:nvPr/>
        </p:nvCxnSpPr>
        <p:spPr>
          <a:xfrm>
            <a:off x="4515628" y="2239458"/>
            <a:ext cx="0" cy="615969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221F8F9-05E6-4950-8E43-F20074DCA4C1}"/>
              </a:ext>
            </a:extLst>
          </p:cNvPr>
          <p:cNvCxnSpPr>
            <a:cxnSpLocks/>
          </p:cNvCxnSpPr>
          <p:nvPr/>
        </p:nvCxnSpPr>
        <p:spPr>
          <a:xfrm>
            <a:off x="4493720" y="3233426"/>
            <a:ext cx="21909" cy="1480582"/>
          </a:xfrm>
          <a:prstGeom prst="straightConnector1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C24A9F2-C46D-4E91-A5FD-24F119CF67D4}"/>
              </a:ext>
            </a:extLst>
          </p:cNvPr>
          <p:cNvSpPr txBox="1"/>
          <p:nvPr/>
        </p:nvSpPr>
        <p:spPr>
          <a:xfrm>
            <a:off x="3716054" y="674190"/>
            <a:ext cx="50561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Costs for a Non-Molestation Order</a:t>
            </a:r>
          </a:p>
          <a:p>
            <a:pPr algn="ctr">
              <a:defRPr/>
            </a:pPr>
            <a:r>
              <a:rPr lang="en-GB" sz="2000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and our Charging Policy</a:t>
            </a:r>
            <a:endParaRPr lang="en-US" sz="2000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21569220-2E67-4CFB-B090-6C73127D72CA}"/>
              </a:ext>
            </a:extLst>
          </p:cNvPr>
          <p:cNvSpPr/>
          <p:nvPr/>
        </p:nvSpPr>
        <p:spPr>
          <a:xfrm>
            <a:off x="3568860" y="1617276"/>
            <a:ext cx="7002750" cy="737776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GB" sz="14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Online Civil Legal Aid Calculator</a:t>
            </a:r>
            <a:endParaRPr lang="en-US" sz="1400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6709B5-3643-4C3B-9236-6449DCBF7D08}"/>
              </a:ext>
            </a:extLst>
          </p:cNvPr>
          <p:cNvSpPr txBox="1"/>
          <p:nvPr/>
        </p:nvSpPr>
        <p:spPr>
          <a:xfrm>
            <a:off x="638966" y="2413337"/>
            <a:ext cx="26003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There is never a charge for the work NCDV undertakes with victims to assess their case, or prepare the statement and other documentation for court.</a:t>
            </a:r>
          </a:p>
          <a:p>
            <a:endParaRPr lang="en-US" dirty="0"/>
          </a:p>
          <a:p>
            <a:r>
              <a:rPr lang="en-US" dirty="0"/>
              <a:t>Clients are given all options available and remain in control of each decision.</a:t>
            </a:r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508F6AC-1557-4543-8917-2F2DC811F804}"/>
              </a:ext>
            </a:extLst>
          </p:cNvPr>
          <p:cNvSpPr/>
          <p:nvPr/>
        </p:nvSpPr>
        <p:spPr>
          <a:xfrm>
            <a:off x="180870" y="209550"/>
            <a:ext cx="11766620" cy="6438900"/>
          </a:xfrm>
          <a:prstGeom prst="rect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ight Triangle 40">
            <a:extLst>
              <a:ext uri="{FF2B5EF4-FFF2-40B4-BE49-F238E27FC236}">
                <a16:creationId xmlns:a16="http://schemas.microsoft.com/office/drawing/2014/main" id="{46268B3A-06E6-4EAB-96FE-D5B9B06467EF}"/>
              </a:ext>
            </a:extLst>
          </p:cNvPr>
          <p:cNvSpPr/>
          <p:nvPr/>
        </p:nvSpPr>
        <p:spPr>
          <a:xfrm rot="5400000">
            <a:off x="0" y="0"/>
            <a:ext cx="468000" cy="468000"/>
          </a:xfrm>
          <a:prstGeom prst="rtTriangle">
            <a:avLst/>
          </a:prstGeom>
          <a:solidFill>
            <a:srgbClr val="FAF645"/>
          </a:solidFill>
          <a:ln>
            <a:solidFill>
              <a:srgbClr val="FAF6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1D149FBD-67A8-48F1-BC49-689FDB1542B8}"/>
              </a:ext>
            </a:extLst>
          </p:cNvPr>
          <p:cNvCxnSpPr>
            <a:cxnSpLocks/>
            <a:stCxn id="30" idx="1"/>
            <a:endCxn id="20" idx="3"/>
          </p:cNvCxnSpPr>
          <p:nvPr/>
        </p:nvCxnSpPr>
        <p:spPr>
          <a:xfrm rot="10800000" flipV="1">
            <a:off x="5107766" y="3055269"/>
            <a:ext cx="2008242" cy="1909564"/>
          </a:xfrm>
          <a:prstGeom prst="bentConnector3">
            <a:avLst>
              <a:gd name="adj1" fmla="val 50000"/>
            </a:avLst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43EE58A5-A54F-488E-9373-25A28F96F052}"/>
              </a:ext>
            </a:extLst>
          </p:cNvPr>
          <p:cNvSpPr/>
          <p:nvPr/>
        </p:nvSpPr>
        <p:spPr>
          <a:xfrm>
            <a:off x="9198432" y="4734333"/>
            <a:ext cx="1260597" cy="570441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  <a:scene3d>
            <a:camera prst="orthographicFront"/>
            <a:lightRig rig="threePt" dir="t"/>
          </a:scene3d>
          <a:sp3d prstMaterial="dkEdge">
            <a:bevelT w="139700" prst="cross"/>
            <a:bevelB w="139700" prst="cross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Pro Bono</a:t>
            </a:r>
          </a:p>
          <a:p>
            <a:pPr algn="ctr">
              <a:defRPr/>
            </a:pPr>
            <a:r>
              <a:rPr lang="en-GB" sz="1200" dirty="0">
                <a:solidFill>
                  <a:schemeClr val="tx1"/>
                </a:solidFill>
                <a:latin typeface="Arial Black" panose="020B0A04020102020204" pitchFamily="34" charset="0"/>
                <a:cs typeface="Arial" pitchFamily="34" charset="0"/>
              </a:rPr>
              <a:t>Solicitor</a:t>
            </a:r>
            <a:endParaRPr lang="en-US" sz="1200" dirty="0">
              <a:solidFill>
                <a:schemeClr val="tx1"/>
              </a:solidFill>
              <a:latin typeface="Arial Black" panose="020B0A04020102020204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3D00FD-8D89-41AE-A1F6-FA15C05200EE}"/>
              </a:ext>
            </a:extLst>
          </p:cNvPr>
          <p:cNvSpPr txBox="1"/>
          <p:nvPr/>
        </p:nvSpPr>
        <p:spPr>
          <a:xfrm>
            <a:off x="5515957" y="2928455"/>
            <a:ext cx="1402757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Contributions Accepted </a:t>
            </a:r>
            <a:endParaRPr lang="en-GB" sz="1000" dirty="0"/>
          </a:p>
        </p:txBody>
      </p:sp>
      <p:cxnSp>
        <p:nvCxnSpPr>
          <p:cNvPr id="32" name="Connector: Elbow 31">
            <a:extLst>
              <a:ext uri="{FF2B5EF4-FFF2-40B4-BE49-F238E27FC236}">
                <a16:creationId xmlns:a16="http://schemas.microsoft.com/office/drawing/2014/main" id="{05D62576-3716-4C9D-9EA9-FF9214FD6556}"/>
              </a:ext>
            </a:extLst>
          </p:cNvPr>
          <p:cNvCxnSpPr>
            <a:cxnSpLocks/>
            <a:stCxn id="30" idx="3"/>
            <a:endCxn id="23" idx="3"/>
          </p:cNvCxnSpPr>
          <p:nvPr/>
        </p:nvCxnSpPr>
        <p:spPr>
          <a:xfrm>
            <a:off x="9530654" y="3055269"/>
            <a:ext cx="467003" cy="1043109"/>
          </a:xfrm>
          <a:prstGeom prst="bentConnector3">
            <a:avLst>
              <a:gd name="adj1" fmla="val 455883"/>
            </a:avLst>
          </a:prstGeom>
          <a:ln w="38100">
            <a:solidFill>
              <a:schemeClr val="tx1">
                <a:lumMod val="65000"/>
                <a:lumOff val="3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CD25E35-D9DC-44D7-B8CB-DB3A7F004FA3}"/>
              </a:ext>
            </a:extLst>
          </p:cNvPr>
          <p:cNvSpPr txBox="1"/>
          <p:nvPr/>
        </p:nvSpPr>
        <p:spPr>
          <a:xfrm>
            <a:off x="9756113" y="2903560"/>
            <a:ext cx="1719195" cy="24622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Contributions Not Accepted 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250270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erson holding a cup&#10;&#10;Description automatically generated">
            <a:extLst>
              <a:ext uri="{FF2B5EF4-FFF2-40B4-BE49-F238E27FC236}">
                <a16:creationId xmlns:a16="http://schemas.microsoft.com/office/drawing/2014/main" id="{55C0358E-05CF-4605-8269-8B33A3D152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5" r="221" b="158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3173A2F-E787-4F6A-8711-10DE5768A5B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>
              <a:alpha val="5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B720EA4-4159-4EB3-BB36-24AFBA79A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076" y="3429000"/>
            <a:ext cx="2182808" cy="28471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 Box 7">
            <a:extLst>
              <a:ext uri="{FF2B5EF4-FFF2-40B4-BE49-F238E27FC236}">
                <a16:creationId xmlns:a16="http://schemas.microsoft.com/office/drawing/2014/main" id="{DF7339D3-37FD-4F5D-8AA1-39CB6636A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082" y="4254664"/>
            <a:ext cx="133080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100" dirty="0">
                <a:latin typeface="Poppins" panose="00000500000000000000" pitchFamily="50" charset="0"/>
                <a:cs typeface="Poppins" panose="00000500000000000000" pitchFamily="50" charset="0"/>
              </a:rPr>
              <a:t>Victoria Hedges</a:t>
            </a:r>
          </a:p>
        </p:txBody>
      </p:sp>
      <p:sp>
        <p:nvSpPr>
          <p:cNvPr id="4" name="Text Box 7">
            <a:extLst>
              <a:ext uri="{FF2B5EF4-FFF2-40B4-BE49-F238E27FC236}">
                <a16:creationId xmlns:a16="http://schemas.microsoft.com/office/drawing/2014/main" id="{46A3A508-1D58-43C9-8A60-130C99F1F3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082" y="4652290"/>
            <a:ext cx="120698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100" dirty="0">
                <a:latin typeface="Poppins" panose="00000500000000000000" pitchFamily="50" charset="0"/>
                <a:cs typeface="Poppins" panose="00000500000000000000" pitchFamily="50" charset="0"/>
              </a:rPr>
              <a:t>07785 223 765</a:t>
            </a:r>
          </a:p>
        </p:txBody>
      </p:sp>
      <p:pic>
        <p:nvPicPr>
          <p:cNvPr id="6" name="Picture 23" descr="C:\Users\MarkGroves\AppData\Roaming\PixelMetrics\CaptureWiz\Temp\10.jpg">
            <a:extLst>
              <a:ext uri="{FF2B5EF4-FFF2-40B4-BE49-F238E27FC236}">
                <a16:creationId xmlns:a16="http://schemas.microsoft.com/office/drawing/2014/main" id="{C9E94240-1056-42B2-8C02-36CD161531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907" y="3429000"/>
            <a:ext cx="2194414" cy="2847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7">
            <a:extLst>
              <a:ext uri="{FF2B5EF4-FFF2-40B4-BE49-F238E27FC236}">
                <a16:creationId xmlns:a16="http://schemas.microsoft.com/office/drawing/2014/main" id="{AD93498E-6639-43B0-BF74-A4AF90635A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082" y="5017275"/>
            <a:ext cx="120698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GB" altLang="en-US" sz="1100" dirty="0">
                <a:latin typeface="Poppins" panose="00000500000000000000" pitchFamily="50" charset="0"/>
                <a:cs typeface="Poppins" panose="00000500000000000000" pitchFamily="50" charset="0"/>
              </a:rPr>
              <a:t>01932 576 677</a:t>
            </a:r>
          </a:p>
        </p:txBody>
      </p:sp>
      <p:pic>
        <p:nvPicPr>
          <p:cNvPr id="2050" name="Picture 2" descr="Freepiker | google play appstore windows store icon">
            <a:extLst>
              <a:ext uri="{FF2B5EF4-FFF2-40B4-BE49-F238E27FC236}">
                <a16:creationId xmlns:a16="http://schemas.microsoft.com/office/drawing/2014/main" id="{16717903-FDD5-4CC0-9A06-A4E21B7DBE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1" t="11843" r="16389" b="69258"/>
          <a:stretch/>
        </p:blipFill>
        <p:spPr bwMode="auto">
          <a:xfrm>
            <a:off x="10368974" y="1081484"/>
            <a:ext cx="1502484" cy="4129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2" descr="Freepiker | google play appstore windows store icon">
            <a:extLst>
              <a:ext uri="{FF2B5EF4-FFF2-40B4-BE49-F238E27FC236}">
                <a16:creationId xmlns:a16="http://schemas.microsoft.com/office/drawing/2014/main" id="{5F519EDB-8078-403B-A9C6-597232C117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7" t="36944" r="16362" b="43917"/>
          <a:stretch/>
        </p:blipFill>
        <p:spPr bwMode="auto">
          <a:xfrm>
            <a:off x="10368974" y="2259643"/>
            <a:ext cx="1502483" cy="425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2" descr="Freepiker | google play appstore windows store icon">
            <a:extLst>
              <a:ext uri="{FF2B5EF4-FFF2-40B4-BE49-F238E27FC236}">
                <a16:creationId xmlns:a16="http://schemas.microsoft.com/office/drawing/2014/main" id="{6654B421-2A8E-45EC-9FD5-D844583E3F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92" t="62538" r="16553" b="19128"/>
          <a:stretch/>
        </p:blipFill>
        <p:spPr bwMode="auto">
          <a:xfrm>
            <a:off x="10353670" y="3450117"/>
            <a:ext cx="1533090" cy="4129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8" name="Right Triangle 17">
            <a:extLst>
              <a:ext uri="{FF2B5EF4-FFF2-40B4-BE49-F238E27FC236}">
                <a16:creationId xmlns:a16="http://schemas.microsoft.com/office/drawing/2014/main" id="{58D38B29-AF55-4B97-A349-6DB4D78173BD}"/>
              </a:ext>
            </a:extLst>
          </p:cNvPr>
          <p:cNvSpPr/>
          <p:nvPr/>
        </p:nvSpPr>
        <p:spPr>
          <a:xfrm rot="5400000">
            <a:off x="0" y="0"/>
            <a:ext cx="468000" cy="468000"/>
          </a:xfrm>
          <a:prstGeom prst="rtTriangle">
            <a:avLst/>
          </a:prstGeom>
          <a:solidFill>
            <a:srgbClr val="FAF645"/>
          </a:solidFill>
          <a:ln>
            <a:solidFill>
              <a:srgbClr val="FAF6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B3F6FF25-0144-46BB-A626-C6D1E46BFEFD}"/>
              </a:ext>
            </a:extLst>
          </p:cNvPr>
          <p:cNvSpPr txBox="1">
            <a:spLocks/>
          </p:cNvSpPr>
          <p:nvPr/>
        </p:nvSpPr>
        <p:spPr>
          <a:xfrm>
            <a:off x="632744" y="321517"/>
            <a:ext cx="6926900" cy="11345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6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Referrals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9644BF-14DE-4985-B08C-FE8543809635}"/>
              </a:ext>
            </a:extLst>
          </p:cNvPr>
          <p:cNvSpPr txBox="1"/>
          <p:nvPr/>
        </p:nvSpPr>
        <p:spPr>
          <a:xfrm>
            <a:off x="652062" y="1103316"/>
            <a:ext cx="64265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If there has been a recent </a:t>
            </a:r>
            <a:r>
              <a:rPr lang="en-GB" sz="1400" b="1" dirty="0">
                <a:solidFill>
                  <a:srgbClr val="FAF645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ACT</a:t>
            </a:r>
            <a:r>
              <a:rPr lang="en-GB" sz="14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or </a:t>
            </a:r>
            <a:r>
              <a:rPr lang="en-GB" sz="1400" b="1" dirty="0">
                <a:solidFill>
                  <a:srgbClr val="FAF645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THREAT</a:t>
            </a:r>
            <a:r>
              <a:rPr lang="en-GB" sz="14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 of violence contact NCDV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7FD5A9-D6D4-4354-9474-90E2899016F0}"/>
              </a:ext>
            </a:extLst>
          </p:cNvPr>
          <p:cNvSpPr txBox="1"/>
          <p:nvPr/>
        </p:nvSpPr>
        <p:spPr>
          <a:xfrm>
            <a:off x="652062" y="1643545"/>
            <a:ext cx="5022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How to make a referral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323A159-9DF4-4F78-9D0B-4E81676CCCD1}"/>
              </a:ext>
            </a:extLst>
          </p:cNvPr>
          <p:cNvSpPr txBox="1"/>
          <p:nvPr/>
        </p:nvSpPr>
        <p:spPr>
          <a:xfrm>
            <a:off x="652062" y="2146702"/>
            <a:ext cx="529606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Use the NCDV app – download for free</a:t>
            </a:r>
          </a:p>
          <a:p>
            <a:r>
              <a:rPr lang="en-GB" sz="14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Online: Referdirect on  </a:t>
            </a:r>
            <a:r>
              <a:rPr lang="en-GB" sz="1400" b="1" dirty="0">
                <a:solidFill>
                  <a:srgbClr val="FAF645"/>
                </a:solidFill>
                <a:latin typeface="Poppins" panose="00000500000000000000" pitchFamily="50" charset="0"/>
                <a:cs typeface="Poppins" panose="00000500000000000000" pitchFamily="50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www.ncdv.org.uk/</a:t>
            </a:r>
            <a:endParaRPr lang="en-GB" sz="1400" b="1" dirty="0">
              <a:solidFill>
                <a:srgbClr val="FAF645"/>
              </a:solidFill>
              <a:latin typeface="Poppins" panose="00000500000000000000" pitchFamily="50" charset="0"/>
              <a:cs typeface="Poppins" panose="00000500000000000000" pitchFamily="50" charset="0"/>
            </a:endParaRPr>
          </a:p>
          <a:p>
            <a:r>
              <a:rPr lang="en-GB" sz="14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Call us </a:t>
            </a:r>
            <a:r>
              <a:rPr lang="en-GB" sz="1400" b="1" dirty="0">
                <a:solidFill>
                  <a:srgbClr val="FAF645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0800 970 20 70</a:t>
            </a:r>
          </a:p>
          <a:p>
            <a:r>
              <a:rPr lang="en-GB" sz="1400" dirty="0">
                <a:solidFill>
                  <a:schemeClr val="bg1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Text NCDV to </a:t>
            </a:r>
            <a:r>
              <a:rPr lang="en-GB" sz="1400" b="1" dirty="0">
                <a:solidFill>
                  <a:srgbClr val="FAF645"/>
                </a:solidFill>
                <a:latin typeface="Poppins" panose="00000500000000000000" pitchFamily="50" charset="0"/>
                <a:cs typeface="Poppins" panose="00000500000000000000" pitchFamily="50" charset="0"/>
              </a:rPr>
              <a:t>60777</a:t>
            </a:r>
          </a:p>
        </p:txBody>
      </p:sp>
    </p:spTree>
    <p:extLst>
      <p:ext uri="{BB962C8B-B14F-4D97-AF65-F5344CB8AC3E}">
        <p14:creationId xmlns:p14="http://schemas.microsoft.com/office/powerpoint/2010/main" val="465645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3C5C3B20-0E84-4535-84E7-2DC3B0A1E33B}"/>
              </a:ext>
            </a:extLst>
          </p:cNvPr>
          <p:cNvSpPr txBox="1"/>
          <p:nvPr/>
        </p:nvSpPr>
        <p:spPr>
          <a:xfrm>
            <a:off x="150725" y="703385"/>
            <a:ext cx="1607737" cy="1457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715ECB3D-9DD4-483E-8173-3BBAA3C70ACA}"/>
              </a:ext>
            </a:extLst>
          </p:cNvPr>
          <p:cNvSpPr/>
          <p:nvPr/>
        </p:nvSpPr>
        <p:spPr>
          <a:xfrm rot="5400000">
            <a:off x="0" y="0"/>
            <a:ext cx="468000" cy="468000"/>
          </a:xfrm>
          <a:prstGeom prst="rtTriangle">
            <a:avLst/>
          </a:prstGeom>
          <a:solidFill>
            <a:srgbClr val="FAF645"/>
          </a:solidFill>
          <a:ln>
            <a:solidFill>
              <a:srgbClr val="FAF6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8CE244F-810B-4877-A2C2-181DE2773696}"/>
              </a:ext>
            </a:extLst>
          </p:cNvPr>
          <p:cNvSpPr/>
          <p:nvPr/>
        </p:nvSpPr>
        <p:spPr>
          <a:xfrm>
            <a:off x="150724" y="170822"/>
            <a:ext cx="12041275" cy="6541477"/>
          </a:xfrm>
          <a:prstGeom prst="rect">
            <a:avLst/>
          </a:prstGeom>
          <a:solidFill>
            <a:schemeClr val="bg2">
              <a:lumMod val="75000"/>
            </a:schemeClr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xtBox 1">
            <a:extLst>
              <a:ext uri="{FF2B5EF4-FFF2-40B4-BE49-F238E27FC236}">
                <a16:creationId xmlns:a16="http://schemas.microsoft.com/office/drawing/2014/main" id="{523F543F-2284-4E10-9FB5-253EB2720358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1277605" y="599493"/>
            <a:ext cx="9636789" cy="535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latin typeface="+mn-lt"/>
                <a:cs typeface="Arial" panose="020B0604020202020204" pitchFamily="34" charset="0"/>
              </a:rPr>
              <a:t>Easiest way to refer: Go to website www.ncdv.org.uk</a:t>
            </a:r>
            <a:endParaRPr lang="en-US" altLang="en-US" b="1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12EEBCAE-D66B-4BA5-BA7E-9B3659D95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605" y="1600221"/>
            <a:ext cx="9636789" cy="488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Down Arrow 13">
            <a:extLst>
              <a:ext uri="{FF2B5EF4-FFF2-40B4-BE49-F238E27FC236}">
                <a16:creationId xmlns:a16="http://schemas.microsoft.com/office/drawing/2014/main" id="{7B6FD5A1-3CF9-46FB-8F6A-2098532415EF}"/>
              </a:ext>
            </a:extLst>
          </p:cNvPr>
          <p:cNvSpPr/>
          <p:nvPr/>
        </p:nvSpPr>
        <p:spPr>
          <a:xfrm rot="12722034">
            <a:off x="1253031" y="4526585"/>
            <a:ext cx="609600" cy="838200"/>
          </a:xfrm>
          <a:prstGeom prst="down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0A2F4340-57F1-4F46-97B6-0296FB8F4A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03401">
            <a:off x="293022" y="297382"/>
            <a:ext cx="923085" cy="92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6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A97313D256A68449B51ED55E978921B" ma:contentTypeVersion="11" ma:contentTypeDescription="Create a new document." ma:contentTypeScope="" ma:versionID="3d7282a5a61eb033d404bf265f489cd6">
  <xsd:schema xmlns:xsd="http://www.w3.org/2001/XMLSchema" xmlns:xs="http://www.w3.org/2001/XMLSchema" xmlns:p="http://schemas.microsoft.com/office/2006/metadata/properties" xmlns:ns2="8b1fb855-d142-46da-a0b1-76cb3258ba23" xmlns:ns3="dc82f868-1762-4846-9f3e-0c2ee8ba813d" targetNamespace="http://schemas.microsoft.com/office/2006/metadata/properties" ma:root="true" ma:fieldsID="876cf0f76b9079beacdc9b3f3200aa3f" ns2:_="" ns3:_="">
    <xsd:import namespace="8b1fb855-d142-46da-a0b1-76cb3258ba23"/>
    <xsd:import namespace="dc82f868-1762-4846-9f3e-0c2ee8ba813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fb855-d142-46da-a0b1-76cb3258ba2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82f868-1762-4846-9f3e-0c2ee8ba81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DC47BD6-64EE-4532-B42A-D70C4C5520C4}"/>
</file>

<file path=customXml/itemProps2.xml><?xml version="1.0" encoding="utf-8"?>
<ds:datastoreItem xmlns:ds="http://schemas.openxmlformats.org/officeDocument/2006/customXml" ds:itemID="{CEC63A62-EBE1-4598-BB12-447180BB57C7}"/>
</file>

<file path=customXml/itemProps3.xml><?xml version="1.0" encoding="utf-8"?>
<ds:datastoreItem xmlns:ds="http://schemas.openxmlformats.org/officeDocument/2006/customXml" ds:itemID="{1B1D874D-66B4-4414-BEFD-F0B14747F0C2}"/>
</file>

<file path=docProps/app.xml><?xml version="1.0" encoding="utf-8"?>
<Properties xmlns="http://schemas.openxmlformats.org/officeDocument/2006/extended-properties" xmlns:vt="http://schemas.openxmlformats.org/officeDocument/2006/docPropsVTypes">
  <TotalTime>4496</TotalTime>
  <Words>653</Words>
  <Application>Microsoft Office PowerPoint</Application>
  <PresentationFormat>Widescreen</PresentationFormat>
  <Paragraphs>173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Arial</vt:lpstr>
      <vt:lpstr>Arial Black</vt:lpstr>
      <vt:lpstr>Bradley Hand ITC</vt:lpstr>
      <vt:lpstr>Calibri</vt:lpstr>
      <vt:lpstr>Calibri Light</vt:lpstr>
      <vt:lpstr>Poppins</vt:lpstr>
      <vt:lpstr>Symbol</vt:lpstr>
      <vt:lpstr>Times New Roman</vt:lpstr>
      <vt:lpstr>Verdana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Easiest way to refer: Go to website www.ncdv.org.uk</vt:lpstr>
      <vt:lpstr>PowerPoint Presentation</vt:lpstr>
      <vt:lpstr>Brian Reilly  Training Manager – Southern England  Email:  brian.reilly@ncdv.org.uk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Hedges</dc:creator>
  <cp:lastModifiedBy>Brian Reilly</cp:lastModifiedBy>
  <cp:revision>225</cp:revision>
  <cp:lastPrinted>2021-04-27T16:14:30Z</cp:lastPrinted>
  <dcterms:created xsi:type="dcterms:W3CDTF">2017-08-24T21:23:26Z</dcterms:created>
  <dcterms:modified xsi:type="dcterms:W3CDTF">2023-10-04T16:39:54Z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0x010100EA97313D256A68449B51ED55E978921B</vt:lpwstr>
  </property>
</Properties>
</file>