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62" r:id="rId5"/>
    <p:sldId id="261" r:id="rId6"/>
    <p:sldId id="259" r:id="rId7"/>
    <p:sldId id="260" r:id="rId8"/>
  </p:sldIdLst>
  <p:sldSz cx="12192000" cy="6858000"/>
  <p:notesSz cx="6858000" cy="9144000"/>
  <p:embeddedFontLs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zoSfSIPXBweGDQCaGD0ZC5v7Y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oydon VA" initials="" lastIdx="1" clrIdx="0"/>
  <p:cmAuthor id="1" name="Anonymou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137BB6-AE78-474E-BE02-419849C9E0D5}">
  <a:tblStyle styleId="{0C137BB6-AE78-474E-BE02-419849C9E0D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D"/>
          </a:solidFill>
        </a:fill>
      </a:tcStyle>
    </a:wholeTbl>
    <a:band1H>
      <a:tcTxStyle/>
      <a:tcStyle>
        <a:tcBdr/>
        <a:fill>
          <a:solidFill>
            <a:srgbClr val="CACCD9"/>
          </a:solidFill>
        </a:fill>
      </a:tcStyle>
    </a:band1H>
    <a:band2H>
      <a:tcTxStyle/>
      <a:tcStyle>
        <a:tcBdr/>
      </a:tcStyle>
    </a:band2H>
    <a:band1V>
      <a:tcTxStyle/>
      <a:tcStyle>
        <a:tcBdr/>
        <a:fill>
          <a:solidFill>
            <a:srgbClr val="CACCD9"/>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32" Type="http://schemas.openxmlformats.org/officeDocument/2006/relationships/commentAuthors" Target="commentAuthors.xml"/><Relationship Id="rId5" Type="http://schemas.openxmlformats.org/officeDocument/2006/relationships/slide" Target="slides/slide4.xml"/><Relationship Id="rId36" Type="http://schemas.openxmlformats.org/officeDocument/2006/relationships/tableStyles" Target="tableStyles.xml"/><Relationship Id="rId10"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57c77d8f04_6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257c77d8f04_6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57c77d8f04_6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57c77d8f04_6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48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5"/>
        <p:cNvGrpSpPr/>
        <p:nvPr/>
      </p:nvGrpSpPr>
      <p:grpSpPr>
        <a:xfrm>
          <a:off x="0" y="0"/>
          <a:ext cx="0" cy="0"/>
          <a:chOff x="0" y="0"/>
          <a:chExt cx="0" cy="0"/>
        </a:xfrm>
      </p:grpSpPr>
      <p:pic>
        <p:nvPicPr>
          <p:cNvPr id="16" name="Google Shape;16;p12"/>
          <p:cNvPicPr preferRelativeResize="0"/>
          <p:nvPr/>
        </p:nvPicPr>
        <p:blipFill rotWithShape="1">
          <a:blip r:embed="rId2">
            <a:alphaModFix/>
          </a:blip>
          <a:srcRect/>
          <a:stretch/>
        </p:blipFill>
        <p:spPr>
          <a:xfrm>
            <a:off x="587352" y="6246199"/>
            <a:ext cx="11017297" cy="80861"/>
          </a:xfrm>
          <a:prstGeom prst="rect">
            <a:avLst/>
          </a:prstGeom>
          <a:noFill/>
          <a:ln>
            <a:noFill/>
          </a:ln>
        </p:spPr>
      </p:pic>
      <p:sp>
        <p:nvSpPr>
          <p:cNvPr id="17" name="Google Shape;17;p12"/>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 name="Google Shape;18;p12"/>
          <p:cNvPicPr preferRelativeResize="0"/>
          <p:nvPr/>
        </p:nvPicPr>
        <p:blipFill rotWithShape="1">
          <a:blip r:embed="rId3">
            <a:alphaModFix/>
          </a:blip>
          <a:srcRect/>
          <a:stretch/>
        </p:blipFill>
        <p:spPr>
          <a:xfrm>
            <a:off x="9911720" y="530940"/>
            <a:ext cx="1692928" cy="8796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71"/>
          <p:cNvSpPr txBox="1">
            <a:spLocks noGrp="1"/>
          </p:cNvSpPr>
          <p:nvPr>
            <p:ph type="title"/>
          </p:nvPr>
        </p:nvSpPr>
        <p:spPr>
          <a:xfrm>
            <a:off x="838200" y="366185"/>
            <a:ext cx="10515600" cy="13250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1"/>
          <p:cNvSpPr txBox="1">
            <a:spLocks noGrp="1"/>
          </p:cNvSpPr>
          <p:nvPr>
            <p:ph type="body" idx="1"/>
          </p:nvPr>
        </p:nvSpPr>
        <p:spPr>
          <a:xfrm rot="5400000">
            <a:off x="3921126" y="-1256241"/>
            <a:ext cx="434974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1" name="Google Shape;61;p71"/>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1"/>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1"/>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72"/>
          <p:cNvSpPr txBox="1">
            <a:spLocks noGrp="1"/>
          </p:cNvSpPr>
          <p:nvPr>
            <p:ph type="title"/>
          </p:nvPr>
        </p:nvSpPr>
        <p:spPr>
          <a:xfrm rot="5400000">
            <a:off x="7134227" y="1956859"/>
            <a:ext cx="581024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72"/>
          <p:cNvSpPr txBox="1">
            <a:spLocks noGrp="1"/>
          </p:cNvSpPr>
          <p:nvPr>
            <p:ph type="body" idx="1"/>
          </p:nvPr>
        </p:nvSpPr>
        <p:spPr>
          <a:xfrm rot="5400000">
            <a:off x="1774826" y="-570441"/>
            <a:ext cx="5810249" cy="7683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7" name="Google Shape;67;p72"/>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2"/>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2"/>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70"/>
        <p:cNvGrpSpPr/>
        <p:nvPr/>
      </p:nvGrpSpPr>
      <p:grpSpPr>
        <a:xfrm>
          <a:off x="0" y="0"/>
          <a:ext cx="0" cy="0"/>
          <a:chOff x="0" y="0"/>
          <a:chExt cx="0" cy="0"/>
        </a:xfrm>
      </p:grpSpPr>
      <p:pic>
        <p:nvPicPr>
          <p:cNvPr id="71" name="Google Shape;71;p73"/>
          <p:cNvPicPr preferRelativeResize="0"/>
          <p:nvPr/>
        </p:nvPicPr>
        <p:blipFill rotWithShape="1">
          <a:blip r:embed="rId2">
            <a:alphaModFix/>
          </a:blip>
          <a:srcRect/>
          <a:stretch/>
        </p:blipFill>
        <p:spPr>
          <a:xfrm>
            <a:off x="9433944" y="530940"/>
            <a:ext cx="2170704" cy="1127915"/>
          </a:xfrm>
          <a:prstGeom prst="rect">
            <a:avLst/>
          </a:prstGeom>
          <a:noFill/>
          <a:ln>
            <a:noFill/>
          </a:ln>
        </p:spPr>
      </p:pic>
      <p:pic>
        <p:nvPicPr>
          <p:cNvPr id="72" name="Google Shape;72;p73"/>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73" name="Google Shape;73;p73"/>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74"/>
        <p:cNvGrpSpPr/>
        <p:nvPr/>
      </p:nvGrpSpPr>
      <p:grpSpPr>
        <a:xfrm>
          <a:off x="0" y="0"/>
          <a:ext cx="0" cy="0"/>
          <a:chOff x="0" y="0"/>
          <a:chExt cx="0" cy="0"/>
        </a:xfrm>
      </p:grpSpPr>
      <p:pic>
        <p:nvPicPr>
          <p:cNvPr id="75" name="Google Shape;75;p74" descr="A picture containing graphical user interfac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ingston case study">
  <p:cSld name="Kingston case study">
    <p:spTree>
      <p:nvGrpSpPr>
        <p:cNvPr id="1" name="Shape 76"/>
        <p:cNvGrpSpPr/>
        <p:nvPr/>
      </p:nvGrpSpPr>
      <p:grpSpPr>
        <a:xfrm>
          <a:off x="0" y="0"/>
          <a:ext cx="0" cy="0"/>
          <a:chOff x="0" y="0"/>
          <a:chExt cx="0" cy="0"/>
        </a:xfrm>
      </p:grpSpPr>
      <p:sp>
        <p:nvSpPr>
          <p:cNvPr id="77" name="Google Shape;77;g257c77d8f04_6_46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78" name="Google Shape;78;g257c77d8f04_6_461"/>
          <p:cNvPicPr preferRelativeResize="0"/>
          <p:nvPr/>
        </p:nvPicPr>
        <p:blipFill rotWithShape="1">
          <a:blip r:embed="rId2">
            <a:alphaModFix/>
          </a:blip>
          <a:srcRect/>
          <a:stretch/>
        </p:blipFill>
        <p:spPr>
          <a:xfrm>
            <a:off x="54" y="54"/>
            <a:ext cx="6972086" cy="6857894"/>
          </a:xfrm>
          <a:prstGeom prst="rect">
            <a:avLst/>
          </a:prstGeom>
          <a:noFill/>
          <a:ln>
            <a:noFill/>
          </a:ln>
        </p:spPr>
      </p:pic>
      <p:pic>
        <p:nvPicPr>
          <p:cNvPr id="79" name="Google Shape;79;g257c77d8f04_6_461"/>
          <p:cNvPicPr preferRelativeResize="0"/>
          <p:nvPr/>
        </p:nvPicPr>
        <p:blipFill rotWithShape="1">
          <a:blip r:embed="rId3">
            <a:alphaModFix/>
          </a:blip>
          <a:srcRect/>
          <a:stretch/>
        </p:blipFill>
        <p:spPr>
          <a:xfrm>
            <a:off x="10272406" y="101533"/>
            <a:ext cx="1647837" cy="8530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eron case study">
  <p:cSld name="Meron case study">
    <p:spTree>
      <p:nvGrpSpPr>
        <p:cNvPr id="1" name="Shape 84"/>
        <p:cNvGrpSpPr/>
        <p:nvPr/>
      </p:nvGrpSpPr>
      <p:grpSpPr>
        <a:xfrm>
          <a:off x="0" y="0"/>
          <a:ext cx="0" cy="0"/>
          <a:chOff x="0" y="0"/>
          <a:chExt cx="0" cy="0"/>
        </a:xfrm>
      </p:grpSpPr>
      <p:sp>
        <p:nvSpPr>
          <p:cNvPr id="85" name="Google Shape;85;g257c77d8f04_6_46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86" name="Google Shape;86;g257c77d8f04_6_469"/>
          <p:cNvPicPr preferRelativeResize="0"/>
          <p:nvPr/>
        </p:nvPicPr>
        <p:blipFill rotWithShape="1">
          <a:blip r:embed="rId2">
            <a:alphaModFix/>
          </a:blip>
          <a:srcRect/>
          <a:stretch/>
        </p:blipFill>
        <p:spPr>
          <a:xfrm>
            <a:off x="-10941" y="2820"/>
            <a:ext cx="7017591" cy="6852770"/>
          </a:xfrm>
          <a:prstGeom prst="rect">
            <a:avLst/>
          </a:prstGeom>
          <a:noFill/>
          <a:ln>
            <a:noFill/>
          </a:ln>
        </p:spPr>
      </p:pic>
      <p:pic>
        <p:nvPicPr>
          <p:cNvPr id="87" name="Google Shape;87;g257c77d8f04_6_469"/>
          <p:cNvPicPr preferRelativeResize="0"/>
          <p:nvPr/>
        </p:nvPicPr>
        <p:blipFill rotWithShape="1">
          <a:blip r:embed="rId3">
            <a:alphaModFix/>
          </a:blip>
          <a:srcRect/>
          <a:stretch/>
        </p:blipFill>
        <p:spPr>
          <a:xfrm>
            <a:off x="10272406" y="101533"/>
            <a:ext cx="1647837" cy="853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pic>
        <p:nvPicPr>
          <p:cNvPr id="20" name="Google Shape;20;p63"/>
          <p:cNvPicPr preferRelativeResize="0"/>
          <p:nvPr/>
        </p:nvPicPr>
        <p:blipFill rotWithShape="1">
          <a:blip r:embed="rId2">
            <a:alphaModFix/>
          </a:blip>
          <a:srcRect/>
          <a:stretch/>
        </p:blipFill>
        <p:spPr>
          <a:xfrm>
            <a:off x="9433944" y="530940"/>
            <a:ext cx="2170704" cy="1127915"/>
          </a:xfrm>
          <a:prstGeom prst="rect">
            <a:avLst/>
          </a:prstGeom>
          <a:noFill/>
          <a:ln>
            <a:noFill/>
          </a:ln>
        </p:spPr>
      </p:pic>
      <p:pic>
        <p:nvPicPr>
          <p:cNvPr id="21" name="Google Shape;21;p63"/>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22" name="Google Shape;22;p63"/>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pic>
        <p:nvPicPr>
          <p:cNvPr id="24" name="Google Shape;24;p64"/>
          <p:cNvPicPr preferRelativeResize="0"/>
          <p:nvPr/>
        </p:nvPicPr>
        <p:blipFill rotWithShape="1">
          <a:blip r:embed="rId2">
            <a:alphaModFix/>
          </a:blip>
          <a:srcRect/>
          <a:stretch/>
        </p:blipFill>
        <p:spPr>
          <a:xfrm>
            <a:off x="-1" y="0"/>
            <a:ext cx="4253023" cy="6864000"/>
          </a:xfrm>
          <a:prstGeom prst="rect">
            <a:avLst/>
          </a:prstGeom>
          <a:noFill/>
          <a:ln>
            <a:noFill/>
          </a:ln>
        </p:spPr>
      </p:pic>
      <p:pic>
        <p:nvPicPr>
          <p:cNvPr id="25" name="Google Shape;25;p64"/>
          <p:cNvPicPr preferRelativeResize="0"/>
          <p:nvPr/>
        </p:nvPicPr>
        <p:blipFill rotWithShape="1">
          <a:blip r:embed="rId3">
            <a:alphaModFix/>
          </a:blip>
          <a:srcRect/>
          <a:stretch/>
        </p:blipFill>
        <p:spPr>
          <a:xfrm>
            <a:off x="9433944" y="530940"/>
            <a:ext cx="2170704" cy="1127915"/>
          </a:xfrm>
          <a:prstGeom prst="rect">
            <a:avLst/>
          </a:prstGeom>
          <a:noFill/>
          <a:ln>
            <a:noFill/>
          </a:ln>
        </p:spPr>
      </p:pic>
      <p:pic>
        <p:nvPicPr>
          <p:cNvPr id="26" name="Google Shape;26;p64"/>
          <p:cNvPicPr preferRelativeResize="0"/>
          <p:nvPr/>
        </p:nvPicPr>
        <p:blipFill rotWithShape="1">
          <a:blip r:embed="rId4">
            <a:alphaModFix/>
          </a:blip>
          <a:srcRect/>
          <a:stretch/>
        </p:blipFill>
        <p:spPr>
          <a:xfrm>
            <a:off x="587352" y="6246199"/>
            <a:ext cx="11017297" cy="80861"/>
          </a:xfrm>
          <a:prstGeom prst="rect">
            <a:avLst/>
          </a:prstGeom>
          <a:noFill/>
          <a:ln>
            <a:noFill/>
          </a:ln>
        </p:spPr>
      </p:pic>
      <p:sp>
        <p:nvSpPr>
          <p:cNvPr id="27" name="Google Shape;27;p64"/>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65"/>
          <p:cNvSpPr/>
          <p:nvPr/>
        </p:nvSpPr>
        <p:spPr>
          <a:xfrm>
            <a:off x="7839739" y="3059074"/>
            <a:ext cx="4352260" cy="3798927"/>
          </a:xfrm>
          <a:prstGeom prst="rect">
            <a:avLst/>
          </a:prstGeom>
          <a:solidFill>
            <a:srgbClr val="1724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0" name="Google Shape;30;p65"/>
          <p:cNvSpPr/>
          <p:nvPr/>
        </p:nvSpPr>
        <p:spPr>
          <a:xfrm>
            <a:off x="7839739" y="1"/>
            <a:ext cx="4352261" cy="2942336"/>
          </a:xfrm>
          <a:prstGeom prst="rect">
            <a:avLst/>
          </a:prstGeom>
          <a:solidFill>
            <a:srgbClr val="1724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31" name="Google Shape;31;p65"/>
          <p:cNvPicPr preferRelativeResize="0"/>
          <p:nvPr/>
        </p:nvPicPr>
        <p:blipFill rotWithShape="1">
          <a:blip r:embed="rId2">
            <a:alphaModFix/>
          </a:blip>
          <a:srcRect/>
          <a:stretch/>
        </p:blipFill>
        <p:spPr>
          <a:xfrm>
            <a:off x="579532" y="530940"/>
            <a:ext cx="1692928" cy="879659"/>
          </a:xfrm>
          <a:prstGeom prst="rect">
            <a:avLst/>
          </a:prstGeom>
          <a:noFill/>
          <a:ln>
            <a:noFill/>
          </a:ln>
        </p:spPr>
      </p:pic>
      <p:pic>
        <p:nvPicPr>
          <p:cNvPr id="32" name="Google Shape;32;p65"/>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33" name="Google Shape;33;p65"/>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pic>
        <p:nvPicPr>
          <p:cNvPr id="35" name="Google Shape;35;p66" descr="Shap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6" name="Google Shape;36;p66"/>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37" name="Google Shape;37;p66"/>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66"/>
          <p:cNvPicPr preferRelativeResize="0"/>
          <p:nvPr/>
        </p:nvPicPr>
        <p:blipFill rotWithShape="1">
          <a:blip r:embed="rId4">
            <a:alphaModFix/>
          </a:blip>
          <a:srcRect/>
          <a:stretch/>
        </p:blipFill>
        <p:spPr>
          <a:xfrm>
            <a:off x="587352" y="530941"/>
            <a:ext cx="1724113" cy="87964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68"/>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8"/>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8"/>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69"/>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9"/>
          <p:cNvSpPr txBox="1">
            <a:spLocks noGrp="1"/>
          </p:cNvSpPr>
          <p:nvPr>
            <p:ph type="body" idx="1"/>
          </p:nvPr>
        </p:nvSpPr>
        <p:spPr>
          <a:xfrm>
            <a:off x="5183717" y="988485"/>
            <a:ext cx="6172200" cy="4872567"/>
          </a:xfrm>
          <a:prstGeom prst="rect">
            <a:avLst/>
          </a:prstGeom>
          <a:noFill/>
          <a:ln>
            <a:noFill/>
          </a:ln>
        </p:spPr>
        <p:txBody>
          <a:bodyPr spcFirstLastPara="1" wrap="square" lIns="91425" tIns="45700" rIns="91425" bIns="45700" anchor="t" anchorCtr="0">
            <a:norm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47" name="Google Shape;47;p69"/>
          <p:cNvSpPr txBox="1">
            <a:spLocks noGrp="1"/>
          </p:cNvSpPr>
          <p:nvPr>
            <p:ph type="body" idx="2"/>
          </p:nvPr>
        </p:nvSpPr>
        <p:spPr>
          <a:xfrm>
            <a:off x="840318" y="2057400"/>
            <a:ext cx="3932767" cy="381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48" name="Google Shape;48;p69"/>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9"/>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9"/>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70"/>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0"/>
          <p:cNvSpPr>
            <a:spLocks noGrp="1"/>
          </p:cNvSpPr>
          <p:nvPr>
            <p:ph type="pic" idx="2"/>
          </p:nvPr>
        </p:nvSpPr>
        <p:spPr>
          <a:xfrm>
            <a:off x="5183717" y="988485"/>
            <a:ext cx="6172200" cy="4872567"/>
          </a:xfrm>
          <a:prstGeom prst="rect">
            <a:avLst/>
          </a:prstGeom>
          <a:noFill/>
          <a:ln>
            <a:noFill/>
          </a:ln>
        </p:spPr>
      </p:sp>
      <p:sp>
        <p:nvSpPr>
          <p:cNvPr id="54" name="Google Shape;54;p70"/>
          <p:cNvSpPr txBox="1">
            <a:spLocks noGrp="1"/>
          </p:cNvSpPr>
          <p:nvPr>
            <p:ph type="body" idx="1"/>
          </p:nvPr>
        </p:nvSpPr>
        <p:spPr>
          <a:xfrm>
            <a:off x="840318" y="2057400"/>
            <a:ext cx="3932767" cy="381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5" name="Google Shape;55;p70"/>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0"/>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0"/>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6185"/>
            <a:ext cx="10515600" cy="132503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6684"/>
            <a:ext cx="10515600" cy="4349749"/>
          </a:xfrm>
          <a:prstGeom prst="rect">
            <a:avLst/>
          </a:prstGeom>
          <a:noFill/>
          <a:ln>
            <a:noFill/>
          </a:ln>
        </p:spPr>
        <p:txBody>
          <a:bodyPr spcFirstLastPara="1" wrap="square" lIns="91425" tIns="45700" rIns="91425" bIns="45700" anchor="t" anchorCtr="0">
            <a:norm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alzheimers.org.uk/"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tinyurl.com/3m8knhh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onnectedkingston.uk/" TargetMode="External"/><Relationship Id="rId3" Type="http://schemas.openxmlformats.org/officeDocument/2006/relationships/hyperlink" Target="https://croydon.simplyconnect.uk/" TargetMode="External"/><Relationship Id="rId7" Type="http://schemas.openxmlformats.org/officeDocument/2006/relationships/hyperlink" Target="https://www.vcconnectsystem.org.uk/suttononlinedirector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vcconnectsystem.org.uk/richmondonlinedirectory/OrganisationSearchResults.aspx" TargetMode="External"/><Relationship Id="rId5" Type="http://schemas.openxmlformats.org/officeDocument/2006/relationships/hyperlink" Target="https://www.mertonconnected.co.uk/community/find-an-organisation" TargetMode="External"/><Relationship Id="rId4" Type="http://schemas.openxmlformats.org/officeDocument/2006/relationships/hyperlink" Target="https://cvalive.org.uk/directories/" TargetMode="External"/><Relationship Id="rId9" Type="http://schemas.openxmlformats.org/officeDocument/2006/relationships/hyperlink" Target="https://care4me.org.uk/"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ommunityactionsutton.org.uk/" TargetMode="External"/><Relationship Id="rId3" Type="http://schemas.openxmlformats.org/officeDocument/2006/relationships/hyperlink" Target="https://www.cbmeforum.org/" TargetMode="External"/><Relationship Id="rId7" Type="http://schemas.openxmlformats.org/officeDocument/2006/relationships/hyperlink" Target="https://richmondcvs.org.u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mertonconnected.co.uk/about-us" TargetMode="External"/><Relationship Id="rId11" Type="http://schemas.openxmlformats.org/officeDocument/2006/relationships/hyperlink" Target="https://wcen.co.uk/" TargetMode="External"/><Relationship Id="rId5" Type="http://schemas.openxmlformats.org/officeDocument/2006/relationships/hyperlink" Target="https://www.cnca.org.uk/" TargetMode="External"/><Relationship Id="rId10" Type="http://schemas.openxmlformats.org/officeDocument/2006/relationships/hyperlink" Target="https://www.wandsworthcarealliance.org.uk/" TargetMode="External"/><Relationship Id="rId4" Type="http://schemas.openxmlformats.org/officeDocument/2006/relationships/hyperlink" Target="http://www.arccltd.com/" TargetMode="External"/><Relationship Id="rId9" Type="http://schemas.openxmlformats.org/officeDocument/2006/relationships/hyperlink" Target="https://kva.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3" name="Google Shape;323;p1"/>
          <p:cNvPicPr preferRelativeResize="0"/>
          <p:nvPr/>
        </p:nvPicPr>
        <p:blipFill rotWithShape="1">
          <a:blip r:embed="rId3">
            <a:alphaModFix/>
          </a:blip>
          <a:srcRect/>
          <a:stretch/>
        </p:blipFill>
        <p:spPr>
          <a:xfrm>
            <a:off x="643467" y="5529079"/>
            <a:ext cx="10353117" cy="75986"/>
          </a:xfrm>
          <a:prstGeom prst="rect">
            <a:avLst/>
          </a:prstGeom>
          <a:noFill/>
          <a:ln>
            <a:noFill/>
          </a:ln>
        </p:spPr>
      </p:pic>
      <p:sp>
        <p:nvSpPr>
          <p:cNvPr id="324" name="Google Shape;324;p1"/>
          <p:cNvSpPr txBox="1"/>
          <p:nvPr/>
        </p:nvSpPr>
        <p:spPr>
          <a:xfrm>
            <a:off x="643525" y="1303800"/>
            <a:ext cx="11464200" cy="3705563"/>
          </a:xfrm>
          <a:prstGeom prst="rect">
            <a:avLst/>
          </a:prstGeom>
          <a:noFill/>
          <a:ln>
            <a:noFill/>
          </a:ln>
        </p:spPr>
        <p:txBody>
          <a:bodyPr spcFirstLastPara="1" wrap="square" lIns="0" tIns="7300" rIns="0" bIns="0" anchor="t" anchorCtr="0">
            <a:spAutoFit/>
          </a:bodyPr>
          <a:lstStyle/>
          <a:p>
            <a:pPr marL="0" marR="0" lvl="0" indent="0" algn="l" rtl="0">
              <a:spcBef>
                <a:spcPts val="0"/>
              </a:spcBef>
              <a:spcAft>
                <a:spcPts val="0"/>
              </a:spcAft>
              <a:buNone/>
            </a:pPr>
            <a:r>
              <a:rPr lang="en-GB" sz="4100" b="1" i="0" u="none" strike="noStrike" cap="none" dirty="0">
                <a:solidFill>
                  <a:srgbClr val="00827B"/>
                </a:solidFill>
                <a:latin typeface="Arial"/>
                <a:ea typeface="Arial"/>
                <a:cs typeface="Arial"/>
                <a:sym typeface="Arial"/>
              </a:rPr>
              <a:t>South West London </a:t>
            </a:r>
            <a:endParaRPr sz="4100" b="1" i="0" u="none" strike="noStrike" cap="none" dirty="0">
              <a:solidFill>
                <a:srgbClr val="00827B"/>
              </a:solidFill>
              <a:latin typeface="Arial"/>
              <a:ea typeface="Arial"/>
              <a:cs typeface="Arial"/>
              <a:sym typeface="Arial"/>
            </a:endParaRPr>
          </a:p>
          <a:p>
            <a:pPr marL="0" marR="0" lvl="0" indent="0" algn="l" rtl="0">
              <a:spcBef>
                <a:spcPts val="0"/>
              </a:spcBef>
              <a:spcAft>
                <a:spcPts val="0"/>
              </a:spcAft>
              <a:buNone/>
            </a:pPr>
            <a:r>
              <a:rPr lang="en-GB" sz="4100" b="1" i="0" u="none" strike="noStrike" cap="none" dirty="0">
                <a:solidFill>
                  <a:srgbClr val="00827B"/>
                </a:solidFill>
                <a:latin typeface="Arial"/>
                <a:ea typeface="Arial"/>
                <a:cs typeface="Arial"/>
                <a:sym typeface="Arial"/>
              </a:rPr>
              <a:t>Voluntary, Community </a:t>
            </a:r>
            <a:r>
              <a:rPr lang="en-GB" sz="4100" b="1" dirty="0">
                <a:solidFill>
                  <a:srgbClr val="00827B"/>
                </a:solidFill>
              </a:rPr>
              <a:t>and</a:t>
            </a:r>
            <a:r>
              <a:rPr lang="en-GB" sz="4100" b="1" i="0" u="none" strike="noStrike" cap="none" dirty="0">
                <a:solidFill>
                  <a:srgbClr val="00827B"/>
                </a:solidFill>
                <a:latin typeface="Arial"/>
                <a:ea typeface="Arial"/>
                <a:cs typeface="Arial"/>
                <a:sym typeface="Arial"/>
              </a:rPr>
              <a:t> Social Enterprise Alliance</a:t>
            </a:r>
            <a:endParaRPr sz="4100" b="1" i="0" u="none" strike="noStrike" cap="none" dirty="0">
              <a:solidFill>
                <a:srgbClr val="00827B"/>
              </a:solidFill>
              <a:latin typeface="Arial"/>
              <a:ea typeface="Arial"/>
              <a:cs typeface="Arial"/>
              <a:sym typeface="Arial"/>
            </a:endParaRPr>
          </a:p>
          <a:p>
            <a:pPr marL="0" lvl="0" indent="0" algn="l" rtl="0">
              <a:spcBef>
                <a:spcPts val="0"/>
              </a:spcBef>
              <a:spcAft>
                <a:spcPts val="0"/>
              </a:spcAft>
              <a:buSzPts val="2133"/>
              <a:buNone/>
            </a:pPr>
            <a:endParaRPr sz="2933" b="1" dirty="0">
              <a:solidFill>
                <a:srgbClr val="7030A0"/>
              </a:solidFill>
            </a:endParaRPr>
          </a:p>
          <a:p>
            <a:pPr marL="0" lvl="0" indent="0" algn="l" rtl="0">
              <a:spcBef>
                <a:spcPts val="0"/>
              </a:spcBef>
              <a:spcAft>
                <a:spcPts val="0"/>
              </a:spcAft>
              <a:buSzPts val="2133"/>
              <a:buNone/>
            </a:pPr>
            <a:endParaRPr sz="2933" b="1" dirty="0">
              <a:solidFill>
                <a:srgbClr val="7030A0"/>
              </a:solidFill>
            </a:endParaRPr>
          </a:p>
          <a:p>
            <a:pPr marL="0" lvl="0" indent="0" algn="l" rtl="0">
              <a:spcBef>
                <a:spcPts val="0"/>
              </a:spcBef>
              <a:spcAft>
                <a:spcPts val="0"/>
              </a:spcAft>
              <a:buSzPts val="2133"/>
              <a:buNone/>
            </a:pPr>
            <a:r>
              <a:rPr lang="en-GB" sz="2933" b="1" dirty="0">
                <a:solidFill>
                  <a:srgbClr val="7030A0"/>
                </a:solidFill>
              </a:rPr>
              <a:t>Sara Milocco</a:t>
            </a:r>
            <a:endParaRPr sz="2933" b="1" dirty="0">
              <a:solidFill>
                <a:srgbClr val="7030A0"/>
              </a:solidFill>
            </a:endParaRPr>
          </a:p>
          <a:p>
            <a:pPr marL="0" lvl="0" indent="0" algn="l" rtl="0">
              <a:spcBef>
                <a:spcPts val="0"/>
              </a:spcBef>
              <a:spcAft>
                <a:spcPts val="0"/>
              </a:spcAft>
              <a:buClr>
                <a:srgbClr val="7030A0"/>
              </a:buClr>
              <a:buSzPts val="2133"/>
              <a:buFont typeface="Arial"/>
              <a:buNone/>
            </a:pPr>
            <a:r>
              <a:rPr lang="en-GB" sz="2933" b="1" dirty="0">
                <a:solidFill>
                  <a:srgbClr val="7030A0"/>
                </a:solidFill>
              </a:rPr>
              <a:t>SWL VCSE Alliance Director</a:t>
            </a:r>
            <a:endParaRPr sz="2133" b="1" dirty="0">
              <a:solidFill>
                <a:srgbClr val="7030A0"/>
              </a:solidFill>
            </a:endParaRPr>
          </a:p>
        </p:txBody>
      </p:sp>
      <p:pic>
        <p:nvPicPr>
          <p:cNvPr id="325" name="Google Shape;325;p1"/>
          <p:cNvPicPr preferRelativeResize="0"/>
          <p:nvPr/>
        </p:nvPicPr>
        <p:blipFill>
          <a:blip r:embed="rId4">
            <a:alphaModFix/>
          </a:blip>
          <a:stretch>
            <a:fillRect/>
          </a:stretch>
        </p:blipFill>
        <p:spPr>
          <a:xfrm>
            <a:off x="10034250" y="173075"/>
            <a:ext cx="1972300" cy="1021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pic>
        <p:nvPicPr>
          <p:cNvPr id="332" name="Google Shape;332;g257c77d8f04_6_45"/>
          <p:cNvPicPr preferRelativeResize="0"/>
          <p:nvPr/>
        </p:nvPicPr>
        <p:blipFill rotWithShape="1">
          <a:blip r:embed="rId3">
            <a:alphaModFix/>
          </a:blip>
          <a:srcRect/>
          <a:stretch/>
        </p:blipFill>
        <p:spPr>
          <a:xfrm>
            <a:off x="587352" y="6246199"/>
            <a:ext cx="11017293" cy="80861"/>
          </a:xfrm>
          <a:prstGeom prst="rect">
            <a:avLst/>
          </a:prstGeom>
          <a:noFill/>
          <a:ln>
            <a:noFill/>
          </a:ln>
        </p:spPr>
      </p:pic>
      <p:sp>
        <p:nvSpPr>
          <p:cNvPr id="333" name="Google Shape;333;g257c77d8f04_6_45"/>
          <p:cNvSpPr txBox="1"/>
          <p:nvPr/>
        </p:nvSpPr>
        <p:spPr>
          <a:xfrm>
            <a:off x="292427" y="2156218"/>
            <a:ext cx="11607300" cy="667891"/>
          </a:xfrm>
          <a:prstGeom prst="rect">
            <a:avLst/>
          </a:prstGeom>
          <a:noFill/>
          <a:ln>
            <a:noFill/>
          </a:ln>
        </p:spPr>
        <p:txBody>
          <a:bodyPr spcFirstLastPara="1" wrap="square" lIns="91400" tIns="45700" rIns="91400" bIns="45700" anchor="t" anchorCtr="0">
            <a:normAutofit/>
          </a:bodyPr>
          <a:lstStyle/>
          <a:p>
            <a:pPr marL="0" marR="0" lvl="0" indent="0" algn="l" rtl="0">
              <a:lnSpc>
                <a:spcPct val="90000"/>
              </a:lnSpc>
              <a:spcBef>
                <a:spcPts val="0"/>
              </a:spcBef>
              <a:spcAft>
                <a:spcPts val="0"/>
              </a:spcAft>
              <a:buClr>
                <a:schemeClr val="dk1"/>
              </a:buClr>
              <a:buSzPts val="2799"/>
              <a:buFont typeface="Arial"/>
              <a:buNone/>
            </a:pPr>
            <a:endParaRPr sz="2799"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a:solidFill>
                <a:srgbClr val="000000"/>
              </a:solidFill>
              <a:latin typeface="Arial"/>
              <a:ea typeface="Arial"/>
              <a:cs typeface="Arial"/>
              <a:sym typeface="Arial"/>
            </a:endParaRPr>
          </a:p>
        </p:txBody>
      </p:sp>
      <p:sp>
        <p:nvSpPr>
          <p:cNvPr id="334" name="Google Shape;334;g257c77d8f04_6_45"/>
          <p:cNvSpPr txBox="1"/>
          <p:nvPr/>
        </p:nvSpPr>
        <p:spPr>
          <a:xfrm>
            <a:off x="292427" y="763737"/>
            <a:ext cx="7056900" cy="88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827B"/>
              </a:buClr>
              <a:buSzPts val="3199"/>
              <a:buFont typeface="Arial"/>
              <a:buNone/>
            </a:pPr>
            <a:r>
              <a:rPr lang="en-GB" sz="3199" b="1" dirty="0">
                <a:solidFill>
                  <a:srgbClr val="00827B"/>
                </a:solidFill>
              </a:rPr>
              <a:t>The SWL VCSE Alliance wants to:</a:t>
            </a:r>
            <a:endParaRPr sz="3199" b="0" i="0" u="none" strike="noStrike" cap="none" dirty="0">
              <a:solidFill>
                <a:schemeClr val="dk2"/>
              </a:solidFill>
              <a:latin typeface="Arial"/>
              <a:ea typeface="Arial"/>
              <a:cs typeface="Arial"/>
              <a:sym typeface="Arial"/>
            </a:endParaRPr>
          </a:p>
        </p:txBody>
      </p:sp>
      <p:sp>
        <p:nvSpPr>
          <p:cNvPr id="335" name="Google Shape;335;g257c77d8f04_6_45"/>
          <p:cNvSpPr txBox="1"/>
          <p:nvPr/>
        </p:nvSpPr>
        <p:spPr>
          <a:xfrm>
            <a:off x="400413" y="2256224"/>
            <a:ext cx="10628658" cy="748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dirty="0">
                <a:solidFill>
                  <a:srgbClr val="7030A0"/>
                </a:solidFill>
                <a:ea typeface="Calibri"/>
              </a:rPr>
              <a:t>Be a link between local voluntary and community sector organisations and other partners within our ICS</a:t>
            </a:r>
            <a:endParaRPr sz="2000" b="0" i="0" u="none" strike="noStrike" cap="none" dirty="0">
              <a:solidFill>
                <a:schemeClr val="dk1"/>
              </a:solidFill>
              <a:latin typeface="Calibri"/>
              <a:ea typeface="Calibri"/>
              <a:cs typeface="Calibri"/>
              <a:sym typeface="Calibri"/>
            </a:endParaRPr>
          </a:p>
        </p:txBody>
      </p:sp>
      <p:sp>
        <p:nvSpPr>
          <p:cNvPr id="338" name="Google Shape;338;g257c77d8f04_6_45"/>
          <p:cNvSpPr txBox="1"/>
          <p:nvPr/>
        </p:nvSpPr>
        <p:spPr>
          <a:xfrm>
            <a:off x="587351" y="5332824"/>
            <a:ext cx="11017293" cy="738623"/>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rPr>
              <a:t>O</a:t>
            </a:r>
            <a:r>
              <a:rPr lang="en-GB" dirty="0">
                <a:solidFill>
                  <a:schemeClr val="dk1"/>
                </a:solidFill>
                <a:latin typeface="Arial"/>
                <a:ea typeface="Arial"/>
                <a:cs typeface="Arial"/>
                <a:sym typeface="Arial"/>
              </a:rPr>
              <a:t>ften called the </a:t>
            </a:r>
            <a:r>
              <a:rPr lang="en-GB" b="1" dirty="0">
                <a:solidFill>
                  <a:srgbClr val="7030A0"/>
                </a:solidFill>
                <a:latin typeface="Arial"/>
                <a:ea typeface="Arial"/>
                <a:cs typeface="Arial"/>
                <a:sym typeface="Arial"/>
              </a:rPr>
              <a:t>third sector, civil society </a:t>
            </a:r>
            <a:r>
              <a:rPr lang="en-GB" dirty="0">
                <a:solidFill>
                  <a:schemeClr val="dk1"/>
                </a:solidFill>
              </a:rPr>
              <a:t>or</a:t>
            </a:r>
            <a:r>
              <a:rPr lang="en-GB" b="1" dirty="0">
                <a:solidFill>
                  <a:srgbClr val="7030A0"/>
                </a:solidFill>
                <a:latin typeface="Arial"/>
                <a:ea typeface="Arial"/>
                <a:cs typeface="Arial"/>
                <a:sym typeface="Arial"/>
              </a:rPr>
              <a:t> the not for-profit sector</a:t>
            </a:r>
            <a:r>
              <a:rPr lang="en-GB" dirty="0">
                <a:solidFill>
                  <a:schemeClr val="dk1"/>
                </a:solidFill>
                <a:latin typeface="Arial"/>
                <a:ea typeface="Arial"/>
                <a:cs typeface="Arial"/>
                <a:sym typeface="Arial"/>
              </a:rPr>
              <a:t>. Charities are the largest single category. Others include community benefit societies and co-operatives, not-for-profit community businesses or community interest companies (CICs), credit unions and small informal community groups. </a:t>
            </a:r>
            <a:r>
              <a:rPr lang="en-GB" sz="1400" dirty="0">
                <a:solidFill>
                  <a:schemeClr val="dk1"/>
                </a:solidFill>
                <a:latin typeface="Arial"/>
                <a:ea typeface="Arial"/>
                <a:cs typeface="Arial"/>
                <a:sym typeface="Arial"/>
              </a:rPr>
              <a:t>Primary purpose is </a:t>
            </a:r>
            <a:r>
              <a:rPr lang="en-GB" sz="1400" b="1" dirty="0">
                <a:solidFill>
                  <a:srgbClr val="7030A0"/>
                </a:solidFill>
                <a:latin typeface="Arial"/>
                <a:ea typeface="Arial"/>
                <a:cs typeface="Arial"/>
                <a:sym typeface="Arial"/>
              </a:rPr>
              <a:t>to create social impact rather than profit</a:t>
            </a:r>
            <a:r>
              <a:rPr lang="en-GB" sz="1400" dirty="0">
                <a:solidFill>
                  <a:schemeClr val="dk1"/>
                </a:solidFill>
                <a:latin typeface="Arial"/>
                <a:ea typeface="Arial"/>
                <a:cs typeface="Arial"/>
                <a:sym typeface="Arial"/>
              </a:rPr>
              <a:t>. </a:t>
            </a:r>
            <a:endParaRPr dirty="0"/>
          </a:p>
        </p:txBody>
      </p:sp>
      <p:sp>
        <p:nvSpPr>
          <p:cNvPr id="6" name="Google Shape;335;g257c77d8f04_6_45">
            <a:extLst>
              <a:ext uri="{FF2B5EF4-FFF2-40B4-BE49-F238E27FC236}">
                <a16:creationId xmlns:a16="http://schemas.microsoft.com/office/drawing/2014/main" id="{2E32554D-F7A4-D147-015F-3F988F52E74F}"/>
              </a:ext>
            </a:extLst>
          </p:cNvPr>
          <p:cNvSpPr txBox="1"/>
          <p:nvPr/>
        </p:nvSpPr>
        <p:spPr>
          <a:xfrm>
            <a:off x="400413" y="3120419"/>
            <a:ext cx="10628658" cy="748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i="0" u="none" strike="noStrike" cap="none" dirty="0">
                <a:solidFill>
                  <a:srgbClr val="7030A0"/>
                </a:solidFill>
                <a:latin typeface="+mj-lt"/>
                <a:ea typeface="Calibri"/>
                <a:cs typeface="Calibri"/>
                <a:sym typeface="Calibri"/>
              </a:rPr>
              <a:t>Share valuable insight and information and promote shared learning and collaboration</a:t>
            </a:r>
          </a:p>
        </p:txBody>
      </p:sp>
      <p:sp>
        <p:nvSpPr>
          <p:cNvPr id="7" name="Google Shape;335;g257c77d8f04_6_45">
            <a:extLst>
              <a:ext uri="{FF2B5EF4-FFF2-40B4-BE49-F238E27FC236}">
                <a16:creationId xmlns:a16="http://schemas.microsoft.com/office/drawing/2014/main" id="{A1F238A4-8B0F-0E59-EBB8-2BFB3D6D172B}"/>
              </a:ext>
            </a:extLst>
          </p:cNvPr>
          <p:cNvSpPr txBox="1"/>
          <p:nvPr/>
        </p:nvSpPr>
        <p:spPr>
          <a:xfrm>
            <a:off x="400413" y="4047422"/>
            <a:ext cx="10628658" cy="748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i="0" u="none" strike="noStrike" cap="none" dirty="0">
                <a:solidFill>
                  <a:srgbClr val="7030A0"/>
                </a:solidFill>
                <a:latin typeface="+mj-lt"/>
                <a:ea typeface="Calibri"/>
                <a:cs typeface="Calibri"/>
                <a:sym typeface="Calibri"/>
              </a:rPr>
              <a:t>Be a strategic partner within the ICS and support the transformation and care services for local people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g257c77d8f04_6_60"/>
          <p:cNvSpPr/>
          <p:nvPr/>
        </p:nvSpPr>
        <p:spPr>
          <a:xfrm>
            <a:off x="0" y="84714"/>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44" name="Google Shape;344;g257c77d8f04_6_60"/>
          <p:cNvPicPr preferRelativeResize="0"/>
          <p:nvPr/>
        </p:nvPicPr>
        <p:blipFill>
          <a:blip r:embed="rId3">
            <a:alphaModFix/>
          </a:blip>
          <a:stretch>
            <a:fillRect/>
          </a:stretch>
        </p:blipFill>
        <p:spPr>
          <a:xfrm>
            <a:off x="10057225" y="150075"/>
            <a:ext cx="1972300" cy="1021625"/>
          </a:xfrm>
          <a:prstGeom prst="rect">
            <a:avLst/>
          </a:prstGeom>
          <a:noFill/>
          <a:ln>
            <a:noFill/>
          </a:ln>
        </p:spPr>
      </p:pic>
      <p:pic>
        <p:nvPicPr>
          <p:cNvPr id="345" name="Google Shape;345;g257c77d8f04_6_60"/>
          <p:cNvPicPr preferRelativeResize="0"/>
          <p:nvPr/>
        </p:nvPicPr>
        <p:blipFill rotWithShape="1">
          <a:blip r:embed="rId4">
            <a:alphaModFix/>
          </a:blip>
          <a:srcRect/>
          <a:stretch/>
        </p:blipFill>
        <p:spPr>
          <a:xfrm>
            <a:off x="587352" y="6246199"/>
            <a:ext cx="11017293" cy="80861"/>
          </a:xfrm>
          <a:prstGeom prst="rect">
            <a:avLst/>
          </a:prstGeom>
          <a:noFill/>
          <a:ln>
            <a:noFill/>
          </a:ln>
        </p:spPr>
      </p:pic>
      <p:sp>
        <p:nvSpPr>
          <p:cNvPr id="346" name="Google Shape;346;g257c77d8f04_6_60"/>
          <p:cNvSpPr txBox="1"/>
          <p:nvPr/>
        </p:nvSpPr>
        <p:spPr>
          <a:xfrm>
            <a:off x="292427" y="2156218"/>
            <a:ext cx="11607300" cy="3986100"/>
          </a:xfrm>
          <a:prstGeom prst="rect">
            <a:avLst/>
          </a:prstGeom>
          <a:noFill/>
          <a:ln>
            <a:noFill/>
          </a:ln>
        </p:spPr>
        <p:txBody>
          <a:bodyPr spcFirstLastPara="1" wrap="square" lIns="91400" tIns="45700" rIns="91400" bIns="45700" anchor="t" anchorCtr="0">
            <a:normAutofit/>
          </a:bodyPr>
          <a:lstStyle/>
          <a:p>
            <a:pPr marL="0" marR="0" lvl="0" indent="0" algn="l" rtl="0">
              <a:lnSpc>
                <a:spcPct val="90000"/>
              </a:lnSpc>
              <a:spcBef>
                <a:spcPts val="0"/>
              </a:spcBef>
              <a:spcAft>
                <a:spcPts val="0"/>
              </a:spcAft>
              <a:buClr>
                <a:schemeClr val="dk1"/>
              </a:buClr>
              <a:buSzPts val="2799"/>
              <a:buFont typeface="Arial"/>
              <a:buNone/>
            </a:pPr>
            <a:endParaRPr sz="2799">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a:solidFill>
                <a:srgbClr val="000000"/>
              </a:solidFill>
              <a:latin typeface="Arial"/>
              <a:ea typeface="Arial"/>
              <a:cs typeface="Arial"/>
              <a:sym typeface="Arial"/>
            </a:endParaRPr>
          </a:p>
        </p:txBody>
      </p:sp>
      <p:sp>
        <p:nvSpPr>
          <p:cNvPr id="347" name="Google Shape;347;g257c77d8f04_6_60"/>
          <p:cNvSpPr/>
          <p:nvPr/>
        </p:nvSpPr>
        <p:spPr>
          <a:xfrm>
            <a:off x="746850" y="2386776"/>
            <a:ext cx="5214300" cy="2706300"/>
          </a:xfrm>
          <a:prstGeom prst="roundRect">
            <a:avLst>
              <a:gd name="adj" fmla="val 16667"/>
            </a:avLst>
          </a:prstGeom>
          <a:gradFill>
            <a:gsLst>
              <a:gs pos="0">
                <a:srgbClr val="92D050"/>
              </a:gs>
              <a:gs pos="100000">
                <a:srgbClr val="3C70CA"/>
              </a:gs>
            </a:gsLst>
            <a:lin ang="5400012" scaled="0"/>
          </a:gradFill>
          <a:ln w="9525" cap="flat" cmpd="sng">
            <a:solidFill>
              <a:srgbClr val="4472C4"/>
            </a:solidFill>
            <a:prstDash val="solid"/>
            <a:miter lim="800000"/>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399" b="1" dirty="0">
              <a:solidFill>
                <a:schemeClr val="lt1"/>
              </a:solidFill>
              <a:latin typeface="Arial"/>
              <a:ea typeface="Arial"/>
              <a:cs typeface="Arial"/>
              <a:sym typeface="Arial"/>
            </a:endParaRPr>
          </a:p>
          <a:p>
            <a:pPr marL="0" marR="0" lvl="0" indent="0" algn="ctr" rtl="0">
              <a:spcBef>
                <a:spcPts val="0"/>
              </a:spcBef>
              <a:spcAft>
                <a:spcPts val="0"/>
              </a:spcAft>
              <a:buNone/>
            </a:pPr>
            <a:endParaRPr sz="1499" b="1" dirty="0">
              <a:solidFill>
                <a:schemeClr val="lt1"/>
              </a:solidFill>
            </a:endParaRPr>
          </a:p>
          <a:p>
            <a:pPr marL="0" marR="0" lvl="0" indent="0" algn="ctr" rtl="0">
              <a:spcBef>
                <a:spcPts val="0"/>
              </a:spcBef>
              <a:spcAft>
                <a:spcPts val="0"/>
              </a:spcAft>
              <a:buNone/>
            </a:pPr>
            <a:r>
              <a:rPr lang="en-GB" sz="3099" b="1" dirty="0">
                <a:solidFill>
                  <a:schemeClr val="lt1"/>
                </a:solidFill>
                <a:latin typeface="Arial"/>
                <a:ea typeface="Arial"/>
                <a:cs typeface="Arial"/>
                <a:sym typeface="Arial"/>
              </a:rPr>
              <a:t>5,565 organisations</a:t>
            </a:r>
            <a:endParaRPr sz="3099" dirty="0">
              <a:solidFill>
                <a:schemeClr val="lt1"/>
              </a:solidFill>
              <a:latin typeface="Arial"/>
              <a:ea typeface="Arial"/>
              <a:cs typeface="Arial"/>
              <a:sym typeface="Arial"/>
            </a:endParaRPr>
          </a:p>
          <a:p>
            <a:pPr marL="457200" marR="0" lvl="1" indent="0" algn="l" rtl="0">
              <a:spcBef>
                <a:spcPts val="0"/>
              </a:spcBef>
              <a:spcAft>
                <a:spcPts val="0"/>
              </a:spcAft>
              <a:buNone/>
            </a:pPr>
            <a:endParaRPr sz="1599" dirty="0">
              <a:solidFill>
                <a:schemeClr val="lt1"/>
              </a:solidFill>
            </a:endParaRPr>
          </a:p>
          <a:p>
            <a:pPr marL="457200" marR="0" lvl="1" indent="0" algn="l" rtl="0">
              <a:spcBef>
                <a:spcPts val="0"/>
              </a:spcBef>
              <a:spcAft>
                <a:spcPts val="0"/>
              </a:spcAft>
              <a:buNone/>
            </a:pPr>
            <a:r>
              <a:rPr lang="en-GB" sz="1599" b="0" i="0" u="none" strike="noStrike" cap="none" dirty="0">
                <a:solidFill>
                  <a:schemeClr val="lt1"/>
                </a:solidFill>
                <a:latin typeface="Arial"/>
                <a:ea typeface="Arial"/>
                <a:cs typeface="Arial"/>
                <a:sym typeface="Arial"/>
              </a:rPr>
              <a:t>Croydon </a:t>
            </a:r>
            <a:r>
              <a:rPr lang="en-GB" sz="1599" dirty="0">
                <a:solidFill>
                  <a:schemeClr val="lt1"/>
                </a:solidFill>
              </a:rPr>
              <a:t>      </a:t>
            </a:r>
            <a:r>
              <a:rPr lang="en-GB" sz="1599" b="0" i="0" u="none" strike="noStrike" cap="none" dirty="0">
                <a:solidFill>
                  <a:schemeClr val="lt1"/>
                </a:solidFill>
                <a:latin typeface="Arial"/>
                <a:ea typeface="Arial"/>
                <a:cs typeface="Arial"/>
                <a:sym typeface="Arial"/>
              </a:rPr>
              <a:t>1,900          Kingston    575</a:t>
            </a:r>
            <a:endParaRPr dirty="0"/>
          </a:p>
          <a:p>
            <a:pPr marL="457200" marR="0" lvl="1" indent="0" algn="l" rtl="0">
              <a:spcBef>
                <a:spcPts val="0"/>
              </a:spcBef>
              <a:spcAft>
                <a:spcPts val="0"/>
              </a:spcAft>
              <a:buNone/>
            </a:pPr>
            <a:r>
              <a:rPr lang="en-GB" sz="1599" b="0" i="0" u="none" strike="noStrike" cap="none" dirty="0">
                <a:solidFill>
                  <a:schemeClr val="lt1"/>
                </a:solidFill>
                <a:latin typeface="Arial"/>
                <a:ea typeface="Arial"/>
                <a:cs typeface="Arial"/>
                <a:sym typeface="Arial"/>
              </a:rPr>
              <a:t>Wandsworth 1,390          Merton      400</a:t>
            </a:r>
            <a:endParaRPr sz="1599" b="0" i="0" u="none" strike="noStrike" cap="none" dirty="0">
              <a:solidFill>
                <a:schemeClr val="lt1"/>
              </a:solidFill>
              <a:latin typeface="Arial"/>
              <a:ea typeface="Arial"/>
              <a:cs typeface="Arial"/>
              <a:sym typeface="Arial"/>
            </a:endParaRPr>
          </a:p>
          <a:p>
            <a:pPr marL="457200" marR="0" lvl="1" indent="0" algn="l" rtl="0">
              <a:spcBef>
                <a:spcPts val="0"/>
              </a:spcBef>
              <a:spcAft>
                <a:spcPts val="0"/>
              </a:spcAft>
              <a:buNone/>
            </a:pPr>
            <a:r>
              <a:rPr lang="en-GB" sz="1599" b="0" i="0" u="none" strike="noStrike" cap="none" dirty="0">
                <a:solidFill>
                  <a:schemeClr val="lt1"/>
                </a:solidFill>
                <a:latin typeface="Arial"/>
                <a:ea typeface="Arial"/>
                <a:cs typeface="Arial"/>
                <a:sym typeface="Arial"/>
              </a:rPr>
              <a:t>Richmond        800          Sutton      400</a:t>
            </a:r>
            <a:endParaRPr sz="1599" b="0" i="0" u="none" strike="noStrike" cap="none" dirty="0">
              <a:solidFill>
                <a:schemeClr val="lt1"/>
              </a:solidFill>
              <a:latin typeface="Arial"/>
              <a:ea typeface="Arial"/>
              <a:cs typeface="Arial"/>
              <a:sym typeface="Arial"/>
            </a:endParaRPr>
          </a:p>
          <a:p>
            <a:pPr marL="457200" marR="0" lvl="1" indent="0" algn="l" rtl="0">
              <a:spcBef>
                <a:spcPts val="0"/>
              </a:spcBef>
              <a:spcAft>
                <a:spcPts val="0"/>
              </a:spcAft>
              <a:buNone/>
            </a:pPr>
            <a:endParaRPr sz="1599" dirty="0">
              <a:solidFill>
                <a:schemeClr val="lt1"/>
              </a:solidFill>
            </a:endParaRPr>
          </a:p>
          <a:p>
            <a:pPr marL="457200" marR="0" lvl="1" indent="0" algn="ctr" rtl="0">
              <a:spcBef>
                <a:spcPts val="0"/>
              </a:spcBef>
              <a:spcAft>
                <a:spcPts val="0"/>
              </a:spcAft>
              <a:buNone/>
            </a:pPr>
            <a:endParaRPr sz="699" b="1" dirty="0">
              <a:solidFill>
                <a:schemeClr val="lt1"/>
              </a:solidFill>
            </a:endParaRPr>
          </a:p>
          <a:p>
            <a:pPr marL="457200" marR="0" lvl="1" indent="0" algn="l" rtl="0">
              <a:spcBef>
                <a:spcPts val="0"/>
              </a:spcBef>
              <a:spcAft>
                <a:spcPts val="0"/>
              </a:spcAft>
              <a:buNone/>
            </a:pPr>
            <a:r>
              <a:rPr lang="en-GB" sz="2399" b="1" dirty="0">
                <a:solidFill>
                  <a:schemeClr val="lt1"/>
                </a:solidFill>
              </a:rPr>
              <a:t>     1.56 million residents</a:t>
            </a:r>
            <a:endParaRPr sz="2399" b="1" dirty="0">
              <a:solidFill>
                <a:schemeClr val="lt1"/>
              </a:solidFill>
            </a:endParaRPr>
          </a:p>
          <a:p>
            <a:pPr marL="457200" marR="0" lvl="1" indent="0" algn="l" rtl="0">
              <a:spcBef>
                <a:spcPts val="0"/>
              </a:spcBef>
              <a:spcAft>
                <a:spcPts val="0"/>
              </a:spcAft>
              <a:buNone/>
            </a:pPr>
            <a:endParaRPr sz="1599" b="0" i="0" u="none" strike="noStrike" cap="none" dirty="0">
              <a:solidFill>
                <a:schemeClr val="lt1"/>
              </a:solidFill>
              <a:latin typeface="Arial"/>
              <a:ea typeface="Arial"/>
              <a:cs typeface="Arial"/>
              <a:sym typeface="Arial"/>
            </a:endParaRPr>
          </a:p>
          <a:p>
            <a:pPr marL="0" marR="0" lvl="0" indent="0" algn="l" rtl="0">
              <a:spcBef>
                <a:spcPts val="0"/>
              </a:spcBef>
              <a:spcAft>
                <a:spcPts val="0"/>
              </a:spcAft>
              <a:buNone/>
            </a:pPr>
            <a:endParaRPr sz="1866" b="1" dirty="0">
              <a:solidFill>
                <a:srgbClr val="FFFFFF"/>
              </a:solidFill>
              <a:latin typeface="Arial"/>
              <a:ea typeface="Arial"/>
              <a:cs typeface="Arial"/>
              <a:sym typeface="Arial"/>
            </a:endParaRPr>
          </a:p>
          <a:p>
            <a:pPr marL="0" marR="0" lvl="0" indent="0" algn="l" rtl="0">
              <a:spcBef>
                <a:spcPts val="0"/>
              </a:spcBef>
              <a:spcAft>
                <a:spcPts val="0"/>
              </a:spcAft>
              <a:buNone/>
            </a:pPr>
            <a:endParaRPr sz="1599" dirty="0">
              <a:solidFill>
                <a:srgbClr val="FFFFFF"/>
              </a:solidFill>
              <a:latin typeface="Arial"/>
              <a:ea typeface="Arial"/>
              <a:cs typeface="Arial"/>
              <a:sym typeface="Arial"/>
            </a:endParaRPr>
          </a:p>
        </p:txBody>
      </p:sp>
      <p:sp>
        <p:nvSpPr>
          <p:cNvPr id="348" name="Google Shape;348;g257c77d8f04_6_60"/>
          <p:cNvSpPr txBox="1"/>
          <p:nvPr/>
        </p:nvSpPr>
        <p:spPr>
          <a:xfrm>
            <a:off x="392506" y="858155"/>
            <a:ext cx="8751493" cy="88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827B"/>
              </a:buClr>
              <a:buSzPts val="3199"/>
              <a:buFont typeface="Arial"/>
              <a:buNone/>
            </a:pPr>
            <a:r>
              <a:rPr lang="en-GB" sz="3199" b="1" dirty="0">
                <a:solidFill>
                  <a:srgbClr val="00827B"/>
                </a:solidFill>
              </a:rPr>
              <a:t> Voluntary sector in </a:t>
            </a:r>
            <a:r>
              <a:rPr lang="en-GB" sz="3199" b="1" dirty="0">
                <a:solidFill>
                  <a:srgbClr val="00827B"/>
                </a:solidFill>
                <a:latin typeface="Arial"/>
                <a:ea typeface="Arial"/>
                <a:cs typeface="Arial"/>
                <a:sym typeface="Arial"/>
              </a:rPr>
              <a:t>South West London?</a:t>
            </a:r>
            <a:endParaRPr sz="3199" dirty="0">
              <a:solidFill>
                <a:schemeClr val="dk2"/>
              </a:solidFill>
              <a:latin typeface="Arial"/>
              <a:ea typeface="Arial"/>
              <a:cs typeface="Arial"/>
              <a:sym typeface="Arial"/>
            </a:endParaRPr>
          </a:p>
        </p:txBody>
      </p:sp>
      <p:sp>
        <p:nvSpPr>
          <p:cNvPr id="349" name="Google Shape;349;g257c77d8f04_6_60"/>
          <p:cNvSpPr/>
          <p:nvPr/>
        </p:nvSpPr>
        <p:spPr>
          <a:xfrm>
            <a:off x="6230852" y="1744055"/>
            <a:ext cx="5214300" cy="3857757"/>
          </a:xfrm>
          <a:prstGeom prst="roundRect">
            <a:avLst>
              <a:gd name="adj" fmla="val 16667"/>
            </a:avLst>
          </a:prstGeom>
          <a:gradFill>
            <a:gsLst>
              <a:gs pos="0">
                <a:srgbClr val="5F82CA"/>
              </a:gs>
              <a:gs pos="100000">
                <a:srgbClr val="92D050"/>
              </a:gs>
            </a:gsLst>
            <a:lin ang="5400012" scaled="0"/>
          </a:gradFill>
          <a:ln w="9525" cap="flat" cmpd="sng">
            <a:solidFill>
              <a:srgbClr val="4472C4"/>
            </a:solidFill>
            <a:prstDash val="solid"/>
            <a:miter lim="800000"/>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599" dirty="0">
              <a:solidFill>
                <a:srgbClr val="FFFFFF"/>
              </a:solidFill>
              <a:latin typeface="Arial"/>
              <a:ea typeface="Arial"/>
              <a:cs typeface="Arial"/>
              <a:sym typeface="Arial"/>
            </a:endParaRPr>
          </a:p>
        </p:txBody>
      </p:sp>
      <p:sp>
        <p:nvSpPr>
          <p:cNvPr id="4" name="Rectangle 3">
            <a:extLst>
              <a:ext uri="{FF2B5EF4-FFF2-40B4-BE49-F238E27FC236}">
                <a16:creationId xmlns:a16="http://schemas.microsoft.com/office/drawing/2014/main" id="{4DD78B7B-A281-2A79-11B0-14A50A968201}"/>
              </a:ext>
            </a:extLst>
          </p:cNvPr>
          <p:cNvSpPr>
            <a:spLocks noChangeArrowheads="1"/>
          </p:cNvSpPr>
          <p:nvPr/>
        </p:nvSpPr>
        <p:spPr bwMode="auto">
          <a:xfrm>
            <a:off x="6690271" y="2009518"/>
            <a:ext cx="4754879" cy="36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500" b="1" dirty="0">
                <a:solidFill>
                  <a:schemeClr val="lt1"/>
                </a:solidFill>
              </a:rPr>
              <a:t>Examples include: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chemeClr val="lt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chemeClr val="lt1"/>
                </a:solidFill>
              </a:rPr>
              <a:t>RASASC (Rape and Sexual Abuse Support Centre)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solidFill>
                <a:schemeClr val="lt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chemeClr val="lt1"/>
                </a:solidFill>
              </a:rPr>
              <a:t>Home-Start (providing one to one support in people's homes for parents under the age of 5)</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solidFill>
                <a:schemeClr val="lt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chemeClr val="lt1"/>
                </a:solidFill>
              </a:rPr>
              <a:t>Day </a:t>
            </a:r>
            <a:r>
              <a:rPr lang="en-US" altLang="en-US" sz="1600" dirty="0" err="1">
                <a:solidFill>
                  <a:schemeClr val="lt1"/>
                </a:solidFill>
              </a:rPr>
              <a:t>Centres</a:t>
            </a:r>
            <a:r>
              <a:rPr lang="en-US" altLang="en-US" sz="1600" dirty="0">
                <a:solidFill>
                  <a:schemeClr val="lt1"/>
                </a:solidFill>
              </a:rPr>
              <a:t> for over 65s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solidFill>
                <a:schemeClr val="lt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chemeClr val="lt1"/>
                </a:solidFill>
              </a:rPr>
              <a:t>Women's Well Being groups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solidFill>
                <a:schemeClr val="lt1"/>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600" dirty="0">
                <a:solidFill>
                  <a:schemeClr val="lt1"/>
                </a:solidFill>
              </a:rPr>
              <a:t>Mentoring </a:t>
            </a:r>
            <a:r>
              <a:rPr lang="en-US" altLang="en-US" sz="1600" dirty="0" err="1">
                <a:solidFill>
                  <a:schemeClr val="lt1"/>
                </a:solidFill>
              </a:rPr>
              <a:t>organisations</a:t>
            </a:r>
            <a:r>
              <a:rPr lang="en-US" altLang="en-US" sz="1600" dirty="0">
                <a:solidFill>
                  <a:schemeClr val="lt1"/>
                </a:solidFill>
              </a:rPr>
              <a:t> for young people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F776CE-E858-CCC1-229D-A8F249E2321A}"/>
              </a:ext>
            </a:extLst>
          </p:cNvPr>
          <p:cNvSpPr txBox="1"/>
          <p:nvPr/>
        </p:nvSpPr>
        <p:spPr>
          <a:xfrm>
            <a:off x="488852" y="234367"/>
            <a:ext cx="6098344" cy="1508105"/>
          </a:xfrm>
          <a:prstGeom prst="rect">
            <a:avLst/>
          </a:prstGeom>
          <a:noFill/>
        </p:spPr>
        <p:txBody>
          <a:bodyPr wrap="square">
            <a:spAutoFit/>
          </a:bodyPr>
          <a:lstStyle/>
          <a:p>
            <a:pPr rtl="0">
              <a:spcBef>
                <a:spcPts val="0"/>
              </a:spcBef>
              <a:spcAft>
                <a:spcPts val="0"/>
              </a:spcAft>
            </a:pPr>
            <a:r>
              <a:rPr lang="en-GB" sz="2800" b="1" i="0" u="none" strike="noStrike" dirty="0">
                <a:solidFill>
                  <a:srgbClr val="ED7D31"/>
                </a:solidFill>
                <a:effectLst/>
                <a:latin typeface="Arial" panose="020B0604020202020204" pitchFamily="34" charset="0"/>
              </a:rPr>
              <a:t>Alzheimer’s Society</a:t>
            </a:r>
            <a:endParaRPr lang="en-GB" sz="2800" b="0" dirty="0">
              <a:effectLst/>
            </a:endParaRPr>
          </a:p>
          <a:p>
            <a:pPr rtl="0">
              <a:spcBef>
                <a:spcPts val="0"/>
              </a:spcBef>
              <a:spcAft>
                <a:spcPts val="0"/>
              </a:spcAft>
            </a:pPr>
            <a:r>
              <a:rPr lang="en-GB" b="1" i="0" u="none" strike="noStrike" dirty="0">
                <a:solidFill>
                  <a:srgbClr val="00827B"/>
                </a:solidFill>
                <a:effectLst/>
                <a:latin typeface="Arial" panose="020B0604020202020204" pitchFamily="34" charset="0"/>
              </a:rPr>
              <a:t>A chance to talk about memory worries:</a:t>
            </a:r>
            <a:endParaRPr lang="en-GB" b="0" dirty="0">
              <a:effectLst/>
            </a:endParaRPr>
          </a:p>
          <a:p>
            <a:br>
              <a:rPr lang="en-GB" sz="3600" b="0" dirty="0">
                <a:effectLst/>
              </a:rPr>
            </a:br>
            <a:endParaRPr lang="en-GB" dirty="0"/>
          </a:p>
        </p:txBody>
      </p:sp>
      <p:sp>
        <p:nvSpPr>
          <p:cNvPr id="11" name="TextBox 10">
            <a:extLst>
              <a:ext uri="{FF2B5EF4-FFF2-40B4-BE49-F238E27FC236}">
                <a16:creationId xmlns:a16="http://schemas.microsoft.com/office/drawing/2014/main" id="{12EC2909-CBAC-90DB-6EF7-E1C5E23863F1}"/>
              </a:ext>
            </a:extLst>
          </p:cNvPr>
          <p:cNvSpPr txBox="1"/>
          <p:nvPr/>
        </p:nvSpPr>
        <p:spPr>
          <a:xfrm>
            <a:off x="488852" y="5766071"/>
            <a:ext cx="5518051" cy="1169551"/>
          </a:xfrm>
          <a:prstGeom prst="rect">
            <a:avLst/>
          </a:prstGeom>
          <a:noFill/>
        </p:spPr>
        <p:txBody>
          <a:bodyPr wrap="square">
            <a:spAutoFit/>
          </a:bodyPr>
          <a:lstStyle/>
          <a:p>
            <a:pPr rtl="0">
              <a:spcBef>
                <a:spcPts val="0"/>
              </a:spcBef>
              <a:spcAft>
                <a:spcPts val="0"/>
              </a:spcAft>
            </a:pPr>
            <a:r>
              <a:rPr lang="en-GB" b="0" i="0" u="sng" strike="noStrike" dirty="0">
                <a:solidFill>
                  <a:srgbClr val="000000"/>
                </a:solidFill>
                <a:effectLst/>
                <a:latin typeface="Arial" panose="020B0604020202020204" pitchFamily="34" charset="0"/>
                <a:hlinkClick r:id="rId2"/>
              </a:rPr>
              <a:t>Alzheimer's Society (alzheimers.org.uk)</a:t>
            </a:r>
            <a:endParaRPr lang="en-GB" b="0" dirty="0">
              <a:effectLst/>
            </a:endParaRPr>
          </a:p>
          <a:p>
            <a:br>
              <a:rPr lang="en-GB" dirty="0"/>
            </a:br>
            <a:endParaRPr lang="en-GB" b="0" dirty="0">
              <a:effectLst/>
            </a:endParaRPr>
          </a:p>
          <a:p>
            <a:br>
              <a:rPr lang="en-GB" dirty="0"/>
            </a:br>
            <a:endParaRPr lang="en-GB" dirty="0"/>
          </a:p>
        </p:txBody>
      </p:sp>
      <p:pic>
        <p:nvPicPr>
          <p:cNvPr id="2050" name="Picture 2" descr="A group of people sitting on a couch&#10;&#10;Description automatically generated">
            <a:extLst>
              <a:ext uri="{FF2B5EF4-FFF2-40B4-BE49-F238E27FC236}">
                <a16:creationId xmlns:a16="http://schemas.microsoft.com/office/drawing/2014/main" id="{A33A550B-3524-6E30-61FF-4FC4B1079E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09" r="11570" b="7294"/>
          <a:stretch/>
        </p:blipFill>
        <p:spPr bwMode="auto">
          <a:xfrm>
            <a:off x="6601263" y="0"/>
            <a:ext cx="5595425" cy="50503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5507C13-9565-42E1-5B50-4F1FB3BE1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651" y="3571142"/>
            <a:ext cx="4220307" cy="34260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56F662-286D-8B80-37EF-9D1E370637FA}"/>
              </a:ext>
            </a:extLst>
          </p:cNvPr>
          <p:cNvSpPr txBox="1"/>
          <p:nvPr/>
        </p:nvSpPr>
        <p:spPr>
          <a:xfrm>
            <a:off x="8528536" y="4296200"/>
            <a:ext cx="3228535" cy="2416046"/>
          </a:xfrm>
          <a:prstGeom prst="rect">
            <a:avLst/>
          </a:prstGeom>
          <a:noFill/>
        </p:spPr>
        <p:txBody>
          <a:bodyPr wrap="square">
            <a:spAutoFit/>
          </a:bodyPr>
          <a:lstStyle/>
          <a:p>
            <a:pPr rtl="0">
              <a:spcBef>
                <a:spcPts val="0"/>
              </a:spcBef>
              <a:spcAft>
                <a:spcPts val="0"/>
              </a:spcAft>
            </a:pPr>
            <a:r>
              <a:rPr lang="en-GB" sz="1400" b="0" i="0" u="none" strike="noStrike" dirty="0">
                <a:solidFill>
                  <a:srgbClr val="FFFFFF"/>
                </a:solidFill>
                <a:effectLst/>
                <a:latin typeface="Arial" panose="020B0604020202020204" pitchFamily="34" charset="0"/>
              </a:rPr>
              <a:t>Our aim is to get people to drop in for a coffee, so they can chat about anything that’s bothering them. People have questions about dementia – what exactly is it, how you get it, what you should do if you’re worried?</a:t>
            </a:r>
            <a:endParaRPr lang="en-GB" b="0" dirty="0">
              <a:effectLst/>
            </a:endParaRPr>
          </a:p>
          <a:p>
            <a:pPr rtl="0">
              <a:spcBef>
                <a:spcPts val="0"/>
              </a:spcBef>
              <a:spcAft>
                <a:spcPts val="0"/>
              </a:spcAft>
            </a:pPr>
            <a:br>
              <a:rPr lang="en-GB" b="0" dirty="0">
                <a:effectLst/>
              </a:rPr>
            </a:br>
            <a:br>
              <a:rPr lang="en-GB" b="0" dirty="0">
                <a:effectLst/>
              </a:rPr>
            </a:br>
            <a:r>
              <a:rPr lang="en-GB" sz="1100" b="0" i="0" u="none" strike="noStrike" dirty="0">
                <a:solidFill>
                  <a:srgbClr val="FFFFFF"/>
                </a:solidFill>
                <a:effectLst/>
                <a:latin typeface="Arial" panose="020B0604020202020204" pitchFamily="34" charset="0"/>
              </a:rPr>
              <a:t>Bill Gibbons of Alzheimer’s Society</a:t>
            </a:r>
            <a:endParaRPr lang="en-GB" b="0" dirty="0">
              <a:effectLst/>
            </a:endParaRPr>
          </a:p>
          <a:p>
            <a:br>
              <a:rPr lang="en-GB" dirty="0"/>
            </a:br>
            <a:endParaRPr lang="en-GB" dirty="0"/>
          </a:p>
        </p:txBody>
      </p:sp>
      <p:sp>
        <p:nvSpPr>
          <p:cNvPr id="10" name="TextBox 9">
            <a:extLst>
              <a:ext uri="{FF2B5EF4-FFF2-40B4-BE49-F238E27FC236}">
                <a16:creationId xmlns:a16="http://schemas.microsoft.com/office/drawing/2014/main" id="{A2DAEF53-EACA-FD23-D6B3-991BB98EF4F2}"/>
              </a:ext>
            </a:extLst>
          </p:cNvPr>
          <p:cNvSpPr txBox="1"/>
          <p:nvPr/>
        </p:nvSpPr>
        <p:spPr>
          <a:xfrm>
            <a:off x="488852" y="1403100"/>
            <a:ext cx="5672794" cy="3970318"/>
          </a:xfrm>
          <a:prstGeom prst="rect">
            <a:avLst/>
          </a:prstGeom>
          <a:noFill/>
        </p:spPr>
        <p:txBody>
          <a:bodyPr wrap="square">
            <a:spAutoFit/>
          </a:bodyPr>
          <a:lstStyle/>
          <a:p>
            <a:pPr rtl="0">
              <a:spcBef>
                <a:spcPts val="0"/>
              </a:spcBef>
              <a:spcAft>
                <a:spcPts val="0"/>
              </a:spcAft>
            </a:pPr>
            <a:r>
              <a:rPr lang="en-GB" sz="1600" b="0" i="0" u="none" strike="noStrike" dirty="0">
                <a:solidFill>
                  <a:srgbClr val="212529"/>
                </a:solidFill>
                <a:effectLst/>
                <a:latin typeface="Arial" panose="020B0604020202020204" pitchFamily="34" charset="0"/>
              </a:rPr>
              <a:t>Large national charity with local presence delivering a Metronome café’ in Morden.</a:t>
            </a:r>
            <a:endParaRPr lang="en-GB" sz="1600" b="0" dirty="0">
              <a:effectLst/>
            </a:endParaRPr>
          </a:p>
          <a:p>
            <a:pPr rtl="0">
              <a:spcBef>
                <a:spcPts val="0"/>
              </a:spcBef>
              <a:spcAft>
                <a:spcPts val="0"/>
              </a:spcAft>
            </a:pPr>
            <a:br>
              <a:rPr lang="en-GB" sz="1600" b="0" dirty="0">
                <a:effectLst/>
              </a:rPr>
            </a:br>
            <a:r>
              <a:rPr lang="en-GB" sz="1600" b="1" i="0" u="none" strike="noStrike" dirty="0">
                <a:solidFill>
                  <a:srgbClr val="212529"/>
                </a:solidFill>
                <a:effectLst/>
                <a:latin typeface="Arial" panose="020B0604020202020204" pitchFamily="34" charset="0"/>
              </a:rPr>
              <a:t>Resilience: </a:t>
            </a:r>
            <a:r>
              <a:rPr lang="en-GB" sz="1600" b="0" i="0" u="none" strike="noStrike" dirty="0">
                <a:solidFill>
                  <a:srgbClr val="212529"/>
                </a:solidFill>
                <a:effectLst/>
                <a:latin typeface="Arial" panose="020B0604020202020204" pitchFamily="34" charset="0"/>
              </a:rPr>
              <a:t>Many people have concerns about their memory but aren’t sure where to turn - which is the idea behind the cafe. </a:t>
            </a:r>
            <a:endParaRPr lang="en-GB" sz="1600" b="0" dirty="0">
              <a:effectLst/>
            </a:endParaRPr>
          </a:p>
          <a:p>
            <a:pPr rtl="0">
              <a:spcBef>
                <a:spcPts val="0"/>
              </a:spcBef>
              <a:spcAft>
                <a:spcPts val="0"/>
              </a:spcAft>
            </a:pPr>
            <a:r>
              <a:rPr lang="en-GB" sz="1600" b="0" i="0" u="none" strike="noStrike" dirty="0">
                <a:solidFill>
                  <a:srgbClr val="212529"/>
                </a:solidFill>
                <a:effectLst/>
                <a:latin typeface="Arial" panose="020B0604020202020204" pitchFamily="34" charset="0"/>
              </a:rPr>
              <a:t>People worried about their memory, or that of a friend or family member, can pop into, Morden’s Metronome café to talk to the experts - or just enjoy a free cup of tea or coffee and a chat. The project is part of the Health on the High Street initiative, jointly funded by NHS South West London and Merton Council, which seeks to bring wellbeing services into communities by working with businesses, libraries and other facilities. </a:t>
            </a:r>
            <a:endParaRPr lang="en-GB" sz="1600" b="0" dirty="0">
              <a:effectLst/>
            </a:endParaRPr>
          </a:p>
          <a:p>
            <a:br>
              <a:rPr lang="en-GB" b="0" dirty="0">
                <a:effectLst/>
              </a:rPr>
            </a:br>
            <a:endParaRPr lang="en-GB" dirty="0"/>
          </a:p>
        </p:txBody>
      </p:sp>
    </p:spTree>
    <p:extLst>
      <p:ext uri="{BB962C8B-B14F-4D97-AF65-F5344CB8AC3E}">
        <p14:creationId xmlns:p14="http://schemas.microsoft.com/office/powerpoint/2010/main" val="29473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135B49E-F885-1850-4200-723136A2B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591"/>
          <a:stretch/>
        </p:blipFill>
        <p:spPr bwMode="auto">
          <a:xfrm>
            <a:off x="7315201" y="14748"/>
            <a:ext cx="4876800" cy="45395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F776CE-E858-CCC1-229D-A8F249E2321A}"/>
              </a:ext>
            </a:extLst>
          </p:cNvPr>
          <p:cNvSpPr txBox="1"/>
          <p:nvPr/>
        </p:nvSpPr>
        <p:spPr>
          <a:xfrm>
            <a:off x="488852" y="234367"/>
            <a:ext cx="6098344" cy="1169551"/>
          </a:xfrm>
          <a:prstGeom prst="rect">
            <a:avLst/>
          </a:prstGeom>
          <a:noFill/>
        </p:spPr>
        <p:txBody>
          <a:bodyPr wrap="square">
            <a:spAutoFit/>
          </a:bodyPr>
          <a:lstStyle/>
          <a:p>
            <a:pPr rtl="0">
              <a:spcBef>
                <a:spcPts val="0"/>
              </a:spcBef>
              <a:spcAft>
                <a:spcPts val="0"/>
              </a:spcAft>
            </a:pPr>
            <a:r>
              <a:rPr lang="en-GB" sz="2800" b="1" i="0" u="none" strike="noStrike" dirty="0">
                <a:solidFill>
                  <a:srgbClr val="ED7D31"/>
                </a:solidFill>
                <a:effectLst/>
                <a:latin typeface="Arial" panose="020B0604020202020204" pitchFamily="34" charset="0"/>
              </a:rPr>
              <a:t>New Addington Good Samaritans</a:t>
            </a:r>
            <a:r>
              <a:rPr lang="en-GB" sz="1600" b="1" i="0" u="none" strike="noStrike" dirty="0">
                <a:solidFill>
                  <a:srgbClr val="ED7D31"/>
                </a:solidFill>
                <a:effectLst/>
                <a:latin typeface="Arial" panose="020B0604020202020204" pitchFamily="34" charset="0"/>
              </a:rPr>
              <a:t>:</a:t>
            </a:r>
            <a:endParaRPr lang="en-GB" b="0" dirty="0">
              <a:effectLst/>
            </a:endParaRPr>
          </a:p>
          <a:p>
            <a:pPr rtl="0">
              <a:spcBef>
                <a:spcPts val="0"/>
              </a:spcBef>
              <a:spcAft>
                <a:spcPts val="0"/>
              </a:spcAft>
            </a:pPr>
            <a:r>
              <a:rPr lang="en-GB" sz="1400" b="1" i="0" u="none" strike="noStrike" dirty="0">
                <a:solidFill>
                  <a:srgbClr val="00827B"/>
                </a:solidFill>
                <a:effectLst/>
                <a:latin typeface="Arial" panose="020B0604020202020204" pitchFamily="34" charset="0"/>
              </a:rPr>
              <a:t>A space for independency in older age</a:t>
            </a:r>
            <a:endParaRPr lang="en-GB" b="0" dirty="0">
              <a:effectLst/>
            </a:endParaRPr>
          </a:p>
          <a:p>
            <a:br>
              <a:rPr lang="en-GB" b="0" dirty="0">
                <a:effectLst/>
              </a:rPr>
            </a:br>
            <a:endParaRPr lang="en-GB" dirty="0"/>
          </a:p>
        </p:txBody>
      </p:sp>
      <p:sp>
        <p:nvSpPr>
          <p:cNvPr id="7" name="TextBox 6">
            <a:extLst>
              <a:ext uri="{FF2B5EF4-FFF2-40B4-BE49-F238E27FC236}">
                <a16:creationId xmlns:a16="http://schemas.microsoft.com/office/drawing/2014/main" id="{0BE0904A-A22E-CE7B-2F8E-84F97CADE964}"/>
              </a:ext>
            </a:extLst>
          </p:cNvPr>
          <p:cNvSpPr txBox="1"/>
          <p:nvPr/>
        </p:nvSpPr>
        <p:spPr>
          <a:xfrm>
            <a:off x="488852" y="1403918"/>
            <a:ext cx="6339651" cy="4708981"/>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latin typeface="Arial" panose="020B0604020202020204" pitchFamily="34" charset="0"/>
              </a:rPr>
              <a:t>Well established, small community organisation offering a “Pop in”, a space for social interaction and food to New Addington older residents. </a:t>
            </a:r>
            <a:endParaRPr lang="en-GB" sz="1600" b="0" dirty="0">
              <a:effectLst/>
            </a:endParaRPr>
          </a:p>
          <a:p>
            <a:pPr rtl="0">
              <a:spcBef>
                <a:spcPts val="0"/>
              </a:spcBef>
              <a:spcAft>
                <a:spcPts val="0"/>
              </a:spcAft>
            </a:pPr>
            <a:br>
              <a:rPr lang="en-GB" sz="1600" b="0" dirty="0">
                <a:effectLst/>
              </a:rPr>
            </a:br>
            <a:r>
              <a:rPr lang="en-GB" sz="1600" b="1" i="0" u="none" strike="noStrike" dirty="0">
                <a:solidFill>
                  <a:srgbClr val="000000"/>
                </a:solidFill>
                <a:effectLst/>
                <a:latin typeface="Arial" panose="020B0604020202020204" pitchFamily="34" charset="0"/>
              </a:rPr>
              <a:t>Social isolation: </a:t>
            </a:r>
            <a:r>
              <a:rPr lang="en-GB" sz="1600" b="0" i="0" u="none" strike="noStrike" dirty="0">
                <a:solidFill>
                  <a:srgbClr val="000000"/>
                </a:solidFill>
                <a:effectLst/>
                <a:latin typeface="Arial" panose="020B0604020202020204" pitchFamily="34" charset="0"/>
              </a:rPr>
              <a:t>Community, Food, and Social Interaction for local elderly with poor mobility and living by themselves. They have a mini-bus service that supports residents attending. The jumble room where residents sell their wool and can buy clothes at a discount has been a lifeline to those who lack the means and capacity to make trips to shops in their surrounding area. </a:t>
            </a:r>
            <a:endParaRPr lang="en-GB" sz="1600" b="0" dirty="0">
              <a:effectLst/>
            </a:endParaRPr>
          </a:p>
          <a:p>
            <a:pPr rtl="0">
              <a:spcBef>
                <a:spcPts val="0"/>
              </a:spcBef>
              <a:spcAft>
                <a:spcPts val="0"/>
              </a:spcAft>
            </a:pPr>
            <a:br>
              <a:rPr lang="en-GB" sz="1600" b="0" dirty="0">
                <a:effectLst/>
              </a:rPr>
            </a:br>
            <a:r>
              <a:rPr lang="en-GB" sz="1600" b="1" i="0" u="none" strike="noStrike" dirty="0">
                <a:solidFill>
                  <a:srgbClr val="000000"/>
                </a:solidFill>
                <a:effectLst/>
                <a:latin typeface="Arial" panose="020B0604020202020204" pitchFamily="34" charset="0"/>
              </a:rPr>
              <a:t>Resilience: Residents: </a:t>
            </a:r>
            <a:r>
              <a:rPr lang="en-GB" sz="1600" b="0" i="0" u="none" strike="noStrike" dirty="0">
                <a:solidFill>
                  <a:srgbClr val="000000"/>
                </a:solidFill>
                <a:effectLst/>
                <a:latin typeface="Arial" panose="020B0604020202020204" pitchFamily="34" charset="0"/>
              </a:rPr>
              <a:t>A place of Friendship. can engage with anything from Bingo to getting their haircut. </a:t>
            </a:r>
            <a:endParaRPr lang="en-GB" sz="1600" b="0" dirty="0">
              <a:effectLst/>
            </a:endParaRPr>
          </a:p>
          <a:p>
            <a:pPr rtl="0">
              <a:spcBef>
                <a:spcPts val="0"/>
              </a:spcBef>
              <a:spcAft>
                <a:spcPts val="0"/>
              </a:spcAft>
            </a:pPr>
            <a:br>
              <a:rPr lang="en-GB" sz="1600" b="0" dirty="0">
                <a:effectLst/>
              </a:rPr>
            </a:br>
            <a:r>
              <a:rPr lang="en-GB" sz="1600" b="1" i="0" u="none" strike="noStrike" dirty="0">
                <a:solidFill>
                  <a:srgbClr val="000000"/>
                </a:solidFill>
                <a:effectLst/>
                <a:latin typeface="Arial" panose="020B0604020202020204" pitchFamily="34" charset="0"/>
              </a:rPr>
              <a:t>Health inequalities:</a:t>
            </a:r>
            <a:r>
              <a:rPr lang="en-GB" sz="1600" b="0" i="0" u="none" strike="noStrike" dirty="0">
                <a:solidFill>
                  <a:srgbClr val="000000"/>
                </a:solidFill>
                <a:effectLst/>
                <a:latin typeface="Arial" panose="020B0604020202020204" pitchFamily="34" charset="0"/>
              </a:rPr>
              <a:t> One of the most deprived wards in Croydon. Seeing 70-100 residents per week, with some coming back 5 times a week. </a:t>
            </a:r>
            <a:endParaRPr lang="en-GB" sz="1600" b="0" dirty="0">
              <a:effectLst/>
            </a:endParaRPr>
          </a:p>
          <a:p>
            <a:br>
              <a:rPr lang="en-GB" dirty="0"/>
            </a:br>
            <a:endParaRPr lang="en-GB" dirty="0"/>
          </a:p>
        </p:txBody>
      </p:sp>
      <p:pic>
        <p:nvPicPr>
          <p:cNvPr id="1028" name="Picture 4">
            <a:extLst>
              <a:ext uri="{FF2B5EF4-FFF2-40B4-BE49-F238E27FC236}">
                <a16:creationId xmlns:a16="http://schemas.microsoft.com/office/drawing/2014/main" id="{F83F146B-3E1F-8E0D-7532-63D46E202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016" y="4177625"/>
            <a:ext cx="3577188" cy="29039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83EF612-0A6A-F443-8E5F-688FD1ED4C5B}"/>
              </a:ext>
            </a:extLst>
          </p:cNvPr>
          <p:cNvSpPr txBox="1"/>
          <p:nvPr/>
        </p:nvSpPr>
        <p:spPr>
          <a:xfrm>
            <a:off x="9173494" y="4970207"/>
            <a:ext cx="2942607" cy="1769715"/>
          </a:xfrm>
          <a:prstGeom prst="rect">
            <a:avLst/>
          </a:prstGeom>
          <a:noFill/>
        </p:spPr>
        <p:txBody>
          <a:bodyPr wrap="square">
            <a:spAutoFit/>
          </a:bodyPr>
          <a:lstStyle/>
          <a:p>
            <a:pPr rtl="0">
              <a:spcBef>
                <a:spcPts val="0"/>
              </a:spcBef>
              <a:spcAft>
                <a:spcPts val="0"/>
              </a:spcAft>
            </a:pPr>
            <a:r>
              <a:rPr lang="en-GB" sz="1400" b="0" i="0" u="none" strike="noStrike" dirty="0">
                <a:solidFill>
                  <a:srgbClr val="FFFFFF"/>
                </a:solidFill>
                <a:effectLst/>
                <a:latin typeface="Arial" panose="020B0604020202020204" pitchFamily="34" charset="0"/>
              </a:rPr>
              <a:t>I would see nobody if it weren’t for this Pop in. </a:t>
            </a:r>
            <a:endParaRPr lang="en-GB" b="0" dirty="0">
              <a:effectLst/>
            </a:endParaRPr>
          </a:p>
          <a:p>
            <a:pPr rtl="0">
              <a:spcBef>
                <a:spcPts val="0"/>
              </a:spcBef>
              <a:spcAft>
                <a:spcPts val="0"/>
              </a:spcAft>
            </a:pPr>
            <a:r>
              <a:rPr lang="en-GB" sz="1400" b="0" i="0" u="none" strike="noStrike" dirty="0">
                <a:solidFill>
                  <a:srgbClr val="FFFFFF"/>
                </a:solidFill>
                <a:effectLst/>
                <a:latin typeface="Arial" panose="020B0604020202020204" pitchFamily="34" charset="0"/>
              </a:rPr>
              <a:t>It kept me sane through the death of my husband.</a:t>
            </a:r>
            <a:endParaRPr lang="en-GB" b="0" dirty="0">
              <a:effectLst/>
            </a:endParaRPr>
          </a:p>
          <a:p>
            <a:pPr rtl="0">
              <a:spcBef>
                <a:spcPts val="0"/>
              </a:spcBef>
              <a:spcAft>
                <a:spcPts val="0"/>
              </a:spcAft>
            </a:pPr>
            <a:br>
              <a:rPr lang="en-GB" b="0" dirty="0">
                <a:effectLst/>
              </a:rPr>
            </a:br>
            <a:r>
              <a:rPr lang="en-GB" sz="1100" b="0" i="0" u="none" strike="noStrike" dirty="0">
                <a:solidFill>
                  <a:srgbClr val="FFFFFF"/>
                </a:solidFill>
                <a:effectLst/>
                <a:latin typeface="Arial" panose="020B0604020202020204" pitchFamily="34" charset="0"/>
              </a:rPr>
              <a:t>Resident</a:t>
            </a:r>
            <a:endParaRPr lang="en-GB" b="0" dirty="0">
              <a:effectLst/>
            </a:endParaRPr>
          </a:p>
          <a:p>
            <a:br>
              <a:rPr lang="en-GB" dirty="0"/>
            </a:br>
            <a:endParaRPr lang="en-GB" dirty="0"/>
          </a:p>
        </p:txBody>
      </p:sp>
      <p:sp>
        <p:nvSpPr>
          <p:cNvPr id="11" name="TextBox 10">
            <a:extLst>
              <a:ext uri="{FF2B5EF4-FFF2-40B4-BE49-F238E27FC236}">
                <a16:creationId xmlns:a16="http://schemas.microsoft.com/office/drawing/2014/main" id="{12EC2909-CBAC-90DB-6EF7-E1C5E23863F1}"/>
              </a:ext>
            </a:extLst>
          </p:cNvPr>
          <p:cNvSpPr txBox="1"/>
          <p:nvPr/>
        </p:nvSpPr>
        <p:spPr>
          <a:xfrm>
            <a:off x="466616" y="6342914"/>
            <a:ext cx="6120580" cy="738664"/>
          </a:xfrm>
          <a:prstGeom prst="rect">
            <a:avLst/>
          </a:prstGeom>
          <a:noFill/>
        </p:spPr>
        <p:txBody>
          <a:bodyPr wrap="square">
            <a:spAutoFit/>
          </a:bodyPr>
          <a:lstStyle/>
          <a:p>
            <a:pPr rtl="0">
              <a:spcBef>
                <a:spcPts val="0"/>
              </a:spcBef>
              <a:spcAft>
                <a:spcPts val="0"/>
              </a:spcAft>
            </a:pPr>
            <a:r>
              <a:rPr lang="en-GB" sz="1400" b="0" i="0" u="sng" strike="noStrike" dirty="0">
                <a:solidFill>
                  <a:srgbClr val="0563C1"/>
                </a:solidFill>
                <a:effectLst/>
                <a:latin typeface="Arial" panose="020B0604020202020204" pitchFamily="34" charset="0"/>
                <a:hlinkClick r:id="rId4"/>
              </a:rPr>
              <a:t>https://tinyurl.com/3m8knhht</a:t>
            </a:r>
            <a:endParaRPr lang="en-GB" b="0" dirty="0">
              <a:effectLst/>
            </a:endParaRPr>
          </a:p>
          <a:p>
            <a:br>
              <a:rPr lang="en-GB" dirty="0"/>
            </a:br>
            <a:endParaRPr lang="en-GB" dirty="0"/>
          </a:p>
        </p:txBody>
      </p:sp>
    </p:spTree>
    <p:extLst>
      <p:ext uri="{BB962C8B-B14F-4D97-AF65-F5344CB8AC3E}">
        <p14:creationId xmlns:p14="http://schemas.microsoft.com/office/powerpoint/2010/main" val="124830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4"/>
          <p:cNvSpPr txBox="1"/>
          <p:nvPr/>
        </p:nvSpPr>
        <p:spPr>
          <a:xfrm>
            <a:off x="480517" y="361094"/>
            <a:ext cx="9379200" cy="1084589"/>
          </a:xfrm>
          <a:prstGeom prst="rect">
            <a:avLst/>
          </a:prstGeom>
          <a:noFill/>
          <a:ln>
            <a:noFill/>
          </a:ln>
        </p:spPr>
        <p:txBody>
          <a:bodyPr spcFirstLastPara="1" wrap="square" lIns="0" tIns="7300" rIns="0" bIns="0" anchor="t" anchorCtr="0">
            <a:spAutoFit/>
          </a:bodyPr>
          <a:lstStyle/>
          <a:p>
            <a:pPr marL="0" marR="0" lvl="0" indent="0" algn="l" rtl="0">
              <a:spcBef>
                <a:spcPts val="0"/>
              </a:spcBef>
              <a:spcAft>
                <a:spcPts val="0"/>
              </a:spcAft>
              <a:buNone/>
            </a:pPr>
            <a:endParaRPr sz="1000" b="1" dirty="0">
              <a:solidFill>
                <a:schemeClr val="accent2"/>
              </a:solidFill>
              <a:latin typeface="Arial"/>
              <a:ea typeface="Arial"/>
              <a:cs typeface="Arial"/>
              <a:sym typeface="Arial"/>
            </a:endParaRPr>
          </a:p>
          <a:p>
            <a:pPr marL="0" marR="0" lvl="0" indent="0" algn="l" rtl="0">
              <a:spcBef>
                <a:spcPts val="0"/>
              </a:spcBef>
              <a:spcAft>
                <a:spcPts val="0"/>
              </a:spcAft>
              <a:buNone/>
            </a:pPr>
            <a:r>
              <a:rPr lang="en-GB" sz="3000" b="1" dirty="0">
                <a:solidFill>
                  <a:schemeClr val="accent2"/>
                </a:solidFill>
                <a:latin typeface="Arial"/>
                <a:ea typeface="Arial"/>
                <a:cs typeface="Arial"/>
                <a:sym typeface="Arial"/>
              </a:rPr>
              <a:t>Local directories</a:t>
            </a:r>
            <a:endParaRPr dirty="0"/>
          </a:p>
          <a:p>
            <a:pPr marL="0" marR="0" lvl="0" indent="0" algn="l" rtl="0">
              <a:spcBef>
                <a:spcPts val="0"/>
              </a:spcBef>
              <a:spcAft>
                <a:spcPts val="0"/>
              </a:spcAft>
              <a:buNone/>
            </a:pPr>
            <a:endParaRPr sz="3000" b="1" dirty="0">
              <a:solidFill>
                <a:schemeClr val="accent2"/>
              </a:solidFill>
              <a:latin typeface="Arial"/>
              <a:ea typeface="Arial"/>
              <a:cs typeface="Arial"/>
              <a:sym typeface="Arial"/>
            </a:endParaRPr>
          </a:p>
        </p:txBody>
      </p:sp>
      <p:sp>
        <p:nvSpPr>
          <p:cNvPr id="2" name="Rectangle 1">
            <a:extLst>
              <a:ext uri="{FF2B5EF4-FFF2-40B4-BE49-F238E27FC236}">
                <a16:creationId xmlns:a16="http://schemas.microsoft.com/office/drawing/2014/main" id="{6A2960BE-ADA8-CB87-3BEC-995E66FAE691}"/>
              </a:ext>
            </a:extLst>
          </p:cNvPr>
          <p:cNvSpPr>
            <a:spLocks noChangeArrowheads="1"/>
          </p:cNvSpPr>
          <p:nvPr/>
        </p:nvSpPr>
        <p:spPr bwMode="auto">
          <a:xfrm>
            <a:off x="-890038" y="45244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1E74514-FCBB-0C90-ADFC-175A3130CDB0}"/>
              </a:ext>
            </a:extLst>
          </p:cNvPr>
          <p:cNvSpPr txBox="1"/>
          <p:nvPr/>
        </p:nvSpPr>
        <p:spPr>
          <a:xfrm>
            <a:off x="480517" y="1912400"/>
            <a:ext cx="10445261" cy="36009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Croydon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3"/>
              </a:rPr>
              <a:t>Simply Connect Croydon</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and themed flyers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4"/>
              </a:rPr>
              <a:t>Directories - Croydon Voluntary Action (cvalive.org.uk)</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 mental health, autism, homelessness.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Merton</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5"/>
              </a:rPr>
              <a:t>Merton Connected</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 will be soon refreshed</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Richmond</a:t>
            </a:r>
            <a:r>
              <a:rPr lang="en-GB" sz="1800" b="1" dirty="0">
                <a:solidFill>
                  <a:schemeClr val="accent2"/>
                </a:solidFill>
                <a:latin typeface="+mj-lt"/>
                <a:ea typeface="Arial"/>
                <a:cs typeface="Arial"/>
                <a:sym typeface="Arial"/>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err="1">
                <a:ln>
                  <a:noFill/>
                </a:ln>
                <a:solidFill>
                  <a:srgbClr val="0563C1"/>
                </a:solidFill>
                <a:effectLst/>
                <a:latin typeface="+mj-lt"/>
                <a:cs typeface="Calibri" panose="020F0502020204030204" pitchFamily="34" charset="0"/>
                <a:hlinkClick r:id="rId6"/>
              </a:rPr>
              <a:t>VCConnect</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6"/>
              </a:rPr>
              <a:t> Online Directory - Search Results (vcconnectsystem.org.uk)</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Sutton</a:t>
            </a:r>
            <a:r>
              <a:rPr lang="en-US" sz="1800" b="1" dirty="0">
                <a:latin typeface="+mj-lt"/>
                <a:ea typeface="Arial"/>
                <a:cs typeface="Calibri" panose="020F0502020204030204" pitchFamily="34" charset="0"/>
                <a:sym typeface="Arial"/>
              </a:rPr>
              <a:t> </a:t>
            </a:r>
            <a:r>
              <a:rPr kumimoji="0" lang="en-US" altLang="en-US" sz="1800" b="1"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err="1">
                <a:ln>
                  <a:noFill/>
                </a:ln>
                <a:solidFill>
                  <a:srgbClr val="0563C1"/>
                </a:solidFill>
                <a:effectLst/>
                <a:latin typeface="+mj-lt"/>
                <a:cs typeface="Calibri" panose="020F0502020204030204" pitchFamily="34" charset="0"/>
                <a:hlinkClick r:id="rId7"/>
              </a:rPr>
              <a:t>VCConnect</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7"/>
              </a:rPr>
              <a:t> Online Directory - Home Page (vcconnectsystem.org.uk)</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eaLnBrk="0" fontAlgn="base" hangingPunct="0">
              <a:spcBef>
                <a:spcPct val="0"/>
              </a:spcBef>
              <a:spcAft>
                <a:spcPct val="0"/>
              </a:spcAft>
              <a:buClrTx/>
            </a:pPr>
            <a:r>
              <a:rPr lang="en-GB" sz="2000" b="1" dirty="0">
                <a:solidFill>
                  <a:schemeClr val="accent2"/>
                </a:solidFill>
                <a:latin typeface="+mj-lt"/>
                <a:ea typeface="Arial"/>
                <a:cs typeface="Arial"/>
                <a:sym typeface="Arial"/>
              </a:rPr>
              <a:t>Kingston upon Thames</a:t>
            </a:r>
            <a:r>
              <a:rPr lang="en-GB" sz="1800" b="1" dirty="0">
                <a:solidFill>
                  <a:schemeClr val="accent2"/>
                </a:solidFill>
                <a:latin typeface="+mj-lt"/>
                <a:ea typeface="Arial"/>
                <a:cs typeface="Arial"/>
                <a:sym typeface="Arial"/>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8"/>
              </a:rPr>
              <a:t>Connected Kingston</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eaLnBrk="0" fontAlgn="base" hangingPunct="0">
              <a:spcBef>
                <a:spcPct val="0"/>
              </a:spcBef>
              <a:spcAft>
                <a:spcPct val="0"/>
              </a:spcAft>
              <a:buClrTx/>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2000" b="1" dirty="0">
                <a:solidFill>
                  <a:schemeClr val="accent2"/>
                </a:solidFill>
                <a:latin typeface="+mj-lt"/>
              </a:rPr>
              <a:t>Wandsworth Care Alliance</a:t>
            </a:r>
            <a:r>
              <a:rPr lang="en-US" altLang="en-US" sz="1800" b="1" dirty="0">
                <a:solidFill>
                  <a:schemeClr val="accent2"/>
                </a:solidFill>
                <a:latin typeface="+mj-lt"/>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9"/>
              </a:rPr>
              <a:t>Care4me | your community directory</a:t>
            </a: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4"/>
          <p:cNvSpPr txBox="1"/>
          <p:nvPr/>
        </p:nvSpPr>
        <p:spPr>
          <a:xfrm>
            <a:off x="480517" y="361094"/>
            <a:ext cx="9379200" cy="1084589"/>
          </a:xfrm>
          <a:prstGeom prst="rect">
            <a:avLst/>
          </a:prstGeom>
          <a:noFill/>
          <a:ln>
            <a:noFill/>
          </a:ln>
        </p:spPr>
        <p:txBody>
          <a:bodyPr spcFirstLastPara="1" wrap="square" lIns="0" tIns="7300" rIns="0" bIns="0" anchor="t" anchorCtr="0">
            <a:spAutoFit/>
          </a:bodyPr>
          <a:lstStyle/>
          <a:p>
            <a:pPr marL="0" marR="0" lvl="0" indent="0" algn="l" rtl="0">
              <a:spcBef>
                <a:spcPts val="0"/>
              </a:spcBef>
              <a:spcAft>
                <a:spcPts val="0"/>
              </a:spcAft>
              <a:buNone/>
            </a:pPr>
            <a:endParaRPr sz="1000" b="1" dirty="0">
              <a:solidFill>
                <a:schemeClr val="accent2"/>
              </a:solidFill>
              <a:latin typeface="Arial"/>
              <a:ea typeface="Arial"/>
              <a:cs typeface="Arial"/>
              <a:sym typeface="Arial"/>
            </a:endParaRPr>
          </a:p>
          <a:p>
            <a:pPr marL="0" marR="0" lvl="0" indent="0" algn="l" rtl="0">
              <a:spcBef>
                <a:spcPts val="0"/>
              </a:spcBef>
              <a:spcAft>
                <a:spcPts val="0"/>
              </a:spcAft>
              <a:buNone/>
            </a:pPr>
            <a:r>
              <a:rPr lang="en-GB" sz="3000" b="1" dirty="0">
                <a:solidFill>
                  <a:schemeClr val="accent2"/>
                </a:solidFill>
                <a:latin typeface="Arial"/>
                <a:ea typeface="Arial"/>
                <a:cs typeface="Arial"/>
                <a:sym typeface="Arial"/>
              </a:rPr>
              <a:t>Local </a:t>
            </a:r>
            <a:r>
              <a:rPr lang="en-GB" sz="3000" b="1" dirty="0">
                <a:solidFill>
                  <a:schemeClr val="accent2"/>
                </a:solidFill>
              </a:rPr>
              <a:t>CVSs (infrastructure organisations)</a:t>
            </a:r>
            <a:endParaRPr dirty="0"/>
          </a:p>
          <a:p>
            <a:pPr marL="0" marR="0" lvl="0" indent="0" algn="l" rtl="0">
              <a:spcBef>
                <a:spcPts val="0"/>
              </a:spcBef>
              <a:spcAft>
                <a:spcPts val="0"/>
              </a:spcAft>
              <a:buNone/>
            </a:pPr>
            <a:endParaRPr sz="3000" b="1" dirty="0">
              <a:solidFill>
                <a:schemeClr val="accent2"/>
              </a:solidFill>
              <a:latin typeface="Arial"/>
              <a:ea typeface="Arial"/>
              <a:cs typeface="Arial"/>
              <a:sym typeface="Arial"/>
            </a:endParaRPr>
          </a:p>
        </p:txBody>
      </p:sp>
      <p:sp>
        <p:nvSpPr>
          <p:cNvPr id="2" name="Rectangle 1">
            <a:extLst>
              <a:ext uri="{FF2B5EF4-FFF2-40B4-BE49-F238E27FC236}">
                <a16:creationId xmlns:a16="http://schemas.microsoft.com/office/drawing/2014/main" id="{6A2960BE-ADA8-CB87-3BEC-995E66FAE691}"/>
              </a:ext>
            </a:extLst>
          </p:cNvPr>
          <p:cNvSpPr>
            <a:spLocks noChangeArrowheads="1"/>
          </p:cNvSpPr>
          <p:nvPr/>
        </p:nvSpPr>
        <p:spPr bwMode="auto">
          <a:xfrm>
            <a:off x="-890038" y="45244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1E74514-FCBB-0C90-ADFC-175A3130CDB0}"/>
              </a:ext>
            </a:extLst>
          </p:cNvPr>
          <p:cNvSpPr txBox="1"/>
          <p:nvPr/>
        </p:nvSpPr>
        <p:spPr>
          <a:xfrm>
            <a:off x="372793" y="1884265"/>
            <a:ext cx="10445261" cy="33239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Croydon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rPr>
              <a:t>Croydon Voluntary Action</a:t>
            </a:r>
            <a:r>
              <a:rPr lang="en-US" altLang="en-US" sz="1800" dirty="0">
                <a:solidFill>
                  <a:schemeClr val="tx1"/>
                </a:solidFill>
                <a:latin typeface="+mj-lt"/>
                <a:cs typeface="Calibri" panose="020F0502020204030204" pitchFamily="34" charset="0"/>
              </a:rPr>
              <a:t>; </a:t>
            </a:r>
            <a:r>
              <a:rPr lang="en-US" altLang="en-US" sz="1800" dirty="0">
                <a:solidFill>
                  <a:schemeClr val="tx1"/>
                </a:solidFill>
                <a:latin typeface="+mj-lt"/>
                <a:cs typeface="Calibri" panose="020F0502020204030204" pitchFamily="34" charset="0"/>
                <a:hlinkClick r:id="rId3"/>
              </a:rPr>
              <a:t>BME Forum</a:t>
            </a:r>
            <a:r>
              <a:rPr lang="en-US" altLang="en-US" sz="1800" dirty="0">
                <a:solidFill>
                  <a:schemeClr val="tx1"/>
                </a:solidFill>
                <a:latin typeface="+mj-lt"/>
                <a:cs typeface="Calibri" panose="020F0502020204030204" pitchFamily="34" charset="0"/>
              </a:rPr>
              <a:t>, </a:t>
            </a:r>
            <a:r>
              <a:rPr lang="en-US" altLang="en-US" sz="1800" dirty="0">
                <a:solidFill>
                  <a:schemeClr val="tx1"/>
                </a:solidFill>
                <a:latin typeface="+mj-lt"/>
                <a:cs typeface="Calibri" panose="020F0502020204030204" pitchFamily="34" charset="0"/>
                <a:hlinkClick r:id="rId4"/>
              </a:rPr>
              <a:t>Asian Resource Centre Croydon</a:t>
            </a:r>
            <a:r>
              <a:rPr lang="en-US" altLang="en-US" sz="1800" dirty="0">
                <a:solidFill>
                  <a:schemeClr val="tx1"/>
                </a:solidFill>
                <a:latin typeface="+mj-lt"/>
                <a:cs typeface="Calibri" panose="020F0502020204030204" pitchFamily="34" charset="0"/>
              </a:rPr>
              <a:t>, </a:t>
            </a:r>
            <a:r>
              <a:rPr lang="en-US" altLang="en-US" sz="1800" dirty="0">
                <a:solidFill>
                  <a:schemeClr val="tx1"/>
                </a:solidFill>
                <a:latin typeface="+mj-lt"/>
                <a:cs typeface="Calibri" panose="020F0502020204030204" pitchFamily="34" charset="0"/>
                <a:hlinkClick r:id="rId5"/>
              </a:rPr>
              <a:t>CNCA</a:t>
            </a:r>
            <a:endParaRPr kumimoji="0" lang="en-US" altLang="en-US" sz="1800" b="0" i="0" strike="noStrike" cap="none" normalizeH="0" baseline="0" dirty="0">
              <a:ln>
                <a:noFill/>
              </a:ln>
              <a:solidFill>
                <a:schemeClr val="tx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Merton</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hlinkClick r:id="rId6"/>
              </a:rPr>
              <a:t>Merton Connected</a:t>
            </a: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Richmond</a:t>
            </a:r>
            <a:r>
              <a:rPr lang="en-GB" sz="1800" b="1" dirty="0">
                <a:solidFill>
                  <a:schemeClr val="accent2"/>
                </a:solidFill>
                <a:latin typeface="+mj-lt"/>
                <a:ea typeface="Arial"/>
                <a:cs typeface="Arial"/>
                <a:sym typeface="Arial"/>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hlinkClick r:id="rId7"/>
              </a:rPr>
              <a:t>Richmond CVS</a:t>
            </a: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Sutton</a:t>
            </a:r>
            <a:r>
              <a:rPr lang="en-US" sz="1800" b="1" dirty="0">
                <a:latin typeface="+mj-lt"/>
                <a:ea typeface="Arial"/>
                <a:cs typeface="Calibri" panose="020F0502020204030204" pitchFamily="34" charset="0"/>
                <a:sym typeface="Arial"/>
              </a:rPr>
              <a:t> </a:t>
            </a:r>
            <a:r>
              <a:rPr kumimoji="0" lang="en-US" altLang="en-US" sz="1800" b="1"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8"/>
              </a:rPr>
              <a:t>Community Action Sutton</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eaLnBrk="0" fontAlgn="base" hangingPunct="0">
              <a:spcBef>
                <a:spcPct val="0"/>
              </a:spcBef>
              <a:spcAft>
                <a:spcPct val="0"/>
              </a:spcAft>
              <a:buClrTx/>
            </a:pPr>
            <a:r>
              <a:rPr lang="en-GB" sz="2000" b="1" dirty="0">
                <a:solidFill>
                  <a:schemeClr val="accent2"/>
                </a:solidFill>
                <a:latin typeface="+mj-lt"/>
                <a:ea typeface="Arial"/>
                <a:cs typeface="Arial"/>
                <a:sym typeface="Arial"/>
              </a:rPr>
              <a:t>Kingston upon Thames</a:t>
            </a:r>
            <a:r>
              <a:rPr lang="en-GB" sz="1800" b="1" dirty="0">
                <a:solidFill>
                  <a:schemeClr val="accent2"/>
                </a:solidFill>
                <a:latin typeface="+mj-lt"/>
                <a:ea typeface="Arial"/>
                <a:cs typeface="Arial"/>
                <a:sym typeface="Arial"/>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9"/>
              </a:rPr>
              <a:t>Kingston Voluntary Action</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eaLnBrk="0" fontAlgn="base" hangingPunct="0">
              <a:spcBef>
                <a:spcPct val="0"/>
              </a:spcBef>
              <a:spcAft>
                <a:spcPct val="0"/>
              </a:spcAft>
              <a:buClrTx/>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2000" b="1" dirty="0">
                <a:solidFill>
                  <a:schemeClr val="accent2"/>
                </a:solidFill>
                <a:latin typeface="+mj-lt"/>
              </a:rPr>
              <a:t>Wandsworth</a:t>
            </a:r>
            <a:r>
              <a:rPr lang="en-US" altLang="en-US" sz="1800" b="1" dirty="0">
                <a:solidFill>
                  <a:schemeClr val="accent2"/>
                </a:solidFill>
                <a:latin typeface="+mj-lt"/>
              </a:rPr>
              <a:t> </a:t>
            </a:r>
            <a:r>
              <a:rPr lang="en-US" altLang="en-US" sz="1800" u="sng" dirty="0">
                <a:solidFill>
                  <a:srgbClr val="0563C1"/>
                </a:solidFill>
                <a:latin typeface="+mj-lt"/>
                <a:cs typeface="Calibri" panose="020F0502020204030204" pitchFamily="34" charset="0"/>
                <a:hlinkClick r:id="rId10"/>
              </a:rPr>
              <a:t>Wandsworth Care Alliance</a:t>
            </a:r>
            <a:r>
              <a:rPr lang="en-US" altLang="en-US" sz="1800" dirty="0">
                <a:solidFill>
                  <a:schemeClr val="tx1"/>
                </a:solidFill>
                <a:latin typeface="+mj-lt"/>
                <a:cs typeface="Calibri" panose="020F0502020204030204" pitchFamily="34" charset="0"/>
              </a:rPr>
              <a:t>; </a:t>
            </a:r>
            <a:r>
              <a:rPr lang="en-US" altLang="en-US" sz="1800" dirty="0">
                <a:solidFill>
                  <a:schemeClr val="tx1"/>
                </a:solidFill>
                <a:latin typeface="+mj-lt"/>
                <a:cs typeface="Calibri" panose="020F0502020204030204" pitchFamily="34" charset="0"/>
                <a:hlinkClick r:id="rId11"/>
              </a:rPr>
              <a:t>Wandsworth Empowerment Network</a:t>
            </a:r>
            <a:endParaRPr kumimoji="0" lang="en-US" altLang="en-US" sz="1800" b="0" i="0" strike="noStrike" cap="none" normalizeH="0" baseline="0" dirty="0">
              <a:ln>
                <a:noFill/>
              </a:ln>
              <a:solidFill>
                <a:schemeClr val="tx1"/>
              </a:solidFill>
              <a:effectLst/>
              <a:latin typeface="+mj-lt"/>
              <a:cs typeface="Calibri" panose="020F0502020204030204" pitchFamily="34" charset="0"/>
            </a:endParaRPr>
          </a:p>
        </p:txBody>
      </p:sp>
    </p:spTree>
    <p:extLst>
      <p:ext uri="{BB962C8B-B14F-4D97-AF65-F5344CB8AC3E}">
        <p14:creationId xmlns:p14="http://schemas.microsoft.com/office/powerpoint/2010/main" val="396177079"/>
      </p:ext>
    </p:extLst>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3022</TotalTime>
  <Words>710</Words>
  <Application>Microsoft Office PowerPoint</Application>
  <PresentationFormat>Widescreen</PresentationFormat>
  <Paragraphs>89</Paragraphs>
  <Slides>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Arial</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Stacul</dc:creator>
  <cp:lastModifiedBy>sara milocco</cp:lastModifiedBy>
  <cp:revision>3</cp:revision>
  <dcterms:created xsi:type="dcterms:W3CDTF">2023-07-03T09:24:12Z</dcterms:created>
  <dcterms:modified xsi:type="dcterms:W3CDTF">2023-10-17T14:13:12Z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