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47" r:id="rId1"/>
  </p:sldMasterIdLst>
  <p:notesMasterIdLst>
    <p:notesMasterId r:id="rId9"/>
  </p:notesMasterIdLst>
  <p:sldIdLst>
    <p:sldId id="256" r:id="rId2"/>
    <p:sldId id="258" r:id="rId3"/>
    <p:sldId id="261" r:id="rId4"/>
    <p:sldId id="262" r:id="rId5"/>
    <p:sldId id="265" r:id="rId6"/>
    <p:sldId id="264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hzoSfSIPXBweGDQCaGD0ZC5v7Yq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roydon VA" initials="" lastIdx="1" clrIdx="0"/>
  <p:cmAuthor id="1" name="Anonymous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C137BB6-AE78-474E-BE02-419849C9E0D5}">
  <a:tblStyle styleId="{0C137BB6-AE78-474E-BE02-419849C9E0D5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7ED"/>
          </a:solidFill>
        </a:fill>
      </a:tcStyle>
    </a:wholeTbl>
    <a:band1H>
      <a:tcTxStyle/>
      <a:tcStyle>
        <a:tcBdr/>
        <a:fill>
          <a:solidFill>
            <a:srgbClr val="CACCD9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CCD9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36" Type="http://schemas.openxmlformats.org/officeDocument/2006/relationships/tableStyles" Target="tableStyles.xml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hyperlink" Target="mailto:alberta@homestartsutton.org.uk" TargetMode="External"/><Relationship Id="rId3" Type="http://schemas.openxmlformats.org/officeDocument/2006/relationships/hyperlink" Target="mailto:jason.lamont@kcil.org.uk" TargetMode="External"/><Relationship Id="rId7" Type="http://schemas.openxmlformats.org/officeDocument/2006/relationships/hyperlink" Target="mailto:katewhite@superhighways.org.uk" TargetMode="External"/><Relationship Id="rId2" Type="http://schemas.openxmlformats.org/officeDocument/2006/relationships/hyperlink" Target="mailto:karenstott@talkofftherecord.org" TargetMode="External"/><Relationship Id="rId1" Type="http://schemas.openxmlformats.org/officeDocument/2006/relationships/hyperlink" Target="mailto:john.azah@kingstonrec.org" TargetMode="External"/><Relationship Id="rId6" Type="http://schemas.openxmlformats.org/officeDocument/2006/relationships/hyperlink" Target="mailto:shane.brennan@staywellservices.org.uk" TargetMode="External"/><Relationship Id="rId5" Type="http://schemas.openxmlformats.org/officeDocument/2006/relationships/hyperlink" Target="mailto:a.k.hagell@btinternet.com" TargetMode="External"/><Relationship Id="rId4" Type="http://schemas.openxmlformats.org/officeDocument/2006/relationships/hyperlink" Target="mailto:roberto@need2succeed.co.uk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hyperlink" Target="mailto:alberta@homestartsutton.org.uk" TargetMode="External"/><Relationship Id="rId3" Type="http://schemas.openxmlformats.org/officeDocument/2006/relationships/hyperlink" Target="mailto:jason.lamont@kcil.org.uk" TargetMode="External"/><Relationship Id="rId7" Type="http://schemas.openxmlformats.org/officeDocument/2006/relationships/hyperlink" Target="mailto:katewhite@superhighways.org.uk" TargetMode="External"/><Relationship Id="rId2" Type="http://schemas.openxmlformats.org/officeDocument/2006/relationships/hyperlink" Target="mailto:karenstott@talkofftherecord.org" TargetMode="External"/><Relationship Id="rId1" Type="http://schemas.openxmlformats.org/officeDocument/2006/relationships/hyperlink" Target="mailto:john.azah@kingstonrec.org" TargetMode="External"/><Relationship Id="rId6" Type="http://schemas.openxmlformats.org/officeDocument/2006/relationships/hyperlink" Target="mailto:shane.brennan@staywellservices.org.uk" TargetMode="External"/><Relationship Id="rId5" Type="http://schemas.openxmlformats.org/officeDocument/2006/relationships/hyperlink" Target="mailto:a.k.hagell@btinternet.com" TargetMode="External"/><Relationship Id="rId4" Type="http://schemas.openxmlformats.org/officeDocument/2006/relationships/hyperlink" Target="mailto:roberto@need2succeed.co.uk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2191C2-B412-4D83-8488-ABCE80FE6BB3}" type="doc">
      <dgm:prSet loTypeId="urn:microsoft.com/office/officeart/2005/8/layout/vList5" loCatId="list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en-GB"/>
        </a:p>
      </dgm:t>
    </dgm:pt>
    <dgm:pt modelId="{C86CE4C3-9AF9-410B-B57A-9CA5F1049F87}">
      <dgm:prSet/>
      <dgm:spPr/>
      <dgm:t>
        <a:bodyPr/>
        <a:lstStyle/>
        <a:p>
          <a:r>
            <a:rPr lang="en-GB" b="1"/>
            <a:t>5,565 organisations</a:t>
          </a:r>
          <a:endParaRPr lang="en-GB"/>
        </a:p>
      </dgm:t>
    </dgm:pt>
    <dgm:pt modelId="{8FF0D16E-3FCF-4FC5-9C22-1607C5FADBBE}" type="parTrans" cxnId="{9FB64469-4ECC-443A-945B-840E0E655323}">
      <dgm:prSet/>
      <dgm:spPr/>
      <dgm:t>
        <a:bodyPr/>
        <a:lstStyle/>
        <a:p>
          <a:endParaRPr lang="en-GB"/>
        </a:p>
      </dgm:t>
    </dgm:pt>
    <dgm:pt modelId="{502678A4-13D4-4AD2-B9E1-5CCCB03B2E5C}" type="sibTrans" cxnId="{9FB64469-4ECC-443A-945B-840E0E655323}">
      <dgm:prSet/>
      <dgm:spPr/>
      <dgm:t>
        <a:bodyPr/>
        <a:lstStyle/>
        <a:p>
          <a:endParaRPr lang="en-GB"/>
        </a:p>
      </dgm:t>
    </dgm:pt>
    <dgm:pt modelId="{F14E3859-BABE-464E-8034-DAD0D291525B}">
      <dgm:prSet/>
      <dgm:spPr/>
      <dgm:t>
        <a:bodyPr/>
        <a:lstStyle/>
        <a:p>
          <a:r>
            <a:rPr lang="en-GB" b="0" i="0" dirty="0"/>
            <a:t>Croydon	1,900</a:t>
          </a:r>
          <a:endParaRPr lang="en-GB" dirty="0"/>
        </a:p>
      </dgm:t>
    </dgm:pt>
    <dgm:pt modelId="{0EBAA22C-4E7F-4802-BC5C-181F23306ACA}" type="parTrans" cxnId="{16B3CEDC-3B15-435B-82EF-5EEE865D6BAD}">
      <dgm:prSet/>
      <dgm:spPr/>
      <dgm:t>
        <a:bodyPr/>
        <a:lstStyle/>
        <a:p>
          <a:endParaRPr lang="en-GB"/>
        </a:p>
      </dgm:t>
    </dgm:pt>
    <dgm:pt modelId="{273C53D2-BEBB-4D41-8F35-24AB77D979C7}" type="sibTrans" cxnId="{16B3CEDC-3B15-435B-82EF-5EEE865D6BAD}">
      <dgm:prSet/>
      <dgm:spPr/>
      <dgm:t>
        <a:bodyPr/>
        <a:lstStyle/>
        <a:p>
          <a:endParaRPr lang="en-GB"/>
        </a:p>
      </dgm:t>
    </dgm:pt>
    <dgm:pt modelId="{402FDDCC-01AA-423B-ABB8-AC374C9957BD}">
      <dgm:prSet/>
      <dgm:spPr/>
      <dgm:t>
        <a:bodyPr/>
        <a:lstStyle/>
        <a:p>
          <a:r>
            <a:rPr lang="en-GB" b="0" i="0" dirty="0"/>
            <a:t>Wandsworth    1,390</a:t>
          </a:r>
          <a:endParaRPr lang="en-GB" dirty="0"/>
        </a:p>
      </dgm:t>
    </dgm:pt>
    <dgm:pt modelId="{FAB9394F-84D8-4BAC-BA71-D772DF1C4308}" type="parTrans" cxnId="{54FE029D-B7F7-411E-8BAA-05C6689292C3}">
      <dgm:prSet/>
      <dgm:spPr/>
      <dgm:t>
        <a:bodyPr/>
        <a:lstStyle/>
        <a:p>
          <a:endParaRPr lang="en-GB"/>
        </a:p>
      </dgm:t>
    </dgm:pt>
    <dgm:pt modelId="{CEE158E0-77D5-4CDF-817B-EEDD278DA3E0}" type="sibTrans" cxnId="{54FE029D-B7F7-411E-8BAA-05C6689292C3}">
      <dgm:prSet/>
      <dgm:spPr/>
      <dgm:t>
        <a:bodyPr/>
        <a:lstStyle/>
        <a:p>
          <a:endParaRPr lang="en-GB"/>
        </a:p>
      </dgm:t>
    </dgm:pt>
    <dgm:pt modelId="{410E6862-CA69-445C-991F-0C3D602BBF1B}">
      <dgm:prSet/>
      <dgm:spPr/>
      <dgm:t>
        <a:bodyPr/>
        <a:lstStyle/>
        <a:p>
          <a:r>
            <a:rPr lang="en-GB" b="0" i="0" dirty="0"/>
            <a:t>Richmond  	    800</a:t>
          </a:r>
          <a:endParaRPr lang="en-GB" dirty="0"/>
        </a:p>
      </dgm:t>
    </dgm:pt>
    <dgm:pt modelId="{D5388337-D1F8-4D55-8870-003BEFCD8903}" type="parTrans" cxnId="{3A8D696A-6D2E-44F2-A4C2-C20C3669C47A}">
      <dgm:prSet/>
      <dgm:spPr/>
      <dgm:t>
        <a:bodyPr/>
        <a:lstStyle/>
        <a:p>
          <a:endParaRPr lang="en-GB"/>
        </a:p>
      </dgm:t>
    </dgm:pt>
    <dgm:pt modelId="{4B7CBB8F-4967-464C-8CEB-9DC2D1D2406B}" type="sibTrans" cxnId="{3A8D696A-6D2E-44F2-A4C2-C20C3669C47A}">
      <dgm:prSet/>
      <dgm:spPr/>
      <dgm:t>
        <a:bodyPr/>
        <a:lstStyle/>
        <a:p>
          <a:endParaRPr lang="en-GB"/>
        </a:p>
      </dgm:t>
    </dgm:pt>
    <dgm:pt modelId="{B577BC7F-EC41-4766-8276-5767F5DC9B01}">
      <dgm:prSet/>
      <dgm:spPr/>
      <dgm:t>
        <a:bodyPr/>
        <a:lstStyle/>
        <a:p>
          <a:r>
            <a:rPr lang="en-GB" b="1" dirty="0"/>
            <a:t>1.56 million residents</a:t>
          </a:r>
          <a:endParaRPr lang="en-GB" dirty="0"/>
        </a:p>
      </dgm:t>
    </dgm:pt>
    <dgm:pt modelId="{C1458B0B-3265-414E-AA3E-19E5BC6A79D0}" type="parTrans" cxnId="{7A519AE4-E1FC-4A50-91E0-E19DB0B860D3}">
      <dgm:prSet/>
      <dgm:spPr/>
      <dgm:t>
        <a:bodyPr/>
        <a:lstStyle/>
        <a:p>
          <a:endParaRPr lang="en-GB"/>
        </a:p>
      </dgm:t>
    </dgm:pt>
    <dgm:pt modelId="{7B43A2EF-C302-4773-98D0-F611A528DFB0}" type="sibTrans" cxnId="{7A519AE4-E1FC-4A50-91E0-E19DB0B860D3}">
      <dgm:prSet/>
      <dgm:spPr/>
      <dgm:t>
        <a:bodyPr/>
        <a:lstStyle/>
        <a:p>
          <a:endParaRPr lang="en-GB"/>
        </a:p>
      </dgm:t>
    </dgm:pt>
    <dgm:pt modelId="{E6220A3D-AB07-4155-B604-F32EEF814138}">
      <dgm:prSet/>
      <dgm:spPr/>
      <dgm:t>
        <a:bodyPr/>
        <a:lstStyle/>
        <a:p>
          <a:r>
            <a:rPr lang="en-GB" b="0" i="0" dirty="0"/>
            <a:t>Kingston	    575</a:t>
          </a:r>
          <a:endParaRPr lang="en-GB" dirty="0"/>
        </a:p>
      </dgm:t>
    </dgm:pt>
    <dgm:pt modelId="{FA272F7A-DB9A-4184-9A93-1E069EBB4F06}" type="parTrans" cxnId="{B938DDB2-D9A4-475D-AF45-84512350022D}">
      <dgm:prSet/>
      <dgm:spPr/>
      <dgm:t>
        <a:bodyPr/>
        <a:lstStyle/>
        <a:p>
          <a:endParaRPr lang="en-GB"/>
        </a:p>
      </dgm:t>
    </dgm:pt>
    <dgm:pt modelId="{724C5ED5-8503-46D6-921D-67FA3454A421}" type="sibTrans" cxnId="{B938DDB2-D9A4-475D-AF45-84512350022D}">
      <dgm:prSet/>
      <dgm:spPr/>
      <dgm:t>
        <a:bodyPr/>
        <a:lstStyle/>
        <a:p>
          <a:endParaRPr lang="en-GB"/>
        </a:p>
      </dgm:t>
    </dgm:pt>
    <dgm:pt modelId="{6E7EBCF0-500B-4E83-921F-75DBEFD7E8AE}">
      <dgm:prSet/>
      <dgm:spPr/>
      <dgm:t>
        <a:bodyPr/>
        <a:lstStyle/>
        <a:p>
          <a:r>
            <a:rPr lang="en-GB" b="0" i="0" dirty="0"/>
            <a:t>Merton	    400</a:t>
          </a:r>
          <a:endParaRPr lang="en-GB" dirty="0"/>
        </a:p>
      </dgm:t>
    </dgm:pt>
    <dgm:pt modelId="{9388AE5F-26C2-4315-B811-49E7E39CE394}" type="parTrans" cxnId="{4928C657-0CB0-4CCA-A03C-C86C95A9D501}">
      <dgm:prSet/>
      <dgm:spPr/>
      <dgm:t>
        <a:bodyPr/>
        <a:lstStyle/>
        <a:p>
          <a:endParaRPr lang="en-GB"/>
        </a:p>
      </dgm:t>
    </dgm:pt>
    <dgm:pt modelId="{0B9804B5-6846-4556-A089-6DB3BA453442}" type="sibTrans" cxnId="{4928C657-0CB0-4CCA-A03C-C86C95A9D501}">
      <dgm:prSet/>
      <dgm:spPr/>
      <dgm:t>
        <a:bodyPr/>
        <a:lstStyle/>
        <a:p>
          <a:endParaRPr lang="en-GB"/>
        </a:p>
      </dgm:t>
    </dgm:pt>
    <dgm:pt modelId="{475DBE58-EE13-4341-9642-26ED6D2C82D4}">
      <dgm:prSet/>
      <dgm:spPr/>
      <dgm:t>
        <a:bodyPr/>
        <a:lstStyle/>
        <a:p>
          <a:r>
            <a:rPr lang="en-GB" b="0" i="0" dirty="0"/>
            <a:t>Sutton   	   400</a:t>
          </a:r>
          <a:endParaRPr lang="en-GB" dirty="0"/>
        </a:p>
      </dgm:t>
    </dgm:pt>
    <dgm:pt modelId="{0A007F84-B23D-4726-A7EB-1F462B49D83C}" type="parTrans" cxnId="{8B97BF4D-2DDC-415D-91FF-4F68B45D8279}">
      <dgm:prSet/>
      <dgm:spPr/>
      <dgm:t>
        <a:bodyPr/>
        <a:lstStyle/>
        <a:p>
          <a:endParaRPr lang="en-GB"/>
        </a:p>
      </dgm:t>
    </dgm:pt>
    <dgm:pt modelId="{32065597-34A2-4C29-A1BF-0DCBD47273EF}" type="sibTrans" cxnId="{8B97BF4D-2DDC-415D-91FF-4F68B45D8279}">
      <dgm:prSet/>
      <dgm:spPr/>
      <dgm:t>
        <a:bodyPr/>
        <a:lstStyle/>
        <a:p>
          <a:endParaRPr lang="en-GB"/>
        </a:p>
      </dgm:t>
    </dgm:pt>
    <dgm:pt modelId="{3A8A2EBC-1AE8-4E1D-A778-9D083910EC1F}">
      <dgm:prSet/>
      <dgm:spPr/>
      <dgm:t>
        <a:bodyPr/>
        <a:lstStyle/>
        <a:p>
          <a:endParaRPr lang="en-GB" dirty="0"/>
        </a:p>
      </dgm:t>
    </dgm:pt>
    <dgm:pt modelId="{AA2B4857-2ACE-4894-BBBA-11504ABC88E1}" type="parTrans" cxnId="{19883FE1-22A0-4BF4-816C-6EBF01B267A0}">
      <dgm:prSet/>
      <dgm:spPr/>
      <dgm:t>
        <a:bodyPr/>
        <a:lstStyle/>
        <a:p>
          <a:endParaRPr lang="en-GB"/>
        </a:p>
      </dgm:t>
    </dgm:pt>
    <dgm:pt modelId="{6C64E1F4-CA3B-4837-B551-001D1CD4BD58}" type="sibTrans" cxnId="{19883FE1-22A0-4BF4-816C-6EBF01B267A0}">
      <dgm:prSet/>
      <dgm:spPr/>
      <dgm:t>
        <a:bodyPr/>
        <a:lstStyle/>
        <a:p>
          <a:endParaRPr lang="en-GB"/>
        </a:p>
      </dgm:t>
    </dgm:pt>
    <dgm:pt modelId="{9717A711-3631-4617-8A03-A3E62E339DE7}" type="pres">
      <dgm:prSet presAssocID="{9E2191C2-B412-4D83-8488-ABCE80FE6BB3}" presName="Name0" presStyleCnt="0">
        <dgm:presLayoutVars>
          <dgm:dir/>
          <dgm:animLvl val="lvl"/>
          <dgm:resizeHandles val="exact"/>
        </dgm:presLayoutVars>
      </dgm:prSet>
      <dgm:spPr/>
    </dgm:pt>
    <dgm:pt modelId="{A348D992-6A6A-4D10-9C11-5BCED04E46B6}" type="pres">
      <dgm:prSet presAssocID="{C86CE4C3-9AF9-410B-B57A-9CA5F1049F87}" presName="linNode" presStyleCnt="0"/>
      <dgm:spPr/>
    </dgm:pt>
    <dgm:pt modelId="{354E2ECF-7E47-42D5-86B4-67DB36D1F92B}" type="pres">
      <dgm:prSet presAssocID="{C86CE4C3-9AF9-410B-B57A-9CA5F1049F87}" presName="parentText" presStyleLbl="node1" presStyleIdx="0" presStyleCnt="1" custLinFactNeighborX="-3108">
        <dgm:presLayoutVars>
          <dgm:chMax val="1"/>
          <dgm:bulletEnabled val="1"/>
        </dgm:presLayoutVars>
      </dgm:prSet>
      <dgm:spPr/>
    </dgm:pt>
    <dgm:pt modelId="{2CF95562-5070-4B94-BD5E-3248157D2CEF}" type="pres">
      <dgm:prSet presAssocID="{C86CE4C3-9AF9-410B-B57A-9CA5F1049F87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F5923703-9ABB-43C4-B903-5BE7177CCE1A}" type="presOf" srcId="{C86CE4C3-9AF9-410B-B57A-9CA5F1049F87}" destId="{354E2ECF-7E47-42D5-86B4-67DB36D1F92B}" srcOrd="0" destOrd="0" presId="urn:microsoft.com/office/officeart/2005/8/layout/vList5"/>
    <dgm:cxn modelId="{EC2DE512-1BFF-41EC-97DE-EDED9DC1CF2A}" type="presOf" srcId="{F14E3859-BABE-464E-8034-DAD0D291525B}" destId="{2CF95562-5070-4B94-BD5E-3248157D2CEF}" srcOrd="0" destOrd="0" presId="urn:microsoft.com/office/officeart/2005/8/layout/vList5"/>
    <dgm:cxn modelId="{3179BE2B-9D96-4F9C-B069-550D22664385}" type="presOf" srcId="{402FDDCC-01AA-423B-ABB8-AC374C9957BD}" destId="{2CF95562-5070-4B94-BD5E-3248157D2CEF}" srcOrd="0" destOrd="2" presId="urn:microsoft.com/office/officeart/2005/8/layout/vList5"/>
    <dgm:cxn modelId="{9FB64469-4ECC-443A-945B-840E0E655323}" srcId="{9E2191C2-B412-4D83-8488-ABCE80FE6BB3}" destId="{C86CE4C3-9AF9-410B-B57A-9CA5F1049F87}" srcOrd="0" destOrd="0" parTransId="{8FF0D16E-3FCF-4FC5-9C22-1607C5FADBBE}" sibTransId="{502678A4-13D4-4AD2-B9E1-5CCCB03B2E5C}"/>
    <dgm:cxn modelId="{3A8D696A-6D2E-44F2-A4C2-C20C3669C47A}" srcId="{C86CE4C3-9AF9-410B-B57A-9CA5F1049F87}" destId="{410E6862-CA69-445C-991F-0C3D602BBF1B}" srcOrd="4" destOrd="0" parTransId="{D5388337-D1F8-4D55-8870-003BEFCD8903}" sibTransId="{4B7CBB8F-4967-464C-8CEB-9DC2D1D2406B}"/>
    <dgm:cxn modelId="{8B97BF4D-2DDC-415D-91FF-4F68B45D8279}" srcId="{C86CE4C3-9AF9-410B-B57A-9CA5F1049F87}" destId="{475DBE58-EE13-4341-9642-26ED6D2C82D4}" srcOrd="5" destOrd="0" parTransId="{0A007F84-B23D-4726-A7EB-1F462B49D83C}" sibTransId="{32065597-34A2-4C29-A1BF-0DCBD47273EF}"/>
    <dgm:cxn modelId="{4928C657-0CB0-4CCA-A03C-C86C95A9D501}" srcId="{C86CE4C3-9AF9-410B-B57A-9CA5F1049F87}" destId="{6E7EBCF0-500B-4E83-921F-75DBEFD7E8AE}" srcOrd="3" destOrd="0" parTransId="{9388AE5F-26C2-4315-B811-49E7E39CE394}" sibTransId="{0B9804B5-6846-4556-A089-6DB3BA453442}"/>
    <dgm:cxn modelId="{F70C858F-F8EC-4C61-AA4C-2EB5D5B73E01}" type="presOf" srcId="{475DBE58-EE13-4341-9642-26ED6D2C82D4}" destId="{2CF95562-5070-4B94-BD5E-3248157D2CEF}" srcOrd="0" destOrd="5" presId="urn:microsoft.com/office/officeart/2005/8/layout/vList5"/>
    <dgm:cxn modelId="{BCB3EF95-42DA-4A5B-A812-AB2E08131BDD}" type="presOf" srcId="{6E7EBCF0-500B-4E83-921F-75DBEFD7E8AE}" destId="{2CF95562-5070-4B94-BD5E-3248157D2CEF}" srcOrd="0" destOrd="3" presId="urn:microsoft.com/office/officeart/2005/8/layout/vList5"/>
    <dgm:cxn modelId="{54FE029D-B7F7-411E-8BAA-05C6689292C3}" srcId="{C86CE4C3-9AF9-410B-B57A-9CA5F1049F87}" destId="{402FDDCC-01AA-423B-ABB8-AC374C9957BD}" srcOrd="2" destOrd="0" parTransId="{FAB9394F-84D8-4BAC-BA71-D772DF1C4308}" sibTransId="{CEE158E0-77D5-4CDF-817B-EEDD278DA3E0}"/>
    <dgm:cxn modelId="{803A539F-13DB-4919-AD2A-273AC90C5399}" type="presOf" srcId="{E6220A3D-AB07-4155-B604-F32EEF814138}" destId="{2CF95562-5070-4B94-BD5E-3248157D2CEF}" srcOrd="0" destOrd="1" presId="urn:microsoft.com/office/officeart/2005/8/layout/vList5"/>
    <dgm:cxn modelId="{4AB6E9AD-1F70-4EB2-B69E-558ED6AE88F6}" type="presOf" srcId="{9E2191C2-B412-4D83-8488-ABCE80FE6BB3}" destId="{9717A711-3631-4617-8A03-A3E62E339DE7}" srcOrd="0" destOrd="0" presId="urn:microsoft.com/office/officeart/2005/8/layout/vList5"/>
    <dgm:cxn modelId="{B938DDB2-D9A4-475D-AF45-84512350022D}" srcId="{C86CE4C3-9AF9-410B-B57A-9CA5F1049F87}" destId="{E6220A3D-AB07-4155-B604-F32EEF814138}" srcOrd="1" destOrd="0" parTransId="{FA272F7A-DB9A-4184-9A93-1E069EBB4F06}" sibTransId="{724C5ED5-8503-46D6-921D-67FA3454A421}"/>
    <dgm:cxn modelId="{6057BABC-AC7B-4B86-9E8A-E3284B2A7372}" type="presOf" srcId="{410E6862-CA69-445C-991F-0C3D602BBF1B}" destId="{2CF95562-5070-4B94-BD5E-3248157D2CEF}" srcOrd="0" destOrd="4" presId="urn:microsoft.com/office/officeart/2005/8/layout/vList5"/>
    <dgm:cxn modelId="{16B3CEDC-3B15-435B-82EF-5EEE865D6BAD}" srcId="{C86CE4C3-9AF9-410B-B57A-9CA5F1049F87}" destId="{F14E3859-BABE-464E-8034-DAD0D291525B}" srcOrd="0" destOrd="0" parTransId="{0EBAA22C-4E7F-4802-BC5C-181F23306ACA}" sibTransId="{273C53D2-BEBB-4D41-8F35-24AB77D979C7}"/>
    <dgm:cxn modelId="{71FD17E0-1978-4EEB-927F-F1E8DA09AE2F}" type="presOf" srcId="{3A8A2EBC-1AE8-4E1D-A778-9D083910EC1F}" destId="{2CF95562-5070-4B94-BD5E-3248157D2CEF}" srcOrd="0" destOrd="6" presId="urn:microsoft.com/office/officeart/2005/8/layout/vList5"/>
    <dgm:cxn modelId="{19883FE1-22A0-4BF4-816C-6EBF01B267A0}" srcId="{C86CE4C3-9AF9-410B-B57A-9CA5F1049F87}" destId="{3A8A2EBC-1AE8-4E1D-A778-9D083910EC1F}" srcOrd="6" destOrd="0" parTransId="{AA2B4857-2ACE-4894-BBBA-11504ABC88E1}" sibTransId="{6C64E1F4-CA3B-4837-B551-001D1CD4BD58}"/>
    <dgm:cxn modelId="{7A519AE4-E1FC-4A50-91E0-E19DB0B860D3}" srcId="{C86CE4C3-9AF9-410B-B57A-9CA5F1049F87}" destId="{B577BC7F-EC41-4766-8276-5767F5DC9B01}" srcOrd="7" destOrd="0" parTransId="{C1458B0B-3265-414E-AA3E-19E5BC6A79D0}" sibTransId="{7B43A2EF-C302-4773-98D0-F611A528DFB0}"/>
    <dgm:cxn modelId="{A3DC18EA-EA10-42FC-A39B-8AEAD68C2EAF}" type="presOf" srcId="{B577BC7F-EC41-4766-8276-5767F5DC9B01}" destId="{2CF95562-5070-4B94-BD5E-3248157D2CEF}" srcOrd="0" destOrd="7" presId="urn:microsoft.com/office/officeart/2005/8/layout/vList5"/>
    <dgm:cxn modelId="{EF817233-21CD-4FA3-98C7-C5D1933A71DC}" type="presParOf" srcId="{9717A711-3631-4617-8A03-A3E62E339DE7}" destId="{A348D992-6A6A-4D10-9C11-5BCED04E46B6}" srcOrd="0" destOrd="0" presId="urn:microsoft.com/office/officeart/2005/8/layout/vList5"/>
    <dgm:cxn modelId="{C61C1C0E-0567-4CFE-B672-41AA80405995}" type="presParOf" srcId="{A348D992-6A6A-4D10-9C11-5BCED04E46B6}" destId="{354E2ECF-7E47-42D5-86B4-67DB36D1F92B}" srcOrd="0" destOrd="0" presId="urn:microsoft.com/office/officeart/2005/8/layout/vList5"/>
    <dgm:cxn modelId="{8301AD3A-643F-4180-BBB5-1583B1E2E0A6}" type="presParOf" srcId="{A348D992-6A6A-4D10-9C11-5BCED04E46B6}" destId="{2CF95562-5070-4B94-BD5E-3248157D2CE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910BAB-061C-4013-BF4D-8F087BB9BCDB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72F2FC4-04F0-4C6C-BFC0-09EF9EDC178E}">
      <dgm:prSet/>
      <dgm:spPr/>
      <dgm:t>
        <a:bodyPr/>
        <a:lstStyle/>
        <a:p>
          <a:r>
            <a:rPr lang="en-GB" i="0"/>
            <a:t>SWL ICS Health Inequalities Board, John Azah, Kingston Race and Equalities Council, </a:t>
          </a:r>
          <a:r>
            <a:rPr lang="en-GB" i="0" u="sng">
              <a:hlinkClick xmlns:r="http://schemas.openxmlformats.org/officeDocument/2006/relationships" r:id="rId1"/>
            </a:rPr>
            <a:t>john.azah@kingstonrec.org</a:t>
          </a:r>
          <a:endParaRPr lang="en-US"/>
        </a:p>
      </dgm:t>
    </dgm:pt>
    <dgm:pt modelId="{AACCFE7D-0842-424C-8A54-9235CAD0268A}" type="parTrans" cxnId="{4F8E7F37-0C3C-4D0B-A50F-E27230424B78}">
      <dgm:prSet/>
      <dgm:spPr/>
      <dgm:t>
        <a:bodyPr/>
        <a:lstStyle/>
        <a:p>
          <a:endParaRPr lang="en-US"/>
        </a:p>
      </dgm:t>
    </dgm:pt>
    <dgm:pt modelId="{4933A3D4-7F42-4A18-8C25-5669FAEEE0B9}" type="sibTrans" cxnId="{4F8E7F37-0C3C-4D0B-A50F-E27230424B78}">
      <dgm:prSet/>
      <dgm:spPr/>
      <dgm:t>
        <a:bodyPr/>
        <a:lstStyle/>
        <a:p>
          <a:endParaRPr lang="en-US"/>
        </a:p>
      </dgm:t>
    </dgm:pt>
    <dgm:pt modelId="{99E65F47-7C93-46E3-BBE5-32D9F70050E5}">
      <dgm:prSet/>
      <dgm:spPr/>
      <dgm:t>
        <a:bodyPr/>
        <a:lstStyle/>
        <a:p>
          <a:r>
            <a:rPr lang="en-GB" b="1" i="0"/>
            <a:t>SWL ICS Mental Health Partnership Group, Karen Stott, Off the Record Croydon, </a:t>
          </a:r>
          <a:r>
            <a:rPr lang="en-GB" b="1" i="0" u="sng">
              <a:hlinkClick xmlns:r="http://schemas.openxmlformats.org/officeDocument/2006/relationships" r:id="rId2"/>
            </a:rPr>
            <a:t>karenstott@talkofftherecord.org</a:t>
          </a:r>
          <a:endParaRPr lang="en-US"/>
        </a:p>
      </dgm:t>
    </dgm:pt>
    <dgm:pt modelId="{FC09F7DC-DA71-48DD-B83C-28751F3F71B9}" type="parTrans" cxnId="{5111D14F-C5DF-42C2-AA94-13624A61F2CB}">
      <dgm:prSet/>
      <dgm:spPr/>
      <dgm:t>
        <a:bodyPr/>
        <a:lstStyle/>
        <a:p>
          <a:endParaRPr lang="en-US"/>
        </a:p>
      </dgm:t>
    </dgm:pt>
    <dgm:pt modelId="{12929782-0A73-4B6A-98AF-1A81A0AFF3DF}" type="sibTrans" cxnId="{5111D14F-C5DF-42C2-AA94-13624A61F2CB}">
      <dgm:prSet/>
      <dgm:spPr/>
      <dgm:t>
        <a:bodyPr/>
        <a:lstStyle/>
        <a:p>
          <a:endParaRPr lang="en-US"/>
        </a:p>
      </dgm:t>
    </dgm:pt>
    <dgm:pt modelId="{276477A1-2BDB-4B63-93A9-0A0656C58488}">
      <dgm:prSet/>
      <dgm:spPr/>
      <dgm:t>
        <a:bodyPr/>
        <a:lstStyle/>
        <a:p>
          <a:r>
            <a:rPr lang="en-GB" i="0" dirty="0"/>
            <a:t>SWL Workforce Partnership Group (difficult to recruit roles), Jason Lamont, Kingston Centre for Independent Leaving </a:t>
          </a:r>
          <a:r>
            <a:rPr lang="en-GB" i="0" u="sng" dirty="0">
              <a:hlinkClick xmlns:r="http://schemas.openxmlformats.org/officeDocument/2006/relationships" r:id="rId3"/>
            </a:rPr>
            <a:t>jason.lamont@kcil.org.uk</a:t>
          </a:r>
          <a:endParaRPr lang="en-US" dirty="0"/>
        </a:p>
      </dgm:t>
    </dgm:pt>
    <dgm:pt modelId="{8309BDFB-5E7F-4937-B9EA-CB4524FDCA80}" type="parTrans" cxnId="{A6A7B6F1-D46E-4C9E-BC81-49C6EFF347C6}">
      <dgm:prSet/>
      <dgm:spPr/>
      <dgm:t>
        <a:bodyPr/>
        <a:lstStyle/>
        <a:p>
          <a:endParaRPr lang="en-US"/>
        </a:p>
      </dgm:t>
    </dgm:pt>
    <dgm:pt modelId="{66805FF3-6FC2-44D2-BD36-AF67908784FD}" type="sibTrans" cxnId="{A6A7B6F1-D46E-4C9E-BC81-49C6EFF347C6}">
      <dgm:prSet/>
      <dgm:spPr/>
      <dgm:t>
        <a:bodyPr/>
        <a:lstStyle/>
        <a:p>
          <a:endParaRPr lang="en-US"/>
        </a:p>
      </dgm:t>
    </dgm:pt>
    <dgm:pt modelId="{470E46D4-6918-4FE3-9B25-D0270FE64FF1}">
      <dgm:prSet/>
      <dgm:spPr/>
      <dgm:t>
        <a:bodyPr/>
        <a:lstStyle/>
        <a:p>
          <a:r>
            <a:rPr lang="en-GB" i="0" dirty="0"/>
            <a:t>SWL Workforce Partnership Group (apprenticeships), Roberto Mobile, Need2Succeed, </a:t>
          </a:r>
          <a:r>
            <a:rPr lang="en-GB" i="0" u="sng" dirty="0">
              <a:hlinkClick xmlns:r="http://schemas.openxmlformats.org/officeDocument/2006/relationships" r:id="rId4"/>
            </a:rPr>
            <a:t>roberto@need2succeed.co.uk</a:t>
          </a:r>
          <a:endParaRPr lang="en-US" dirty="0"/>
        </a:p>
      </dgm:t>
    </dgm:pt>
    <dgm:pt modelId="{1738C995-57EA-465E-843A-8161AEBF8EB7}" type="parTrans" cxnId="{0AA477BD-9C37-4CE2-984C-10E0C8896CEC}">
      <dgm:prSet/>
      <dgm:spPr/>
      <dgm:t>
        <a:bodyPr/>
        <a:lstStyle/>
        <a:p>
          <a:endParaRPr lang="en-US"/>
        </a:p>
      </dgm:t>
    </dgm:pt>
    <dgm:pt modelId="{AF85DD28-6BA6-4A64-AE15-8E596F2D55E6}" type="sibTrans" cxnId="{0AA477BD-9C37-4CE2-984C-10E0C8896CEC}">
      <dgm:prSet/>
      <dgm:spPr/>
      <dgm:t>
        <a:bodyPr/>
        <a:lstStyle/>
        <a:p>
          <a:endParaRPr lang="en-US"/>
        </a:p>
      </dgm:t>
    </dgm:pt>
    <dgm:pt modelId="{9F51F631-EFAA-4CAA-9E69-FB5C13A4B9D0}">
      <dgm:prSet/>
      <dgm:spPr/>
      <dgm:t>
        <a:bodyPr/>
        <a:lstStyle/>
        <a:p>
          <a:r>
            <a:rPr lang="en-GB" i="0"/>
            <a:t>SWL CYP and Maternity Partnership, Ann Hagell, Habitats and Heritage, </a:t>
          </a:r>
          <a:r>
            <a:rPr lang="en-GB" i="0" u="sng">
              <a:hlinkClick xmlns:r="http://schemas.openxmlformats.org/officeDocument/2006/relationships" r:id="rId5"/>
            </a:rPr>
            <a:t>a.k.hagell@btinternet.com</a:t>
          </a:r>
          <a:endParaRPr lang="en-US"/>
        </a:p>
      </dgm:t>
    </dgm:pt>
    <dgm:pt modelId="{1BA53C8D-AEFC-4F5C-8D35-37524E1ED059}" type="parTrans" cxnId="{6F7D7540-2216-44D0-AAC4-9C00276DEDBA}">
      <dgm:prSet/>
      <dgm:spPr/>
      <dgm:t>
        <a:bodyPr/>
        <a:lstStyle/>
        <a:p>
          <a:endParaRPr lang="en-US"/>
        </a:p>
      </dgm:t>
    </dgm:pt>
    <dgm:pt modelId="{716BB46F-4B05-480B-9615-AE5964767163}" type="sibTrans" cxnId="{6F7D7540-2216-44D0-AAC4-9C00276DEDBA}">
      <dgm:prSet/>
      <dgm:spPr/>
      <dgm:t>
        <a:bodyPr/>
        <a:lstStyle/>
        <a:p>
          <a:endParaRPr lang="en-US"/>
        </a:p>
      </dgm:t>
    </dgm:pt>
    <dgm:pt modelId="{D4D101FD-FBFB-4870-9529-3662F9C687DB}">
      <dgm:prSet/>
      <dgm:spPr/>
      <dgm:t>
        <a:bodyPr/>
        <a:lstStyle/>
        <a:p>
          <a:r>
            <a:rPr lang="en-GB" i="0"/>
            <a:t>SWL ICS Community Based Support for older/frail people, Shane Breannan, StayWell services, </a:t>
          </a:r>
          <a:r>
            <a:rPr lang="en-GB" i="0" u="sng">
              <a:hlinkClick xmlns:r="http://schemas.openxmlformats.org/officeDocument/2006/relationships" r:id="rId6"/>
            </a:rPr>
            <a:t>shane.brennan@staywellservices.org.uk</a:t>
          </a:r>
          <a:endParaRPr lang="en-US"/>
        </a:p>
      </dgm:t>
    </dgm:pt>
    <dgm:pt modelId="{3817770A-F7FA-4279-8D4E-734EE842837E}" type="parTrans" cxnId="{523DE190-5E1F-45C5-8C4C-451AF037D1F1}">
      <dgm:prSet/>
      <dgm:spPr/>
      <dgm:t>
        <a:bodyPr/>
        <a:lstStyle/>
        <a:p>
          <a:endParaRPr lang="en-US"/>
        </a:p>
      </dgm:t>
    </dgm:pt>
    <dgm:pt modelId="{2E80407C-3653-4923-BDFA-F7086BB02CDE}" type="sibTrans" cxnId="{523DE190-5E1F-45C5-8C4C-451AF037D1F1}">
      <dgm:prSet/>
      <dgm:spPr/>
      <dgm:t>
        <a:bodyPr/>
        <a:lstStyle/>
        <a:p>
          <a:endParaRPr lang="en-US"/>
        </a:p>
      </dgm:t>
    </dgm:pt>
    <dgm:pt modelId="{7C4BF8DC-6962-4760-BDF6-4D4A89550F19}">
      <dgm:prSet/>
      <dgm:spPr/>
      <dgm:t>
        <a:bodyPr/>
        <a:lstStyle/>
        <a:p>
          <a:r>
            <a:rPr lang="en-GB" i="0"/>
            <a:t>SWL ICS Digital Board, Kate White, Kingston Voluntary Action (Superhighways), </a:t>
          </a:r>
          <a:r>
            <a:rPr lang="en-GB" i="0" u="sng">
              <a:hlinkClick xmlns:r="http://schemas.openxmlformats.org/officeDocument/2006/relationships" r:id="rId7"/>
            </a:rPr>
            <a:t>katewhite@superhighways.org.uk</a:t>
          </a:r>
          <a:endParaRPr lang="en-US"/>
        </a:p>
      </dgm:t>
    </dgm:pt>
    <dgm:pt modelId="{05DDAFD4-EE0B-4AC5-AEB9-3036A240C3E5}" type="parTrans" cxnId="{22453595-DE02-4DD4-8C09-EBC2A9649DD4}">
      <dgm:prSet/>
      <dgm:spPr/>
      <dgm:t>
        <a:bodyPr/>
        <a:lstStyle/>
        <a:p>
          <a:endParaRPr lang="en-US"/>
        </a:p>
      </dgm:t>
    </dgm:pt>
    <dgm:pt modelId="{C3989FB9-7880-43BC-88C8-1CD0AFA68E0B}" type="sibTrans" cxnId="{22453595-DE02-4DD4-8C09-EBC2A9649DD4}">
      <dgm:prSet/>
      <dgm:spPr/>
      <dgm:t>
        <a:bodyPr/>
        <a:lstStyle/>
        <a:p>
          <a:endParaRPr lang="en-US"/>
        </a:p>
      </dgm:t>
    </dgm:pt>
    <dgm:pt modelId="{BA99EC00-3C5D-4B9E-94C3-54ACD983D801}">
      <dgm:prSet/>
      <dgm:spPr/>
      <dgm:t>
        <a:bodyPr/>
        <a:lstStyle/>
        <a:p>
          <a:r>
            <a:rPr lang="en-GB" i="0"/>
            <a:t>SWL ICS Perinatal Programme Partnership Group (PPG), Alberta Atkinson, Home-Start Sutton, </a:t>
          </a:r>
          <a:r>
            <a:rPr lang="en-GB" i="0" u="sng">
              <a:hlinkClick xmlns:r="http://schemas.openxmlformats.org/officeDocument/2006/relationships" r:id="rId8"/>
            </a:rPr>
            <a:t>alberta@homestartsutton.org.uk</a:t>
          </a:r>
          <a:endParaRPr lang="en-US"/>
        </a:p>
      </dgm:t>
    </dgm:pt>
    <dgm:pt modelId="{62A3345F-ECBC-4123-982C-496C067D4ABB}" type="parTrans" cxnId="{08971E17-D903-4DF6-A9CF-E698286932F8}">
      <dgm:prSet/>
      <dgm:spPr/>
      <dgm:t>
        <a:bodyPr/>
        <a:lstStyle/>
        <a:p>
          <a:endParaRPr lang="en-US"/>
        </a:p>
      </dgm:t>
    </dgm:pt>
    <dgm:pt modelId="{3FEAA203-6FA2-45BB-B747-9E51954F259A}" type="sibTrans" cxnId="{08971E17-D903-4DF6-A9CF-E698286932F8}">
      <dgm:prSet/>
      <dgm:spPr/>
      <dgm:t>
        <a:bodyPr/>
        <a:lstStyle/>
        <a:p>
          <a:endParaRPr lang="en-US"/>
        </a:p>
      </dgm:t>
    </dgm:pt>
    <dgm:pt modelId="{E4396E51-4FC2-48E0-A328-7563A74A63B7}" type="pres">
      <dgm:prSet presAssocID="{3E910BAB-061C-4013-BF4D-8F087BB9BCDB}" presName="vert0" presStyleCnt="0">
        <dgm:presLayoutVars>
          <dgm:dir/>
          <dgm:animOne val="branch"/>
          <dgm:animLvl val="lvl"/>
        </dgm:presLayoutVars>
      </dgm:prSet>
      <dgm:spPr/>
    </dgm:pt>
    <dgm:pt modelId="{0A6D72B2-6BEC-4317-9A8E-0F8B527F0A36}" type="pres">
      <dgm:prSet presAssocID="{872F2FC4-04F0-4C6C-BFC0-09EF9EDC178E}" presName="thickLine" presStyleLbl="alignNode1" presStyleIdx="0" presStyleCnt="8"/>
      <dgm:spPr/>
    </dgm:pt>
    <dgm:pt modelId="{3F7AFEB3-E772-407E-8368-E2DEE1D68989}" type="pres">
      <dgm:prSet presAssocID="{872F2FC4-04F0-4C6C-BFC0-09EF9EDC178E}" presName="horz1" presStyleCnt="0"/>
      <dgm:spPr/>
    </dgm:pt>
    <dgm:pt modelId="{7895B212-DB18-4981-A147-197F3F58A660}" type="pres">
      <dgm:prSet presAssocID="{872F2FC4-04F0-4C6C-BFC0-09EF9EDC178E}" presName="tx1" presStyleLbl="revTx" presStyleIdx="0" presStyleCnt="8"/>
      <dgm:spPr/>
    </dgm:pt>
    <dgm:pt modelId="{DC7FFF26-3495-4B0F-A7A6-5E69C4766764}" type="pres">
      <dgm:prSet presAssocID="{872F2FC4-04F0-4C6C-BFC0-09EF9EDC178E}" presName="vert1" presStyleCnt="0"/>
      <dgm:spPr/>
    </dgm:pt>
    <dgm:pt modelId="{B018455B-14B3-4298-865E-6B8B28088C1D}" type="pres">
      <dgm:prSet presAssocID="{99E65F47-7C93-46E3-BBE5-32D9F70050E5}" presName="thickLine" presStyleLbl="alignNode1" presStyleIdx="1" presStyleCnt="8"/>
      <dgm:spPr/>
    </dgm:pt>
    <dgm:pt modelId="{E4D6F96D-E4BE-4299-9AB0-6BD202940DCB}" type="pres">
      <dgm:prSet presAssocID="{99E65F47-7C93-46E3-BBE5-32D9F70050E5}" presName="horz1" presStyleCnt="0"/>
      <dgm:spPr/>
    </dgm:pt>
    <dgm:pt modelId="{08C8E71C-17EF-4EF2-9F8E-63AD8D116D31}" type="pres">
      <dgm:prSet presAssocID="{99E65F47-7C93-46E3-BBE5-32D9F70050E5}" presName="tx1" presStyleLbl="revTx" presStyleIdx="1" presStyleCnt="8"/>
      <dgm:spPr/>
    </dgm:pt>
    <dgm:pt modelId="{C5C5BE93-D9E0-41FC-A069-487F3D48C7EA}" type="pres">
      <dgm:prSet presAssocID="{99E65F47-7C93-46E3-BBE5-32D9F70050E5}" presName="vert1" presStyleCnt="0"/>
      <dgm:spPr/>
    </dgm:pt>
    <dgm:pt modelId="{BF4E6034-EE04-4685-9578-30D221D70046}" type="pres">
      <dgm:prSet presAssocID="{276477A1-2BDB-4B63-93A9-0A0656C58488}" presName="thickLine" presStyleLbl="alignNode1" presStyleIdx="2" presStyleCnt="8"/>
      <dgm:spPr/>
    </dgm:pt>
    <dgm:pt modelId="{BCBF7ABC-B82B-4F23-91BE-E61B26B79690}" type="pres">
      <dgm:prSet presAssocID="{276477A1-2BDB-4B63-93A9-0A0656C58488}" presName="horz1" presStyleCnt="0"/>
      <dgm:spPr/>
    </dgm:pt>
    <dgm:pt modelId="{91FB219D-7272-43FA-A739-7E63EF06C8BD}" type="pres">
      <dgm:prSet presAssocID="{276477A1-2BDB-4B63-93A9-0A0656C58488}" presName="tx1" presStyleLbl="revTx" presStyleIdx="2" presStyleCnt="8"/>
      <dgm:spPr/>
    </dgm:pt>
    <dgm:pt modelId="{19A11684-3DC9-46D2-9A3C-DF0E06E855C4}" type="pres">
      <dgm:prSet presAssocID="{276477A1-2BDB-4B63-93A9-0A0656C58488}" presName="vert1" presStyleCnt="0"/>
      <dgm:spPr/>
    </dgm:pt>
    <dgm:pt modelId="{26FB917B-2D64-4069-9DDF-27F59F9D4C14}" type="pres">
      <dgm:prSet presAssocID="{470E46D4-6918-4FE3-9B25-D0270FE64FF1}" presName="thickLine" presStyleLbl="alignNode1" presStyleIdx="3" presStyleCnt="8"/>
      <dgm:spPr/>
    </dgm:pt>
    <dgm:pt modelId="{33267AAF-8409-4E88-BFAE-11DE587AE36C}" type="pres">
      <dgm:prSet presAssocID="{470E46D4-6918-4FE3-9B25-D0270FE64FF1}" presName="horz1" presStyleCnt="0"/>
      <dgm:spPr/>
    </dgm:pt>
    <dgm:pt modelId="{72FD4678-41CC-4309-ACA2-6C0B89172834}" type="pres">
      <dgm:prSet presAssocID="{470E46D4-6918-4FE3-9B25-D0270FE64FF1}" presName="tx1" presStyleLbl="revTx" presStyleIdx="3" presStyleCnt="8"/>
      <dgm:spPr/>
    </dgm:pt>
    <dgm:pt modelId="{2E518A4A-9A27-4E72-9004-90B7FD8B26DC}" type="pres">
      <dgm:prSet presAssocID="{470E46D4-6918-4FE3-9B25-D0270FE64FF1}" presName="vert1" presStyleCnt="0"/>
      <dgm:spPr/>
    </dgm:pt>
    <dgm:pt modelId="{B40D76E0-1A91-4B05-B542-02C04ABD6D01}" type="pres">
      <dgm:prSet presAssocID="{9F51F631-EFAA-4CAA-9E69-FB5C13A4B9D0}" presName="thickLine" presStyleLbl="alignNode1" presStyleIdx="4" presStyleCnt="8"/>
      <dgm:spPr/>
    </dgm:pt>
    <dgm:pt modelId="{12BAA51E-DA90-490B-8A0B-5FE8C648ADAE}" type="pres">
      <dgm:prSet presAssocID="{9F51F631-EFAA-4CAA-9E69-FB5C13A4B9D0}" presName="horz1" presStyleCnt="0"/>
      <dgm:spPr/>
    </dgm:pt>
    <dgm:pt modelId="{854C5BD3-B5F1-4B58-A206-2CE708F10EFF}" type="pres">
      <dgm:prSet presAssocID="{9F51F631-EFAA-4CAA-9E69-FB5C13A4B9D0}" presName="tx1" presStyleLbl="revTx" presStyleIdx="4" presStyleCnt="8"/>
      <dgm:spPr/>
    </dgm:pt>
    <dgm:pt modelId="{C77B1C82-5263-4B03-88D8-926730F1BDC5}" type="pres">
      <dgm:prSet presAssocID="{9F51F631-EFAA-4CAA-9E69-FB5C13A4B9D0}" presName="vert1" presStyleCnt="0"/>
      <dgm:spPr/>
    </dgm:pt>
    <dgm:pt modelId="{F7E2CED9-54A8-4BD0-A785-C1B400435975}" type="pres">
      <dgm:prSet presAssocID="{D4D101FD-FBFB-4870-9529-3662F9C687DB}" presName="thickLine" presStyleLbl="alignNode1" presStyleIdx="5" presStyleCnt="8"/>
      <dgm:spPr/>
    </dgm:pt>
    <dgm:pt modelId="{5BF5A9EF-FFFD-4D5D-835E-FA833ACFDF5D}" type="pres">
      <dgm:prSet presAssocID="{D4D101FD-FBFB-4870-9529-3662F9C687DB}" presName="horz1" presStyleCnt="0"/>
      <dgm:spPr/>
    </dgm:pt>
    <dgm:pt modelId="{C16F4BAC-DD2C-4922-87E8-4B061156A41F}" type="pres">
      <dgm:prSet presAssocID="{D4D101FD-FBFB-4870-9529-3662F9C687DB}" presName="tx1" presStyleLbl="revTx" presStyleIdx="5" presStyleCnt="8"/>
      <dgm:spPr/>
    </dgm:pt>
    <dgm:pt modelId="{54ED9861-0A5A-4DEA-8809-88B5291AD3AC}" type="pres">
      <dgm:prSet presAssocID="{D4D101FD-FBFB-4870-9529-3662F9C687DB}" presName="vert1" presStyleCnt="0"/>
      <dgm:spPr/>
    </dgm:pt>
    <dgm:pt modelId="{5726E562-549D-48C6-A2F2-016A13FA5A55}" type="pres">
      <dgm:prSet presAssocID="{7C4BF8DC-6962-4760-BDF6-4D4A89550F19}" presName="thickLine" presStyleLbl="alignNode1" presStyleIdx="6" presStyleCnt="8"/>
      <dgm:spPr/>
    </dgm:pt>
    <dgm:pt modelId="{F755A48A-D60E-4EF1-8776-FA14CA9BC9EA}" type="pres">
      <dgm:prSet presAssocID="{7C4BF8DC-6962-4760-BDF6-4D4A89550F19}" presName="horz1" presStyleCnt="0"/>
      <dgm:spPr/>
    </dgm:pt>
    <dgm:pt modelId="{3E0228F4-2B9A-428F-9555-4E147DFB83F0}" type="pres">
      <dgm:prSet presAssocID="{7C4BF8DC-6962-4760-BDF6-4D4A89550F19}" presName="tx1" presStyleLbl="revTx" presStyleIdx="6" presStyleCnt="8"/>
      <dgm:spPr/>
    </dgm:pt>
    <dgm:pt modelId="{50B05CC3-72C3-443B-949A-EA2350821FC8}" type="pres">
      <dgm:prSet presAssocID="{7C4BF8DC-6962-4760-BDF6-4D4A89550F19}" presName="vert1" presStyleCnt="0"/>
      <dgm:spPr/>
    </dgm:pt>
    <dgm:pt modelId="{E33F7E1C-B4B1-4FE5-986E-5EE92E0269E3}" type="pres">
      <dgm:prSet presAssocID="{BA99EC00-3C5D-4B9E-94C3-54ACD983D801}" presName="thickLine" presStyleLbl="alignNode1" presStyleIdx="7" presStyleCnt="8"/>
      <dgm:spPr/>
    </dgm:pt>
    <dgm:pt modelId="{6FB6E955-2D76-4A9A-BB22-B9712AEC27D1}" type="pres">
      <dgm:prSet presAssocID="{BA99EC00-3C5D-4B9E-94C3-54ACD983D801}" presName="horz1" presStyleCnt="0"/>
      <dgm:spPr/>
    </dgm:pt>
    <dgm:pt modelId="{F640CADB-066D-46AC-B3E7-28C21609150E}" type="pres">
      <dgm:prSet presAssocID="{BA99EC00-3C5D-4B9E-94C3-54ACD983D801}" presName="tx1" presStyleLbl="revTx" presStyleIdx="7" presStyleCnt="8"/>
      <dgm:spPr/>
    </dgm:pt>
    <dgm:pt modelId="{BEA7DC8A-BC03-4B0F-867F-77077612C994}" type="pres">
      <dgm:prSet presAssocID="{BA99EC00-3C5D-4B9E-94C3-54ACD983D801}" presName="vert1" presStyleCnt="0"/>
      <dgm:spPr/>
    </dgm:pt>
  </dgm:ptLst>
  <dgm:cxnLst>
    <dgm:cxn modelId="{C8819614-9EE2-4C35-8E20-1BCC5F63AB01}" type="presOf" srcId="{276477A1-2BDB-4B63-93A9-0A0656C58488}" destId="{91FB219D-7272-43FA-A739-7E63EF06C8BD}" srcOrd="0" destOrd="0" presId="urn:microsoft.com/office/officeart/2008/layout/LinedList"/>
    <dgm:cxn modelId="{88A1D915-B798-4164-991F-CC4A63E1ECA7}" type="presOf" srcId="{9F51F631-EFAA-4CAA-9E69-FB5C13A4B9D0}" destId="{854C5BD3-B5F1-4B58-A206-2CE708F10EFF}" srcOrd="0" destOrd="0" presId="urn:microsoft.com/office/officeart/2008/layout/LinedList"/>
    <dgm:cxn modelId="{08971E17-D903-4DF6-A9CF-E698286932F8}" srcId="{3E910BAB-061C-4013-BF4D-8F087BB9BCDB}" destId="{BA99EC00-3C5D-4B9E-94C3-54ACD983D801}" srcOrd="7" destOrd="0" parTransId="{62A3345F-ECBC-4123-982C-496C067D4ABB}" sibTransId="{3FEAA203-6FA2-45BB-B747-9E51954F259A}"/>
    <dgm:cxn modelId="{4F8E7F37-0C3C-4D0B-A50F-E27230424B78}" srcId="{3E910BAB-061C-4013-BF4D-8F087BB9BCDB}" destId="{872F2FC4-04F0-4C6C-BFC0-09EF9EDC178E}" srcOrd="0" destOrd="0" parTransId="{AACCFE7D-0842-424C-8A54-9235CAD0268A}" sibTransId="{4933A3D4-7F42-4A18-8C25-5669FAEEE0B9}"/>
    <dgm:cxn modelId="{B2C21D3F-C109-4B44-A0E0-EA65CDABAF47}" type="presOf" srcId="{7C4BF8DC-6962-4760-BDF6-4D4A89550F19}" destId="{3E0228F4-2B9A-428F-9555-4E147DFB83F0}" srcOrd="0" destOrd="0" presId="urn:microsoft.com/office/officeart/2008/layout/LinedList"/>
    <dgm:cxn modelId="{6F7D7540-2216-44D0-AAC4-9C00276DEDBA}" srcId="{3E910BAB-061C-4013-BF4D-8F087BB9BCDB}" destId="{9F51F631-EFAA-4CAA-9E69-FB5C13A4B9D0}" srcOrd="4" destOrd="0" parTransId="{1BA53C8D-AEFC-4F5C-8D35-37524E1ED059}" sibTransId="{716BB46F-4B05-480B-9615-AE5964767163}"/>
    <dgm:cxn modelId="{D7F13564-1268-42D7-A28E-BC6EC7C06369}" type="presOf" srcId="{99E65F47-7C93-46E3-BBE5-32D9F70050E5}" destId="{08C8E71C-17EF-4EF2-9F8E-63AD8D116D31}" srcOrd="0" destOrd="0" presId="urn:microsoft.com/office/officeart/2008/layout/LinedList"/>
    <dgm:cxn modelId="{199AC064-6491-49C9-BB83-85470BF9DCCD}" type="presOf" srcId="{D4D101FD-FBFB-4870-9529-3662F9C687DB}" destId="{C16F4BAC-DD2C-4922-87E8-4B061156A41F}" srcOrd="0" destOrd="0" presId="urn:microsoft.com/office/officeart/2008/layout/LinedList"/>
    <dgm:cxn modelId="{3F25454C-5781-4E15-AE68-EBC0BB8C1011}" type="presOf" srcId="{872F2FC4-04F0-4C6C-BFC0-09EF9EDC178E}" destId="{7895B212-DB18-4981-A147-197F3F58A660}" srcOrd="0" destOrd="0" presId="urn:microsoft.com/office/officeart/2008/layout/LinedList"/>
    <dgm:cxn modelId="{5111D14F-C5DF-42C2-AA94-13624A61F2CB}" srcId="{3E910BAB-061C-4013-BF4D-8F087BB9BCDB}" destId="{99E65F47-7C93-46E3-BBE5-32D9F70050E5}" srcOrd="1" destOrd="0" parTransId="{FC09F7DC-DA71-48DD-B83C-28751F3F71B9}" sibTransId="{12929782-0A73-4B6A-98AF-1A81A0AFF3DF}"/>
    <dgm:cxn modelId="{86231171-A6C1-4EF4-B987-416A0C9955CC}" type="presOf" srcId="{BA99EC00-3C5D-4B9E-94C3-54ACD983D801}" destId="{F640CADB-066D-46AC-B3E7-28C21609150E}" srcOrd="0" destOrd="0" presId="urn:microsoft.com/office/officeart/2008/layout/LinedList"/>
    <dgm:cxn modelId="{257BAB7E-39FC-4256-B057-9C7374BF06B9}" type="presOf" srcId="{470E46D4-6918-4FE3-9B25-D0270FE64FF1}" destId="{72FD4678-41CC-4309-ACA2-6C0B89172834}" srcOrd="0" destOrd="0" presId="urn:microsoft.com/office/officeart/2008/layout/LinedList"/>
    <dgm:cxn modelId="{A8F73580-160E-4C96-99CB-F577E6D6A93F}" type="presOf" srcId="{3E910BAB-061C-4013-BF4D-8F087BB9BCDB}" destId="{E4396E51-4FC2-48E0-A328-7563A74A63B7}" srcOrd="0" destOrd="0" presId="urn:microsoft.com/office/officeart/2008/layout/LinedList"/>
    <dgm:cxn modelId="{523DE190-5E1F-45C5-8C4C-451AF037D1F1}" srcId="{3E910BAB-061C-4013-BF4D-8F087BB9BCDB}" destId="{D4D101FD-FBFB-4870-9529-3662F9C687DB}" srcOrd="5" destOrd="0" parTransId="{3817770A-F7FA-4279-8D4E-734EE842837E}" sibTransId="{2E80407C-3653-4923-BDFA-F7086BB02CDE}"/>
    <dgm:cxn modelId="{22453595-DE02-4DD4-8C09-EBC2A9649DD4}" srcId="{3E910BAB-061C-4013-BF4D-8F087BB9BCDB}" destId="{7C4BF8DC-6962-4760-BDF6-4D4A89550F19}" srcOrd="6" destOrd="0" parTransId="{05DDAFD4-EE0B-4AC5-AEB9-3036A240C3E5}" sibTransId="{C3989FB9-7880-43BC-88C8-1CD0AFA68E0B}"/>
    <dgm:cxn modelId="{0AA477BD-9C37-4CE2-984C-10E0C8896CEC}" srcId="{3E910BAB-061C-4013-BF4D-8F087BB9BCDB}" destId="{470E46D4-6918-4FE3-9B25-D0270FE64FF1}" srcOrd="3" destOrd="0" parTransId="{1738C995-57EA-465E-843A-8161AEBF8EB7}" sibTransId="{AF85DD28-6BA6-4A64-AE15-8E596F2D55E6}"/>
    <dgm:cxn modelId="{A6A7B6F1-D46E-4C9E-BC81-49C6EFF347C6}" srcId="{3E910BAB-061C-4013-BF4D-8F087BB9BCDB}" destId="{276477A1-2BDB-4B63-93A9-0A0656C58488}" srcOrd="2" destOrd="0" parTransId="{8309BDFB-5E7F-4937-B9EA-CB4524FDCA80}" sibTransId="{66805FF3-6FC2-44D2-BD36-AF67908784FD}"/>
    <dgm:cxn modelId="{6100BAE2-D2C6-4660-B2BB-65FEBB870FC8}" type="presParOf" srcId="{E4396E51-4FC2-48E0-A328-7563A74A63B7}" destId="{0A6D72B2-6BEC-4317-9A8E-0F8B527F0A36}" srcOrd="0" destOrd="0" presId="urn:microsoft.com/office/officeart/2008/layout/LinedList"/>
    <dgm:cxn modelId="{326AA31C-4D7E-4B3F-BD18-9A80140CF734}" type="presParOf" srcId="{E4396E51-4FC2-48E0-A328-7563A74A63B7}" destId="{3F7AFEB3-E772-407E-8368-E2DEE1D68989}" srcOrd="1" destOrd="0" presId="urn:microsoft.com/office/officeart/2008/layout/LinedList"/>
    <dgm:cxn modelId="{8244805E-F695-4F37-AE9D-1E33A7549139}" type="presParOf" srcId="{3F7AFEB3-E772-407E-8368-E2DEE1D68989}" destId="{7895B212-DB18-4981-A147-197F3F58A660}" srcOrd="0" destOrd="0" presId="urn:microsoft.com/office/officeart/2008/layout/LinedList"/>
    <dgm:cxn modelId="{E0ED8315-3FBB-4401-A8F5-B9E5A72597F8}" type="presParOf" srcId="{3F7AFEB3-E772-407E-8368-E2DEE1D68989}" destId="{DC7FFF26-3495-4B0F-A7A6-5E69C4766764}" srcOrd="1" destOrd="0" presId="urn:microsoft.com/office/officeart/2008/layout/LinedList"/>
    <dgm:cxn modelId="{85066C38-0F5E-45E6-9B15-13824B022FB1}" type="presParOf" srcId="{E4396E51-4FC2-48E0-A328-7563A74A63B7}" destId="{B018455B-14B3-4298-865E-6B8B28088C1D}" srcOrd="2" destOrd="0" presId="urn:microsoft.com/office/officeart/2008/layout/LinedList"/>
    <dgm:cxn modelId="{1DDC9FCB-252B-4794-AF67-87936D3F284C}" type="presParOf" srcId="{E4396E51-4FC2-48E0-A328-7563A74A63B7}" destId="{E4D6F96D-E4BE-4299-9AB0-6BD202940DCB}" srcOrd="3" destOrd="0" presId="urn:microsoft.com/office/officeart/2008/layout/LinedList"/>
    <dgm:cxn modelId="{F757368A-2C52-4E4B-9026-516D380C04E9}" type="presParOf" srcId="{E4D6F96D-E4BE-4299-9AB0-6BD202940DCB}" destId="{08C8E71C-17EF-4EF2-9F8E-63AD8D116D31}" srcOrd="0" destOrd="0" presId="urn:microsoft.com/office/officeart/2008/layout/LinedList"/>
    <dgm:cxn modelId="{0AE5278B-E7B8-481B-A081-70B77415E0A4}" type="presParOf" srcId="{E4D6F96D-E4BE-4299-9AB0-6BD202940DCB}" destId="{C5C5BE93-D9E0-41FC-A069-487F3D48C7EA}" srcOrd="1" destOrd="0" presId="urn:microsoft.com/office/officeart/2008/layout/LinedList"/>
    <dgm:cxn modelId="{4B455E25-9ACC-4DED-9AC1-27180B9189A6}" type="presParOf" srcId="{E4396E51-4FC2-48E0-A328-7563A74A63B7}" destId="{BF4E6034-EE04-4685-9578-30D221D70046}" srcOrd="4" destOrd="0" presId="urn:microsoft.com/office/officeart/2008/layout/LinedList"/>
    <dgm:cxn modelId="{C7B9BEA6-7300-4FCC-B59E-8EABFB5EB2F9}" type="presParOf" srcId="{E4396E51-4FC2-48E0-A328-7563A74A63B7}" destId="{BCBF7ABC-B82B-4F23-91BE-E61B26B79690}" srcOrd="5" destOrd="0" presId="urn:microsoft.com/office/officeart/2008/layout/LinedList"/>
    <dgm:cxn modelId="{C6DB1D1F-EFE4-4AA8-95FB-2232EFB679E8}" type="presParOf" srcId="{BCBF7ABC-B82B-4F23-91BE-E61B26B79690}" destId="{91FB219D-7272-43FA-A739-7E63EF06C8BD}" srcOrd="0" destOrd="0" presId="urn:microsoft.com/office/officeart/2008/layout/LinedList"/>
    <dgm:cxn modelId="{2E509A6F-9BEB-4457-A3C3-7374B93204C7}" type="presParOf" srcId="{BCBF7ABC-B82B-4F23-91BE-E61B26B79690}" destId="{19A11684-3DC9-46D2-9A3C-DF0E06E855C4}" srcOrd="1" destOrd="0" presId="urn:microsoft.com/office/officeart/2008/layout/LinedList"/>
    <dgm:cxn modelId="{708277F7-75EA-49C7-86B6-945DF705D9DD}" type="presParOf" srcId="{E4396E51-4FC2-48E0-A328-7563A74A63B7}" destId="{26FB917B-2D64-4069-9DDF-27F59F9D4C14}" srcOrd="6" destOrd="0" presId="urn:microsoft.com/office/officeart/2008/layout/LinedList"/>
    <dgm:cxn modelId="{D395B68A-0556-430C-BD7F-8E246288D7D6}" type="presParOf" srcId="{E4396E51-4FC2-48E0-A328-7563A74A63B7}" destId="{33267AAF-8409-4E88-BFAE-11DE587AE36C}" srcOrd="7" destOrd="0" presId="urn:microsoft.com/office/officeart/2008/layout/LinedList"/>
    <dgm:cxn modelId="{5831C3DE-14D9-4872-942E-9D7D052FB4EE}" type="presParOf" srcId="{33267AAF-8409-4E88-BFAE-11DE587AE36C}" destId="{72FD4678-41CC-4309-ACA2-6C0B89172834}" srcOrd="0" destOrd="0" presId="urn:microsoft.com/office/officeart/2008/layout/LinedList"/>
    <dgm:cxn modelId="{EC86346F-A4C0-48C5-8380-D4FFBDFA8744}" type="presParOf" srcId="{33267AAF-8409-4E88-BFAE-11DE587AE36C}" destId="{2E518A4A-9A27-4E72-9004-90B7FD8B26DC}" srcOrd="1" destOrd="0" presId="urn:microsoft.com/office/officeart/2008/layout/LinedList"/>
    <dgm:cxn modelId="{9FC0EC3B-6864-4689-BE5E-93C9DAA74597}" type="presParOf" srcId="{E4396E51-4FC2-48E0-A328-7563A74A63B7}" destId="{B40D76E0-1A91-4B05-B542-02C04ABD6D01}" srcOrd="8" destOrd="0" presId="urn:microsoft.com/office/officeart/2008/layout/LinedList"/>
    <dgm:cxn modelId="{ECE26E2A-CC68-41DD-8962-1C4627C24FCD}" type="presParOf" srcId="{E4396E51-4FC2-48E0-A328-7563A74A63B7}" destId="{12BAA51E-DA90-490B-8A0B-5FE8C648ADAE}" srcOrd="9" destOrd="0" presId="urn:microsoft.com/office/officeart/2008/layout/LinedList"/>
    <dgm:cxn modelId="{C76C7250-A73D-4204-87CE-BB0E737058BE}" type="presParOf" srcId="{12BAA51E-DA90-490B-8A0B-5FE8C648ADAE}" destId="{854C5BD3-B5F1-4B58-A206-2CE708F10EFF}" srcOrd="0" destOrd="0" presId="urn:microsoft.com/office/officeart/2008/layout/LinedList"/>
    <dgm:cxn modelId="{4A8C0F05-A659-4DF9-A82D-CBBEC7D426CD}" type="presParOf" srcId="{12BAA51E-DA90-490B-8A0B-5FE8C648ADAE}" destId="{C77B1C82-5263-4B03-88D8-926730F1BDC5}" srcOrd="1" destOrd="0" presId="urn:microsoft.com/office/officeart/2008/layout/LinedList"/>
    <dgm:cxn modelId="{F5F8EF54-4B2A-4887-B793-D7E21CCF3F09}" type="presParOf" srcId="{E4396E51-4FC2-48E0-A328-7563A74A63B7}" destId="{F7E2CED9-54A8-4BD0-A785-C1B400435975}" srcOrd="10" destOrd="0" presId="urn:microsoft.com/office/officeart/2008/layout/LinedList"/>
    <dgm:cxn modelId="{CD68F766-C2C1-475F-B920-77F20AC956DA}" type="presParOf" srcId="{E4396E51-4FC2-48E0-A328-7563A74A63B7}" destId="{5BF5A9EF-FFFD-4D5D-835E-FA833ACFDF5D}" srcOrd="11" destOrd="0" presId="urn:microsoft.com/office/officeart/2008/layout/LinedList"/>
    <dgm:cxn modelId="{A5A0FC79-1486-4878-8CC6-0F1923CE5C7D}" type="presParOf" srcId="{5BF5A9EF-FFFD-4D5D-835E-FA833ACFDF5D}" destId="{C16F4BAC-DD2C-4922-87E8-4B061156A41F}" srcOrd="0" destOrd="0" presId="urn:microsoft.com/office/officeart/2008/layout/LinedList"/>
    <dgm:cxn modelId="{6331C4E2-DB47-4EDD-9CE9-E9373A9290DF}" type="presParOf" srcId="{5BF5A9EF-FFFD-4D5D-835E-FA833ACFDF5D}" destId="{54ED9861-0A5A-4DEA-8809-88B5291AD3AC}" srcOrd="1" destOrd="0" presId="urn:microsoft.com/office/officeart/2008/layout/LinedList"/>
    <dgm:cxn modelId="{707FCB07-DCA3-4F45-AE9C-9FF6A0F0F760}" type="presParOf" srcId="{E4396E51-4FC2-48E0-A328-7563A74A63B7}" destId="{5726E562-549D-48C6-A2F2-016A13FA5A55}" srcOrd="12" destOrd="0" presId="urn:microsoft.com/office/officeart/2008/layout/LinedList"/>
    <dgm:cxn modelId="{35081C4D-5033-4E3A-9D3B-4E89372B972E}" type="presParOf" srcId="{E4396E51-4FC2-48E0-A328-7563A74A63B7}" destId="{F755A48A-D60E-4EF1-8776-FA14CA9BC9EA}" srcOrd="13" destOrd="0" presId="urn:microsoft.com/office/officeart/2008/layout/LinedList"/>
    <dgm:cxn modelId="{74C82F6E-1359-4D53-A553-AE426C4FEB99}" type="presParOf" srcId="{F755A48A-D60E-4EF1-8776-FA14CA9BC9EA}" destId="{3E0228F4-2B9A-428F-9555-4E147DFB83F0}" srcOrd="0" destOrd="0" presId="urn:microsoft.com/office/officeart/2008/layout/LinedList"/>
    <dgm:cxn modelId="{D6536C54-262B-48B6-B51F-2614048A2FA0}" type="presParOf" srcId="{F755A48A-D60E-4EF1-8776-FA14CA9BC9EA}" destId="{50B05CC3-72C3-443B-949A-EA2350821FC8}" srcOrd="1" destOrd="0" presId="urn:microsoft.com/office/officeart/2008/layout/LinedList"/>
    <dgm:cxn modelId="{4A0EC0C5-25E4-4ADA-82D8-74BB6323D395}" type="presParOf" srcId="{E4396E51-4FC2-48E0-A328-7563A74A63B7}" destId="{E33F7E1C-B4B1-4FE5-986E-5EE92E0269E3}" srcOrd="14" destOrd="0" presId="urn:microsoft.com/office/officeart/2008/layout/LinedList"/>
    <dgm:cxn modelId="{0267A3B1-24BA-44BF-8C70-61E6E5DEC030}" type="presParOf" srcId="{E4396E51-4FC2-48E0-A328-7563A74A63B7}" destId="{6FB6E955-2D76-4A9A-BB22-B9712AEC27D1}" srcOrd="15" destOrd="0" presId="urn:microsoft.com/office/officeart/2008/layout/LinedList"/>
    <dgm:cxn modelId="{6EC544D4-971F-4786-B08A-040711BA3CDC}" type="presParOf" srcId="{6FB6E955-2D76-4A9A-BB22-B9712AEC27D1}" destId="{F640CADB-066D-46AC-B3E7-28C21609150E}" srcOrd="0" destOrd="0" presId="urn:microsoft.com/office/officeart/2008/layout/LinedList"/>
    <dgm:cxn modelId="{8C74E2D4-CC99-499A-AFC5-0F9AD89453D7}" type="presParOf" srcId="{6FB6E955-2D76-4A9A-BB22-B9712AEC27D1}" destId="{BEA7DC8A-BC03-4B0F-867F-77077612C99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F95562-5070-4B94-BD5E-3248157D2CEF}">
      <dsp:nvSpPr>
        <dsp:cNvPr id="0" name=""/>
        <dsp:cNvSpPr/>
      </dsp:nvSpPr>
      <dsp:spPr>
        <a:xfrm rot="5400000">
          <a:off x="2087744" y="70334"/>
          <a:ext cx="2701530" cy="3236244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0" i="0" kern="1200" dirty="0"/>
            <a:t>Croydon	1,900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0" i="0" kern="1200" dirty="0"/>
            <a:t>Kingston	    575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0" i="0" kern="1200" dirty="0"/>
            <a:t>Wandsworth    1,390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0" i="0" kern="1200" dirty="0"/>
            <a:t>Merton	    400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0" i="0" kern="1200" dirty="0"/>
            <a:t>Richmond  	    800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0" i="0" kern="1200" dirty="0"/>
            <a:t>Sutton   	   400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 dirty="0"/>
            <a:t>1.56 million residents</a:t>
          </a:r>
          <a:endParaRPr lang="en-GB" sz="1800" kern="1200" dirty="0"/>
        </a:p>
      </dsp:txBody>
      <dsp:txXfrm rot="-5400000">
        <a:off x="1820387" y="469569"/>
        <a:ext cx="3104366" cy="2437774"/>
      </dsp:txXfrm>
    </dsp:sp>
    <dsp:sp modelId="{354E2ECF-7E47-42D5-86B4-67DB36D1F92B}">
      <dsp:nvSpPr>
        <dsp:cNvPr id="0" name=""/>
        <dsp:cNvSpPr/>
      </dsp:nvSpPr>
      <dsp:spPr>
        <a:xfrm>
          <a:off x="0" y="0"/>
          <a:ext cx="1820387" cy="3376913"/>
        </a:xfrm>
        <a:prstGeom prst="round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/>
            <a:t>5,565 organisations</a:t>
          </a:r>
          <a:endParaRPr lang="en-GB" sz="1900" kern="1200"/>
        </a:p>
      </dsp:txBody>
      <dsp:txXfrm>
        <a:off x="88864" y="88864"/>
        <a:ext cx="1642659" cy="31991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D72B2-6BEC-4317-9A8E-0F8B527F0A36}">
      <dsp:nvSpPr>
        <dsp:cNvPr id="0" name=""/>
        <dsp:cNvSpPr/>
      </dsp:nvSpPr>
      <dsp:spPr>
        <a:xfrm>
          <a:off x="0" y="0"/>
          <a:ext cx="52578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95B212-DB18-4981-A147-197F3F58A660}">
      <dsp:nvSpPr>
        <dsp:cNvPr id="0" name=""/>
        <dsp:cNvSpPr/>
      </dsp:nvSpPr>
      <dsp:spPr>
        <a:xfrm>
          <a:off x="0" y="0"/>
          <a:ext cx="5257800" cy="688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i="0" kern="1200"/>
            <a:t>SWL ICS Health Inequalities Board, John Azah, Kingston Race and Equalities Council, </a:t>
          </a:r>
          <a:r>
            <a:rPr lang="en-GB" sz="1300" i="0" u="sng" kern="1200">
              <a:hlinkClick xmlns:r="http://schemas.openxmlformats.org/officeDocument/2006/relationships" r:id="rId1"/>
            </a:rPr>
            <a:t>john.azah@kingstonrec.org</a:t>
          </a:r>
          <a:endParaRPr lang="en-US" sz="1300" kern="1200"/>
        </a:p>
      </dsp:txBody>
      <dsp:txXfrm>
        <a:off x="0" y="0"/>
        <a:ext cx="5257800" cy="688085"/>
      </dsp:txXfrm>
    </dsp:sp>
    <dsp:sp modelId="{B018455B-14B3-4298-865E-6B8B28088C1D}">
      <dsp:nvSpPr>
        <dsp:cNvPr id="0" name=""/>
        <dsp:cNvSpPr/>
      </dsp:nvSpPr>
      <dsp:spPr>
        <a:xfrm>
          <a:off x="0" y="688085"/>
          <a:ext cx="5257800" cy="0"/>
        </a:xfrm>
        <a:prstGeom prst="line">
          <a:avLst/>
        </a:prstGeom>
        <a:solidFill>
          <a:schemeClr val="accent2">
            <a:hueOff val="920516"/>
            <a:satOff val="-2642"/>
            <a:lumOff val="-4230"/>
            <a:alphaOff val="0"/>
          </a:schemeClr>
        </a:solidFill>
        <a:ln w="19050" cap="flat" cmpd="sng" algn="ctr">
          <a:solidFill>
            <a:schemeClr val="accent2">
              <a:hueOff val="920516"/>
              <a:satOff val="-2642"/>
              <a:lumOff val="-42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C8E71C-17EF-4EF2-9F8E-63AD8D116D31}">
      <dsp:nvSpPr>
        <dsp:cNvPr id="0" name=""/>
        <dsp:cNvSpPr/>
      </dsp:nvSpPr>
      <dsp:spPr>
        <a:xfrm>
          <a:off x="0" y="688085"/>
          <a:ext cx="5257800" cy="688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i="0" kern="1200"/>
            <a:t>SWL ICS Mental Health Partnership Group, Karen Stott, Off the Record Croydon, </a:t>
          </a:r>
          <a:r>
            <a:rPr lang="en-GB" sz="1300" b="1" i="0" u="sng" kern="1200">
              <a:hlinkClick xmlns:r="http://schemas.openxmlformats.org/officeDocument/2006/relationships" r:id="rId2"/>
            </a:rPr>
            <a:t>karenstott@talkofftherecord.org</a:t>
          </a:r>
          <a:endParaRPr lang="en-US" sz="1300" kern="1200"/>
        </a:p>
      </dsp:txBody>
      <dsp:txXfrm>
        <a:off x="0" y="688085"/>
        <a:ext cx="5257800" cy="688085"/>
      </dsp:txXfrm>
    </dsp:sp>
    <dsp:sp modelId="{BF4E6034-EE04-4685-9578-30D221D70046}">
      <dsp:nvSpPr>
        <dsp:cNvPr id="0" name=""/>
        <dsp:cNvSpPr/>
      </dsp:nvSpPr>
      <dsp:spPr>
        <a:xfrm>
          <a:off x="0" y="1376171"/>
          <a:ext cx="5257800" cy="0"/>
        </a:xfrm>
        <a:prstGeom prst="line">
          <a:avLst/>
        </a:prstGeom>
        <a:solidFill>
          <a:schemeClr val="accent2">
            <a:hueOff val="1841033"/>
            <a:satOff val="-5284"/>
            <a:lumOff val="-8460"/>
            <a:alphaOff val="0"/>
          </a:schemeClr>
        </a:solidFill>
        <a:ln w="19050" cap="flat" cmpd="sng" algn="ctr">
          <a:solidFill>
            <a:schemeClr val="accent2">
              <a:hueOff val="1841033"/>
              <a:satOff val="-5284"/>
              <a:lumOff val="-84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FB219D-7272-43FA-A739-7E63EF06C8BD}">
      <dsp:nvSpPr>
        <dsp:cNvPr id="0" name=""/>
        <dsp:cNvSpPr/>
      </dsp:nvSpPr>
      <dsp:spPr>
        <a:xfrm>
          <a:off x="0" y="1376171"/>
          <a:ext cx="5257800" cy="688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i="0" kern="1200" dirty="0"/>
            <a:t>SWL Workforce Partnership Group (difficult to recruit roles), Jason Lamont, Kingston Centre for Independent Leaving </a:t>
          </a:r>
          <a:r>
            <a:rPr lang="en-GB" sz="1300" i="0" u="sng" kern="1200" dirty="0">
              <a:hlinkClick xmlns:r="http://schemas.openxmlformats.org/officeDocument/2006/relationships" r:id="rId3"/>
            </a:rPr>
            <a:t>jason.lamont@kcil.org.uk</a:t>
          </a:r>
          <a:endParaRPr lang="en-US" sz="1300" kern="1200" dirty="0"/>
        </a:p>
      </dsp:txBody>
      <dsp:txXfrm>
        <a:off x="0" y="1376171"/>
        <a:ext cx="5257800" cy="688085"/>
      </dsp:txXfrm>
    </dsp:sp>
    <dsp:sp modelId="{26FB917B-2D64-4069-9DDF-27F59F9D4C14}">
      <dsp:nvSpPr>
        <dsp:cNvPr id="0" name=""/>
        <dsp:cNvSpPr/>
      </dsp:nvSpPr>
      <dsp:spPr>
        <a:xfrm>
          <a:off x="0" y="2064257"/>
          <a:ext cx="5257800" cy="0"/>
        </a:xfrm>
        <a:prstGeom prst="line">
          <a:avLst/>
        </a:prstGeom>
        <a:solidFill>
          <a:schemeClr val="accent2">
            <a:hueOff val="2761549"/>
            <a:satOff val="-7926"/>
            <a:lumOff val="-12690"/>
            <a:alphaOff val="0"/>
          </a:schemeClr>
        </a:solidFill>
        <a:ln w="19050" cap="flat" cmpd="sng" algn="ctr">
          <a:solidFill>
            <a:schemeClr val="accent2">
              <a:hueOff val="2761549"/>
              <a:satOff val="-7926"/>
              <a:lumOff val="-126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D4678-41CC-4309-ACA2-6C0B89172834}">
      <dsp:nvSpPr>
        <dsp:cNvPr id="0" name=""/>
        <dsp:cNvSpPr/>
      </dsp:nvSpPr>
      <dsp:spPr>
        <a:xfrm>
          <a:off x="0" y="2064257"/>
          <a:ext cx="5257800" cy="688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i="0" kern="1200" dirty="0"/>
            <a:t>SWL Workforce Partnership Group (apprenticeships), Roberto Mobile, Need2Succeed, </a:t>
          </a:r>
          <a:r>
            <a:rPr lang="en-GB" sz="1300" i="0" u="sng" kern="1200" dirty="0">
              <a:hlinkClick xmlns:r="http://schemas.openxmlformats.org/officeDocument/2006/relationships" r:id="rId4"/>
            </a:rPr>
            <a:t>roberto@need2succeed.co.uk</a:t>
          </a:r>
          <a:endParaRPr lang="en-US" sz="1300" kern="1200" dirty="0"/>
        </a:p>
      </dsp:txBody>
      <dsp:txXfrm>
        <a:off x="0" y="2064257"/>
        <a:ext cx="5257800" cy="688085"/>
      </dsp:txXfrm>
    </dsp:sp>
    <dsp:sp modelId="{B40D76E0-1A91-4B05-B542-02C04ABD6D01}">
      <dsp:nvSpPr>
        <dsp:cNvPr id="0" name=""/>
        <dsp:cNvSpPr/>
      </dsp:nvSpPr>
      <dsp:spPr>
        <a:xfrm>
          <a:off x="0" y="2752343"/>
          <a:ext cx="5257800" cy="0"/>
        </a:xfrm>
        <a:prstGeom prst="line">
          <a:avLst/>
        </a:prstGeom>
        <a:solidFill>
          <a:schemeClr val="accent2">
            <a:hueOff val="3682065"/>
            <a:satOff val="-10567"/>
            <a:lumOff val="-16919"/>
            <a:alphaOff val="0"/>
          </a:schemeClr>
        </a:solidFill>
        <a:ln w="19050" cap="flat" cmpd="sng" algn="ctr">
          <a:solidFill>
            <a:schemeClr val="accent2">
              <a:hueOff val="3682065"/>
              <a:satOff val="-10567"/>
              <a:lumOff val="-169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4C5BD3-B5F1-4B58-A206-2CE708F10EFF}">
      <dsp:nvSpPr>
        <dsp:cNvPr id="0" name=""/>
        <dsp:cNvSpPr/>
      </dsp:nvSpPr>
      <dsp:spPr>
        <a:xfrm>
          <a:off x="0" y="2752343"/>
          <a:ext cx="5257800" cy="688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i="0" kern="1200"/>
            <a:t>SWL CYP and Maternity Partnership, Ann Hagell, Habitats and Heritage, </a:t>
          </a:r>
          <a:r>
            <a:rPr lang="en-GB" sz="1300" i="0" u="sng" kern="1200">
              <a:hlinkClick xmlns:r="http://schemas.openxmlformats.org/officeDocument/2006/relationships" r:id="rId5"/>
            </a:rPr>
            <a:t>a.k.hagell@btinternet.com</a:t>
          </a:r>
          <a:endParaRPr lang="en-US" sz="1300" kern="1200"/>
        </a:p>
      </dsp:txBody>
      <dsp:txXfrm>
        <a:off x="0" y="2752343"/>
        <a:ext cx="5257800" cy="688085"/>
      </dsp:txXfrm>
    </dsp:sp>
    <dsp:sp modelId="{F7E2CED9-54A8-4BD0-A785-C1B400435975}">
      <dsp:nvSpPr>
        <dsp:cNvPr id="0" name=""/>
        <dsp:cNvSpPr/>
      </dsp:nvSpPr>
      <dsp:spPr>
        <a:xfrm>
          <a:off x="0" y="3440430"/>
          <a:ext cx="5257800" cy="0"/>
        </a:xfrm>
        <a:prstGeom prst="line">
          <a:avLst/>
        </a:prstGeom>
        <a:solidFill>
          <a:schemeClr val="accent2">
            <a:hueOff val="4602581"/>
            <a:satOff val="-13209"/>
            <a:lumOff val="-21149"/>
            <a:alphaOff val="0"/>
          </a:schemeClr>
        </a:solidFill>
        <a:ln w="19050" cap="flat" cmpd="sng" algn="ctr">
          <a:solidFill>
            <a:schemeClr val="accent2">
              <a:hueOff val="4602581"/>
              <a:satOff val="-13209"/>
              <a:lumOff val="-211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6F4BAC-DD2C-4922-87E8-4B061156A41F}">
      <dsp:nvSpPr>
        <dsp:cNvPr id="0" name=""/>
        <dsp:cNvSpPr/>
      </dsp:nvSpPr>
      <dsp:spPr>
        <a:xfrm>
          <a:off x="0" y="3440429"/>
          <a:ext cx="5257800" cy="688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i="0" kern="1200"/>
            <a:t>SWL ICS Community Based Support for older/frail people, Shane Breannan, StayWell services, </a:t>
          </a:r>
          <a:r>
            <a:rPr lang="en-GB" sz="1300" i="0" u="sng" kern="1200">
              <a:hlinkClick xmlns:r="http://schemas.openxmlformats.org/officeDocument/2006/relationships" r:id="rId6"/>
            </a:rPr>
            <a:t>shane.brennan@staywellservices.org.uk</a:t>
          </a:r>
          <a:endParaRPr lang="en-US" sz="1300" kern="1200"/>
        </a:p>
      </dsp:txBody>
      <dsp:txXfrm>
        <a:off x="0" y="3440429"/>
        <a:ext cx="5257800" cy="688085"/>
      </dsp:txXfrm>
    </dsp:sp>
    <dsp:sp modelId="{5726E562-549D-48C6-A2F2-016A13FA5A55}">
      <dsp:nvSpPr>
        <dsp:cNvPr id="0" name=""/>
        <dsp:cNvSpPr/>
      </dsp:nvSpPr>
      <dsp:spPr>
        <a:xfrm>
          <a:off x="0" y="4128515"/>
          <a:ext cx="5257800" cy="0"/>
        </a:xfrm>
        <a:prstGeom prst="line">
          <a:avLst/>
        </a:prstGeom>
        <a:solidFill>
          <a:schemeClr val="accent2">
            <a:hueOff val="5523098"/>
            <a:satOff val="-15851"/>
            <a:lumOff val="-25379"/>
            <a:alphaOff val="0"/>
          </a:schemeClr>
        </a:solidFill>
        <a:ln w="19050" cap="flat" cmpd="sng" algn="ctr">
          <a:solidFill>
            <a:schemeClr val="accent2">
              <a:hueOff val="5523098"/>
              <a:satOff val="-15851"/>
              <a:lumOff val="-253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0228F4-2B9A-428F-9555-4E147DFB83F0}">
      <dsp:nvSpPr>
        <dsp:cNvPr id="0" name=""/>
        <dsp:cNvSpPr/>
      </dsp:nvSpPr>
      <dsp:spPr>
        <a:xfrm>
          <a:off x="0" y="4128515"/>
          <a:ext cx="5257800" cy="688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i="0" kern="1200"/>
            <a:t>SWL ICS Digital Board, Kate White, Kingston Voluntary Action (Superhighways), </a:t>
          </a:r>
          <a:r>
            <a:rPr lang="en-GB" sz="1300" i="0" u="sng" kern="1200">
              <a:hlinkClick xmlns:r="http://schemas.openxmlformats.org/officeDocument/2006/relationships" r:id="rId7"/>
            </a:rPr>
            <a:t>katewhite@superhighways.org.uk</a:t>
          </a:r>
          <a:endParaRPr lang="en-US" sz="1300" kern="1200"/>
        </a:p>
      </dsp:txBody>
      <dsp:txXfrm>
        <a:off x="0" y="4128515"/>
        <a:ext cx="5257800" cy="688085"/>
      </dsp:txXfrm>
    </dsp:sp>
    <dsp:sp modelId="{E33F7E1C-B4B1-4FE5-986E-5EE92E0269E3}">
      <dsp:nvSpPr>
        <dsp:cNvPr id="0" name=""/>
        <dsp:cNvSpPr/>
      </dsp:nvSpPr>
      <dsp:spPr>
        <a:xfrm>
          <a:off x="0" y="4816601"/>
          <a:ext cx="5257800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0CADB-066D-46AC-B3E7-28C21609150E}">
      <dsp:nvSpPr>
        <dsp:cNvPr id="0" name=""/>
        <dsp:cNvSpPr/>
      </dsp:nvSpPr>
      <dsp:spPr>
        <a:xfrm>
          <a:off x="0" y="4816601"/>
          <a:ext cx="5257800" cy="688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i="0" kern="1200"/>
            <a:t>SWL ICS Perinatal Programme Partnership Group (PPG), Alberta Atkinson, Home-Start Sutton, </a:t>
          </a:r>
          <a:r>
            <a:rPr lang="en-GB" sz="1300" i="0" u="sng" kern="1200">
              <a:hlinkClick xmlns:r="http://schemas.openxmlformats.org/officeDocument/2006/relationships" r:id="rId8"/>
            </a:rPr>
            <a:t>alberta@homestartsutton.org.uk</a:t>
          </a:r>
          <a:endParaRPr lang="en-US" sz="1300" kern="1200"/>
        </a:p>
      </dsp:txBody>
      <dsp:txXfrm>
        <a:off x="0" y="4816601"/>
        <a:ext cx="5257800" cy="688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257c77d8f04_6_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g257c77d8f04_6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9F52B-3CD6-0A92-A8E7-E1811CD5F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074E73-BB26-35FC-8C00-42FB6E97BD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0C1C2-4253-2DB6-98C9-8FDDE8F0B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7F4B8-7015-6598-8A30-31E09CF03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AB294-7D77-2E1B-59FB-A682DC580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02756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F836C-9874-CCA8-C67D-CDDF72814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8F617-9BFC-3B5C-E11D-FFBF671A4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6CA4C-FF6A-456A-F036-21CFE4B7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818CD-A36C-91E9-2208-0192B2A68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2CB5D-08CF-3036-9C2E-A920C7A2D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4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58AA6E-F469-8EF0-2453-1208A2A696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809E2D-F964-34D2-D6F8-69ACB36B27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9AB4B-46AC-51D0-7671-2827CA9E4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6763E-23C9-DF3B-6667-7B2B77C3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8D7A0-BDA0-76A7-8699-11F690EF4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760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1_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 txBox="1">
            <a:spLocks noGrp="1"/>
          </p:cNvSpPr>
          <p:nvPr>
            <p:ph type="sldNum" idx="12"/>
          </p:nvPr>
        </p:nvSpPr>
        <p:spPr>
          <a:xfrm>
            <a:off x="9306984" y="6326717"/>
            <a:ext cx="2885016" cy="531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4231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3">
  <p:cSld name="Title Slide 3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3"/>
          <p:cNvSpPr txBox="1">
            <a:spLocks noGrp="1"/>
          </p:cNvSpPr>
          <p:nvPr>
            <p:ph type="sldNum" idx="12"/>
          </p:nvPr>
        </p:nvSpPr>
        <p:spPr>
          <a:xfrm>
            <a:off x="9306984" y="6326717"/>
            <a:ext cx="2885016" cy="531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99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53C90-AAC5-533B-6AE3-7DBD3D409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939F5-4FC1-E527-F124-C40C52B47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038F6-126C-9433-407E-B81F9A37D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2793A-4F7A-33DC-B77D-42224058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FD6BF-F972-6604-5696-98B7F14E1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98833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3BAD1-F0F0-F4D4-A97D-A7CBEF709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11BE8-DEE3-A7DA-122E-CA18BBB38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D2C6D-660D-EC4C-B7E0-8816CFCF6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F9FF7-2405-B5A6-BD9E-5347E2AC5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DF8F7-B6ED-F887-C1A1-9E2E57BE9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1796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563FC-2AE2-9854-2D9E-2B8F51A13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AF75E-3A8C-2F12-3947-E8C98FD43D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63A4F2-F7D7-1EF7-6D1B-70D8C966A6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7CDA4-4588-4205-E4F8-C2D353E24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2D223-E2A4-0232-5884-9FA446D7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44A6-FA9D-1DD6-52FD-615E57140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3802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F1B83-804C-ECED-F034-7F47FE20B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085955-1B8A-80D1-EE74-7929CF121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8F532-E493-CC26-67D1-3F50C2B9C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CBDBE9-D3B6-E238-9437-C02D951A94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078D06-CD96-BB5B-DE59-C2BFD20CDA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A9F5A4-D847-B595-DE7F-3CEB4EB1A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D83590-D197-8C58-779B-A13CBE4F3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789063-08F6-09F8-82CB-5AE23198E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4901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DF048-07D6-5013-C873-4CA0C92F9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71106D-ED35-EBAA-9D52-FE5A1E097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8215AE-BEBA-5067-9F96-C29DA91D8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1D954C-529D-CF8E-9F2F-CD7CC7B1E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58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C2D341-522A-4E25-DEA5-B212BE693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75818E-0CC8-F6EC-06B7-BBB8CC7D3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0B00FF-F48A-E9D1-93F6-3C576A3A8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183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147CB-E2A7-EB89-FA8E-D86D21524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04FC4-2584-DEAC-5FAE-7A57C625A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23E946-39B6-F94F-1BAD-D4B8331A1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FC911-42E9-2882-2921-6AAE11A9A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EFB9BB-868C-8954-A24E-EE79BFBA7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723BD9-7FA6-DD24-1508-3787C8B18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09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15C3D-250A-3892-C805-287301DF7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2693C4-8F6E-81E4-68F9-C66D250D3A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AD6FEF-67F7-0EC7-CA84-CD90FA157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8EFCF2-88CF-2560-D691-99ECA2584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F41AA-ACEF-8E85-DCB3-2832DD2DD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18E93-DEA8-32A1-7610-7712C9603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0134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7C19A5-D6FF-96A7-D2A2-D27538292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887E7-39A6-0D4A-B3EB-3031AFF71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F6347-A2D2-AEF0-E602-4BACFE07A4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8194B-887E-345A-71E1-3D45A87A5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10EA2-7D25-2685-C97A-A06CF5192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77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1.xml"/><Relationship Id="rId2" Type="http://schemas.openxmlformats.org/officeDocument/2006/relationships/slideLayout" Target="../slideLayouts/slideLayout12.xml"/><Relationship Id="rId1" Type="http://schemas.openxmlformats.org/officeDocument/2006/relationships/video" Target="https://www.youtube.com/embed/irb2OOdOgrU?feature=oembed" TargetMode="External"/><Relationship Id="rId6" Type="http://schemas.openxmlformats.org/officeDocument/2006/relationships/diagramData" Target="../diagrams/data1.xml"/><Relationship Id="rId11" Type="http://schemas.openxmlformats.org/officeDocument/2006/relationships/image" Target="../media/image3.jpeg"/><Relationship Id="rId5" Type="http://schemas.openxmlformats.org/officeDocument/2006/relationships/image" Target="../media/image1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chas.deswiet@soundminds.co.u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view.officeapps.live.com/op/view.aspx?src=https%3A%2F%2Fcvalive.org.uk%2Fassets%2Fdocuments%2Flist-of-mental-health-forums-n&amp;wdOrigin=BROWSELINK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3" name="Google Shape;32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3467" y="5529079"/>
            <a:ext cx="10353117" cy="75986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1"/>
          <p:cNvSpPr txBox="1"/>
          <p:nvPr/>
        </p:nvSpPr>
        <p:spPr>
          <a:xfrm>
            <a:off x="643525" y="1303800"/>
            <a:ext cx="11464200" cy="415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30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100" b="1" i="0" u="none" strike="noStrike" cap="none" dirty="0">
                <a:latin typeface="+mj-lt"/>
                <a:ea typeface="Arial"/>
                <a:cs typeface="Arial"/>
                <a:sym typeface="Arial"/>
              </a:rPr>
              <a:t>South West London </a:t>
            </a:r>
            <a:endParaRPr sz="4100" b="1" i="0" u="none" strike="noStrike" cap="none" dirty="0"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100" b="1" i="0" u="none" strike="noStrike" cap="none" dirty="0">
                <a:latin typeface="+mj-lt"/>
                <a:ea typeface="Arial"/>
                <a:cs typeface="Arial"/>
                <a:sym typeface="Arial"/>
              </a:rPr>
              <a:t>Voluntary, Community </a:t>
            </a:r>
            <a:r>
              <a:rPr lang="en-GB" sz="4100" b="1" dirty="0">
                <a:latin typeface="+mj-lt"/>
              </a:rPr>
              <a:t>and</a:t>
            </a:r>
            <a:r>
              <a:rPr lang="en-GB" sz="4100" b="1" i="0" u="none" strike="noStrike" cap="none" dirty="0">
                <a:latin typeface="+mj-lt"/>
                <a:ea typeface="Arial"/>
                <a:cs typeface="Arial"/>
                <a:sym typeface="Arial"/>
              </a:rPr>
              <a:t> Social Enterprise Alliance</a:t>
            </a:r>
            <a:endParaRPr sz="4100" b="1" i="0" u="none" strike="noStrike" cap="none" dirty="0">
              <a:latin typeface="+mj-lt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133"/>
              <a:buNone/>
            </a:pPr>
            <a:endParaRPr sz="2933" b="1"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133"/>
              <a:buNone/>
            </a:pPr>
            <a:endParaRPr sz="2933" b="1"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133"/>
              <a:buNone/>
            </a:pPr>
            <a:r>
              <a:rPr lang="en-GB" sz="2933" b="1" dirty="0">
                <a:solidFill>
                  <a:srgbClr val="7030A0"/>
                </a:solidFill>
              </a:rPr>
              <a:t>Sara Milocco</a:t>
            </a:r>
            <a:endParaRPr sz="2933" b="1"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133"/>
              <a:buFont typeface="Arial"/>
              <a:buNone/>
            </a:pPr>
            <a:r>
              <a:rPr lang="en-GB" sz="2933" b="1" dirty="0">
                <a:solidFill>
                  <a:srgbClr val="7030A0"/>
                </a:solidFill>
              </a:rPr>
              <a:t>SWL VCSE Alliance Director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133"/>
              <a:buFont typeface="Arial"/>
              <a:buNone/>
            </a:pPr>
            <a:r>
              <a:rPr lang="en-GB" sz="2400" b="1" dirty="0">
                <a:solidFill>
                  <a:srgbClr val="7030A0"/>
                </a:solidFill>
              </a:rPr>
              <a:t>sara.milocco@cvalive.org.uk</a:t>
            </a:r>
            <a:endParaRPr sz="2400" b="1" dirty="0">
              <a:solidFill>
                <a:srgbClr val="7030A0"/>
              </a:solidFill>
            </a:endParaRPr>
          </a:p>
        </p:txBody>
      </p:sp>
      <p:pic>
        <p:nvPicPr>
          <p:cNvPr id="325" name="Google Shape;325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34250" y="173075"/>
            <a:ext cx="1972300" cy="10216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DA3B58-2E3D-E2BA-3FF7-FFC6C98707A6}"/>
              </a:ext>
            </a:extLst>
          </p:cNvPr>
          <p:cNvSpPr txBox="1"/>
          <p:nvPr/>
        </p:nvSpPr>
        <p:spPr>
          <a:xfrm>
            <a:off x="3047238" y="3275112"/>
            <a:ext cx="60944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dirty="0">
                <a:effectLst/>
              </a:rPr>
              <a:t> 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257c77d8f04_6_60"/>
          <p:cNvSpPr/>
          <p:nvPr/>
        </p:nvSpPr>
        <p:spPr>
          <a:xfrm>
            <a:off x="0" y="84714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4" name="Google Shape;344;g257c77d8f04_6_6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57225" y="150075"/>
            <a:ext cx="1972300" cy="102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5" name="Google Shape;345;g257c77d8f04_6_6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87352" y="6246199"/>
            <a:ext cx="11017293" cy="80861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Google Shape;346;g257c77d8f04_6_60"/>
          <p:cNvSpPr txBox="1"/>
          <p:nvPr/>
        </p:nvSpPr>
        <p:spPr>
          <a:xfrm>
            <a:off x="292427" y="2156218"/>
            <a:ext cx="11607300" cy="39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99"/>
              <a:buFont typeface="Arial"/>
              <a:buNone/>
            </a:pPr>
            <a:endParaRPr sz="2799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99"/>
              <a:buFont typeface="Arial"/>
              <a:buNone/>
            </a:pPr>
            <a:endParaRPr sz="2799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99"/>
              <a:buFont typeface="Arial"/>
              <a:buNone/>
            </a:pPr>
            <a:endParaRPr sz="2799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698283E8-6807-91BA-9A32-734E9D751B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0243172"/>
              </p:ext>
            </p:extLst>
          </p:nvPr>
        </p:nvGraphicFramePr>
        <p:xfrm>
          <a:off x="372709" y="1894428"/>
          <a:ext cx="5056632" cy="3376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48" name="Google Shape;348;g257c77d8f04_6_60"/>
          <p:cNvSpPr txBox="1"/>
          <p:nvPr/>
        </p:nvSpPr>
        <p:spPr>
          <a:xfrm>
            <a:off x="292427" y="751326"/>
            <a:ext cx="9881493" cy="1119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27B"/>
              </a:buClr>
              <a:buSzPts val="3199"/>
              <a:buFont typeface="Arial"/>
              <a:buNone/>
            </a:pPr>
            <a:r>
              <a:rPr lang="en-GB" sz="3500" b="1" cap="all" spc="100" dirty="0">
                <a:latin typeface="+mj-lt"/>
                <a:ea typeface="+mj-ea"/>
                <a:cs typeface="+mj-cs"/>
              </a:rPr>
              <a:t>Voluntary sector in </a:t>
            </a:r>
            <a:r>
              <a:rPr lang="en-GB" sz="3500" b="1" cap="all" spc="100" dirty="0">
                <a:latin typeface="+mj-lt"/>
                <a:ea typeface="+mj-ea"/>
                <a:cs typeface="+mj-cs"/>
                <a:sym typeface="Arial"/>
              </a:rPr>
              <a:t>South West London</a:t>
            </a:r>
            <a:endParaRPr sz="3500" b="1" cap="all" spc="100" dirty="0"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D78B7B-A281-2A79-11B0-14A50A968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0004" y="2128204"/>
            <a:ext cx="475487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200" b="1" dirty="0">
                <a:solidFill>
                  <a:schemeClr val="lt1"/>
                </a:solidFill>
              </a:rPr>
              <a:t>Examples include: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solidFill>
                <a:schemeClr val="lt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E153B1-170C-E0FC-4059-2EC99B0F26E2}"/>
              </a:ext>
            </a:extLst>
          </p:cNvPr>
          <p:cNvSpPr txBox="1"/>
          <p:nvPr/>
        </p:nvSpPr>
        <p:spPr>
          <a:xfrm>
            <a:off x="3047238" y="3316260"/>
            <a:ext cx="60944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dirty="0">
                <a:effectLst/>
              </a:rPr>
              <a:t> 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4951AA-9355-6B94-4368-32E348B2FD15}"/>
              </a:ext>
            </a:extLst>
          </p:cNvPr>
          <p:cNvSpPr txBox="1"/>
          <p:nvPr/>
        </p:nvSpPr>
        <p:spPr>
          <a:xfrm>
            <a:off x="3047238" y="3316260"/>
            <a:ext cx="60944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dirty="0">
                <a:effectLst/>
              </a:rPr>
              <a:t> </a:t>
            </a:r>
            <a:endParaRPr lang="en-GB" dirty="0"/>
          </a:p>
        </p:txBody>
      </p:sp>
      <p:pic>
        <p:nvPicPr>
          <p:cNvPr id="9" name="Online Media 8" title="Pioneering and people centred mental health projects in South West London">
            <a:hlinkClick r:id="" action="ppaction://media"/>
            <a:extLst>
              <a:ext uri="{FF2B5EF4-FFF2-40B4-BE49-F238E27FC236}">
                <a16:creationId xmlns:a16="http://schemas.microsoft.com/office/drawing/2014/main" id="{6A01DA60-89FB-5EB9-0122-7DCED475D67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11"/>
          <a:stretch>
            <a:fillRect/>
          </a:stretch>
        </p:blipFill>
        <p:spPr>
          <a:xfrm>
            <a:off x="5624777" y="1894428"/>
            <a:ext cx="5976823" cy="337691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2BCC4ED-F775-F9D6-5669-DAEAC2A319E1}"/>
              </a:ext>
            </a:extLst>
          </p:cNvPr>
          <p:cNvSpPr txBox="1"/>
          <p:nvPr/>
        </p:nvSpPr>
        <p:spPr>
          <a:xfrm>
            <a:off x="393283" y="5429830"/>
            <a:ext cx="4727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Approximately 50% registered charities</a:t>
            </a:r>
          </a:p>
          <a:p>
            <a:r>
              <a:rPr lang="en-GB" sz="1000" dirty="0"/>
              <a:t>Based on estimates provided by local VCSE infrastructure organisations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B73623-62E4-F0C7-9F80-2D44CCEF6DAC}"/>
              </a:ext>
            </a:extLst>
          </p:cNvPr>
          <p:cNvSpPr txBox="1"/>
          <p:nvPr/>
        </p:nvSpPr>
        <p:spPr>
          <a:xfrm>
            <a:off x="3047238" y="3275112"/>
            <a:ext cx="60944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dirty="0">
                <a:effectLst/>
              </a:rPr>
              <a:t> </a:t>
            </a:r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5292808-EE5C-262D-24CF-CB3FB3CEA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983341"/>
              </p:ext>
            </p:extLst>
          </p:nvPr>
        </p:nvGraphicFramePr>
        <p:xfrm>
          <a:off x="1066800" y="1553020"/>
          <a:ext cx="10058400" cy="1461135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1865188639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10926533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42075167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79539012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01680636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440685835"/>
                    </a:ext>
                  </a:extLst>
                </a:gridCol>
              </a:tblGrid>
              <a:tr h="333375">
                <a:tc gridSpan="6"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4472C4"/>
                          </a:highlight>
                          <a:latin typeface="Arial" panose="020B0604020202020204" pitchFamily="34" charset="0"/>
                        </a:rPr>
                        <a:t>SWL VCSE Alliance</a:t>
                      </a:r>
                      <a:endParaRPr lang="en-GB" dirty="0">
                        <a:effectLst/>
                        <a:highlight>
                          <a:srgbClr val="4472C4"/>
                        </a:highlight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282708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Croydon Voluntary Action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C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Kingston Voluntary Action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C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Merton Connected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C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Richmond Community Voluntary Sector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C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Community Action Sutton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C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Wandsworth Care Alliance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C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498169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Frontline VCSE leader</a:t>
                      </a:r>
                    </a:p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Older/frail people (Croydon)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Frontline VCSE leader</a:t>
                      </a:r>
                    </a:p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Workforce development</a:t>
                      </a:r>
                    </a:p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(Kingston)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Frontline VCSE leader</a:t>
                      </a:r>
                    </a:p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Young people</a:t>
                      </a:r>
                    </a:p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(Merton)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Frontline VCSE leader</a:t>
                      </a:r>
                    </a:p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Long term conditions</a:t>
                      </a:r>
                    </a:p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(Richmond)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Frontline VCSE leader</a:t>
                      </a:r>
                    </a:p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Young people</a:t>
                      </a:r>
                    </a:p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(Sutton)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Frontline VCSE leader Mental Health (Wandsworth)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528643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71D03BD4-4A20-7EC9-C585-7D496FECD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55270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D63E45B-7DAE-9B5A-8301-99C31D8BA4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457710"/>
              </p:ext>
            </p:extLst>
          </p:nvPr>
        </p:nvGraphicFramePr>
        <p:xfrm>
          <a:off x="4762500" y="3474272"/>
          <a:ext cx="2667000" cy="581025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2553981781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Leadership group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7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058845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65B422D0-8072-B0DF-BF79-92A2BA7E4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500" y="37115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E10D04A-74BE-D8DE-55A8-9DAE5547C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192587"/>
              </p:ext>
            </p:extLst>
          </p:nvPr>
        </p:nvGraphicFramePr>
        <p:xfrm>
          <a:off x="4762500" y="4167395"/>
          <a:ext cx="2667000" cy="582930"/>
        </p:xfrm>
        <a:graphic>
          <a:graphicData uri="http://schemas.openxmlformats.org/drawingml/2006/table">
            <a:tbl>
              <a:tblPr/>
              <a:tblGrid>
                <a:gridCol w="2667000">
                  <a:extLst>
                    <a:ext uri="{9D8B030D-6E8A-4147-A177-3AD203B41FA5}">
                      <a16:colId xmlns:a16="http://schemas.microsoft.com/office/drawing/2014/main" val="1891701647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FF67BA"/>
                          </a:highlight>
                          <a:latin typeface="Arial" panose="020B0604020202020204" pitchFamily="34" charset="0"/>
                        </a:rPr>
                        <a:t>SWL VCSE Alliance Director</a:t>
                      </a:r>
                      <a:endParaRPr lang="en-GB" dirty="0">
                        <a:effectLst/>
                        <a:highlight>
                          <a:srgbClr val="FF67BA"/>
                        </a:highlight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7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773961"/>
                  </a:ext>
                </a:extLst>
              </a:tr>
            </a:tbl>
          </a:graphicData>
        </a:graphic>
      </p:graphicFrame>
      <p:sp>
        <p:nvSpPr>
          <p:cNvPr id="11" name="Rectangle 3">
            <a:extLst>
              <a:ext uri="{FF2B5EF4-FFF2-40B4-BE49-F238E27FC236}">
                <a16:creationId xmlns:a16="http://schemas.microsoft.com/office/drawing/2014/main" id="{33B3C1B3-174E-55A2-8ECD-8F3744029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500" y="442128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CE0E261-F6D2-C78F-9961-78355EBE44D6}"/>
              </a:ext>
            </a:extLst>
          </p:cNvPr>
          <p:cNvSpPr/>
          <p:nvPr/>
        </p:nvSpPr>
        <p:spPr>
          <a:xfrm>
            <a:off x="4113231" y="5179667"/>
            <a:ext cx="1759669" cy="6681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Integrated Care Board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E0A445C-8252-16CD-A9CE-084AF9B67732}"/>
              </a:ext>
            </a:extLst>
          </p:cNvPr>
          <p:cNvSpPr/>
          <p:nvPr/>
        </p:nvSpPr>
        <p:spPr>
          <a:xfrm>
            <a:off x="6319101" y="5157998"/>
            <a:ext cx="1759670" cy="6681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Integrated Care Partnership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9CC279C-3C6C-45DE-DF90-C8934EEB18C6}"/>
              </a:ext>
            </a:extLst>
          </p:cNvPr>
          <p:cNvCxnSpPr>
            <a:cxnSpLocks/>
          </p:cNvCxnSpPr>
          <p:nvPr/>
        </p:nvCxnSpPr>
        <p:spPr>
          <a:xfrm>
            <a:off x="6583052" y="4756225"/>
            <a:ext cx="188536" cy="37575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1209280-3C02-D109-3381-E585BBB4ACB7}"/>
              </a:ext>
            </a:extLst>
          </p:cNvPr>
          <p:cNvCxnSpPr>
            <a:cxnSpLocks/>
          </p:cNvCxnSpPr>
          <p:nvPr/>
        </p:nvCxnSpPr>
        <p:spPr>
          <a:xfrm flipH="1">
            <a:off x="5426698" y="4794716"/>
            <a:ext cx="182252" cy="3313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59EA760-01ED-57B3-4E4E-DE103EA6CCA8}"/>
              </a:ext>
            </a:extLst>
          </p:cNvPr>
          <p:cNvCxnSpPr/>
          <p:nvPr/>
        </p:nvCxnSpPr>
        <p:spPr>
          <a:xfrm>
            <a:off x="6094476" y="3014155"/>
            <a:ext cx="0" cy="414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5F861F4F-79BD-42EC-2AF8-11B29EBD158E}"/>
              </a:ext>
            </a:extLst>
          </p:cNvPr>
          <p:cNvSpPr txBox="1"/>
          <p:nvPr/>
        </p:nvSpPr>
        <p:spPr>
          <a:xfrm>
            <a:off x="972533" y="440020"/>
            <a:ext cx="84794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dirty="0">
                <a:latin typeface="+mj-lt"/>
              </a:rPr>
              <a:t>SWL VCSE ALLIANCE’S STRUCTURE</a:t>
            </a:r>
            <a:endParaRPr lang="en-GB" sz="4000" dirty="0">
              <a:latin typeface="+mj-lt"/>
            </a:endParaRPr>
          </a:p>
        </p:txBody>
      </p:sp>
      <p:pic>
        <p:nvPicPr>
          <p:cNvPr id="33" name="Google Shape;345;g257c77d8f04_6_60">
            <a:extLst>
              <a:ext uri="{FF2B5EF4-FFF2-40B4-BE49-F238E27FC236}">
                <a16:creationId xmlns:a16="http://schemas.microsoft.com/office/drawing/2014/main" id="{8870CFA1-D115-B05A-F1B4-F5EE73D622C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7352" y="6246199"/>
            <a:ext cx="11017293" cy="80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920C203-6733-061D-D3F8-4E076DF81E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6829" y="3423513"/>
            <a:ext cx="1599064" cy="1529540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2993343C-DBA8-B3FF-35C1-9297F9C988F3}"/>
              </a:ext>
            </a:extLst>
          </p:cNvPr>
          <p:cNvSpPr txBox="1"/>
          <p:nvPr/>
        </p:nvSpPr>
        <p:spPr>
          <a:xfrm>
            <a:off x="9451943" y="4982490"/>
            <a:ext cx="21527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Chas De </a:t>
            </a:r>
            <a:r>
              <a:rPr lang="en-GB" sz="800" dirty="0" err="1"/>
              <a:t>Swiet</a:t>
            </a:r>
            <a:r>
              <a:rPr lang="en-GB" sz="800" dirty="0"/>
              <a:t>, Sound Minds</a:t>
            </a:r>
          </a:p>
          <a:p>
            <a:r>
              <a:rPr lang="en-GB" sz="800" dirty="0">
                <a:hlinkClick r:id="rId4"/>
              </a:rPr>
              <a:t>chas.deswiet@soundminds.co.uk</a:t>
            </a:r>
            <a:endParaRPr lang="en-GB" sz="800" dirty="0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3D570B0-309E-103F-1E6B-93D3B1121C0D}"/>
              </a:ext>
            </a:extLst>
          </p:cNvPr>
          <p:cNvCxnSpPr/>
          <p:nvPr/>
        </p:nvCxnSpPr>
        <p:spPr>
          <a:xfrm>
            <a:off x="10218656" y="3014155"/>
            <a:ext cx="0" cy="4093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317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28E5CB-913B-4378-97CE-18C9F6410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472C99-E706-09E1-29D1-3258B82DA7DB}"/>
              </a:ext>
            </a:extLst>
          </p:cNvPr>
          <p:cNvSpPr txBox="1"/>
          <p:nvPr/>
        </p:nvSpPr>
        <p:spPr>
          <a:xfrm>
            <a:off x="443247" y="557188"/>
            <a:ext cx="5649705" cy="5569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000" b="1" i="0" u="none" strike="noStrike" kern="1200" cap="all" spc="100" baseline="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SWL VCSE representatives</a:t>
            </a:r>
            <a:endParaRPr lang="en-US" sz="5000" kern="1200" cap="all" spc="100" baseline="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TextBox 2">
            <a:extLst>
              <a:ext uri="{FF2B5EF4-FFF2-40B4-BE49-F238E27FC236}">
                <a16:creationId xmlns:a16="http://schemas.microsoft.com/office/drawing/2014/main" id="{C6DB8290-257E-3C9D-9957-6653521359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9917632"/>
              </p:ext>
            </p:extLst>
          </p:nvPr>
        </p:nvGraphicFramePr>
        <p:xfrm>
          <a:off x="6346845" y="621791"/>
          <a:ext cx="525780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oogle Shape;345;g257c77d8f04_6_60">
            <a:extLst>
              <a:ext uri="{FF2B5EF4-FFF2-40B4-BE49-F238E27FC236}">
                <a16:creationId xmlns:a16="http://schemas.microsoft.com/office/drawing/2014/main" id="{2ED23332-2065-83EF-9C4E-E5BAF8458789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87352" y="6246199"/>
            <a:ext cx="11017293" cy="808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510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4F767D8-6281-781F-7F77-671C435BD551}"/>
              </a:ext>
            </a:extLst>
          </p:cNvPr>
          <p:cNvSpPr txBox="1"/>
          <p:nvPr/>
        </p:nvSpPr>
        <p:spPr>
          <a:xfrm>
            <a:off x="949873" y="1027815"/>
            <a:ext cx="3391898" cy="5249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 defTabSz="905256">
              <a:lnSpc>
                <a:spcPct val="80000"/>
              </a:lnSpc>
              <a:spcBef>
                <a:spcPct val="0"/>
              </a:spcBef>
              <a:spcAft>
                <a:spcPts val="594"/>
              </a:spcAft>
            </a:pPr>
            <a:r>
              <a:rPr lang="en-US" sz="4950" b="1" kern="1200" cap="all" spc="99" dirty="0">
                <a:latin typeface="+mj-lt"/>
                <a:ea typeface="+mj-ea"/>
                <a:cs typeface="+mj-cs"/>
              </a:rPr>
              <a:t>Mental Health Forums in SWL  VCSE</a:t>
            </a:r>
          </a:p>
          <a:p>
            <a:pPr algn="r" defTabSz="905256">
              <a:lnSpc>
                <a:spcPct val="80000"/>
              </a:lnSpc>
              <a:spcBef>
                <a:spcPct val="0"/>
              </a:spcBef>
              <a:spcAft>
                <a:spcPts val="594"/>
              </a:spcAft>
            </a:pPr>
            <a:endParaRPr lang="en-US" sz="5000" b="1" cap="all" spc="100" dirty="0">
              <a:latin typeface="+mj-lt"/>
              <a:ea typeface="+mj-ea"/>
              <a:cs typeface="+mj-cs"/>
            </a:endParaRPr>
          </a:p>
          <a:p>
            <a:pPr algn="r" defTabSz="905256">
              <a:lnSpc>
                <a:spcPct val="80000"/>
              </a:lnSpc>
              <a:spcBef>
                <a:spcPct val="0"/>
              </a:spcBef>
              <a:spcAft>
                <a:spcPts val="594"/>
              </a:spcAft>
            </a:pPr>
            <a:r>
              <a:rPr lang="en-GB" sz="1000" dirty="0">
                <a:hlinkClick r:id="rId2"/>
              </a:rPr>
              <a:t>cvalive.org.uk.xlsx</a:t>
            </a:r>
            <a:endParaRPr lang="en-US" sz="1000" b="1" cap="all" spc="99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C7F4CC-3526-A7F0-7A6A-311DE94ACB66}"/>
              </a:ext>
            </a:extLst>
          </p:cNvPr>
          <p:cNvSpPr txBox="1"/>
          <p:nvPr/>
        </p:nvSpPr>
        <p:spPr>
          <a:xfrm>
            <a:off x="4936128" y="804333"/>
            <a:ext cx="6305999" cy="5249331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r>
              <a:rPr lang="en-US" sz="1386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Croydon</a:t>
            </a:r>
            <a:r>
              <a:rPr lang="en-US" sz="138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Croydon Mental Health Alliance, hosted by Croydon Voluntary Action</a:t>
            </a: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endParaRPr lang="en-US" sz="138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r>
              <a:rPr lang="en-US" sz="1386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Wandsworth</a:t>
            </a:r>
            <a:r>
              <a:rPr lang="en-US" sz="138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Mental Health Providers Forum, hosted by Community Empowerment Network</a:t>
            </a: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r>
              <a:rPr lang="en-US" sz="138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Wandsworth: BME Mental Health Forum, hosted by Community Empowerment Network</a:t>
            </a: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endParaRPr lang="en-US" sz="138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r>
              <a:rPr lang="en-US" sz="1386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Wandsworth &amp; Richmond</a:t>
            </a:r>
            <a:r>
              <a:rPr lang="en-US" sz="138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Wandsworth Mental Health Stakeholder Forum, hosted by Public Health</a:t>
            </a: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endParaRPr lang="en-US" sz="138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r>
              <a:rPr lang="en-US" sz="1386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Richmond</a:t>
            </a:r>
            <a:r>
              <a:rPr lang="en-US" sz="138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Richmond Mental Health and Wellbeing Alliance, hosted by the Local Authority</a:t>
            </a: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endParaRPr lang="en-US" sz="138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r>
              <a:rPr lang="en-US" sz="1386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Kingston</a:t>
            </a:r>
            <a:r>
              <a:rPr lang="en-US" sz="138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Kingston Mental Health and Wellbeing Group, hosted by Healthwatch Kingston</a:t>
            </a: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r>
              <a:rPr lang="en-US" sz="138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Kingston: BME Mental Health Network, hosted by the Local Authority</a:t>
            </a: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endParaRPr lang="en-US" sz="138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r>
              <a:rPr lang="en-US" sz="1386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Sutton</a:t>
            </a:r>
            <a:r>
              <a:rPr lang="en-US" sz="138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Voluntary Sector Forum, hosted by Community Action Sutton</a:t>
            </a: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endParaRPr lang="en-US" sz="138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r>
              <a:rPr lang="en-US" sz="1386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Merton</a:t>
            </a:r>
            <a:r>
              <a:rPr lang="en-US" sz="138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Health and Social Care Forum, hosted by Merton Connected</a:t>
            </a:r>
          </a:p>
          <a:p>
            <a:pPr defTabSz="905256">
              <a:lnSpc>
                <a:spcPct val="90000"/>
              </a:lnSpc>
              <a:spcAft>
                <a:spcPts val="594"/>
              </a:spcAft>
              <a:buClr>
                <a:schemeClr val="accent1"/>
              </a:buClr>
            </a:pPr>
            <a:endParaRPr lang="en-US" sz="138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400" dirty="0"/>
          </a:p>
        </p:txBody>
      </p:sp>
      <p:pic>
        <p:nvPicPr>
          <p:cNvPr id="5" name="Google Shape;345;g257c77d8f04_6_60">
            <a:extLst>
              <a:ext uri="{FF2B5EF4-FFF2-40B4-BE49-F238E27FC236}">
                <a16:creationId xmlns:a16="http://schemas.microsoft.com/office/drawing/2014/main" id="{A09A814D-DD55-E95E-44F8-79D45115CA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7352" y="6246199"/>
            <a:ext cx="11017293" cy="808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2629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66EC0B-31BE-ABC2-A54C-0C7DB617C8BD}"/>
              </a:ext>
            </a:extLst>
          </p:cNvPr>
          <p:cNvSpPr txBox="1"/>
          <p:nvPr/>
        </p:nvSpPr>
        <p:spPr>
          <a:xfrm>
            <a:off x="587353" y="386043"/>
            <a:ext cx="10844784" cy="61401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lang="en-GB" sz="4000" b="1" cap="all" spc="99" dirty="0">
                <a:latin typeface="+mj-lt"/>
                <a:ea typeface="+mj-ea"/>
                <a:cs typeface="+mj-cs"/>
              </a:rPr>
              <a:t>Valuing and resourcing</a:t>
            </a:r>
            <a:endParaRPr lang="en-GB" sz="300" b="1" cap="all" spc="99" dirty="0">
              <a:latin typeface="+mj-lt"/>
              <a:ea typeface="+mj-ea"/>
              <a:cs typeface="+mj-cs"/>
            </a:endParaRPr>
          </a:p>
          <a:p>
            <a:pPr algn="l">
              <a:spcAft>
                <a:spcPts val="800"/>
              </a:spcAft>
            </a:pPr>
            <a:r>
              <a:rPr lang="en-GB" dirty="0">
                <a:highlight>
                  <a:srgbClr val="FFFFFF"/>
                </a:highlight>
                <a:latin typeface="Aptos" panose="020B0004020202020204" pitchFamily="34" charset="0"/>
              </a:rPr>
              <a:t>VCSE as equal partners. Enablers that would support work in partnership and integration in the local care system include:</a:t>
            </a:r>
            <a:endParaRPr lang="en-GB" sz="1200" dirty="0"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algn="l">
              <a:spcAft>
                <a:spcPts val="800"/>
              </a:spcAft>
            </a:pPr>
            <a:endParaRPr lang="en-GB" sz="400" dirty="0"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algn="l">
              <a:spcAft>
                <a:spcPts val="800"/>
              </a:spcAft>
            </a:pPr>
            <a:r>
              <a:rPr lang="en-GB" dirty="0">
                <a:highlight>
                  <a:srgbClr val="FFFFFF"/>
                </a:highlight>
                <a:latin typeface="Aptos" panose="020B0004020202020204" pitchFamily="34" charset="0"/>
              </a:rPr>
              <a:t>Funding: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R</a:t>
            </a:r>
            <a:r>
              <a:rPr lang="en-GB" sz="13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ealistic time frames for applications; organisations feel there are lots of expectations from the ICS for what are complex applications to be completed within a short window.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C</a:t>
            </a:r>
            <a:r>
              <a:rPr lang="en-GB" sz="13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ommitment to longer term funding</a:t>
            </a:r>
            <a:r>
              <a:rPr lang="en-GB" sz="1300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.</a:t>
            </a:r>
            <a:endParaRPr lang="en-GB" sz="13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F</a:t>
            </a:r>
            <a:r>
              <a:rPr lang="en-GB" sz="13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eedback on failed bids.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F</a:t>
            </a:r>
            <a:r>
              <a:rPr lang="en-GB" sz="13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unding model for small grassroot organisations (i.e. someone to fundraise on behalf of small VCSE groups).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3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“What is next” final quarter support provided by funder and VCSE infrastructure organisations in collaboration.</a:t>
            </a:r>
          </a:p>
          <a:p>
            <a:pPr algn="l">
              <a:spcAft>
                <a:spcPts val="800"/>
              </a:spcAft>
            </a:pPr>
            <a:endParaRPr lang="en-GB" sz="800" dirty="0"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en-GB" dirty="0">
                <a:highlight>
                  <a:srgbClr val="FFFFFF"/>
                </a:highlight>
                <a:latin typeface="Aptos" panose="020B0004020202020204" pitchFamily="34" charset="0"/>
              </a:rPr>
              <a:t>Commissioning and contracting: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More influence over what is commissioned. Prevention </a:t>
            </a:r>
            <a:r>
              <a:rPr lang="en-GB" sz="130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is important.</a:t>
            </a:r>
            <a:endParaRPr lang="en-GB" sz="1300" dirty="0">
              <a:solidFill>
                <a:srgbClr val="000000"/>
              </a:solidFill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A</a:t>
            </a:r>
            <a:r>
              <a:rPr lang="en-GB" sz="13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 healthy level of risk – commissioners to try new solutions and options – being more curios and flexible.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3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Longer leading time to tender submissions.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3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Being able to shape and change during a contract.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3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Better communication with commissioned organisations (i.e. if the service specifications get changed before re-commissioning, such changes should be discussed with the provider and its service users; if re-commissioning moves to SWL rather than local level, a line of communication needs to be kept open with services presently commissioned).</a:t>
            </a:r>
          </a:p>
        </p:txBody>
      </p:sp>
    </p:spTree>
    <p:extLst>
      <p:ext uri="{BB962C8B-B14F-4D97-AF65-F5344CB8AC3E}">
        <p14:creationId xmlns:p14="http://schemas.microsoft.com/office/powerpoint/2010/main" val="18811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66EC0B-31BE-ABC2-A54C-0C7DB617C8BD}"/>
              </a:ext>
            </a:extLst>
          </p:cNvPr>
          <p:cNvSpPr txBox="1"/>
          <p:nvPr/>
        </p:nvSpPr>
        <p:spPr>
          <a:xfrm>
            <a:off x="587353" y="512260"/>
            <a:ext cx="1084478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lang="en-GB" sz="4000" b="1" cap="all" spc="99" dirty="0">
                <a:latin typeface="+mj-lt"/>
                <a:ea typeface="+mj-ea"/>
                <a:cs typeface="+mj-cs"/>
              </a:rPr>
              <a:t>Next steps</a:t>
            </a:r>
          </a:p>
          <a:p>
            <a:pPr algn="l">
              <a:spcAft>
                <a:spcPts val="800"/>
              </a:spcAft>
            </a:pPr>
            <a:endParaRPr lang="en-GB" sz="1200" dirty="0"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algn="l">
              <a:spcAft>
                <a:spcPts val="800"/>
              </a:spcAft>
            </a:pPr>
            <a:endParaRPr lang="en-GB" sz="1200" dirty="0"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marL="342900" indent="-342900" algn="l">
              <a:spcAft>
                <a:spcPts val="800"/>
              </a:spcAft>
              <a:buFont typeface="+mj-lt"/>
              <a:buAutoNum type="arabicPeriod"/>
            </a:pPr>
            <a:r>
              <a:rPr lang="en-GB" dirty="0">
                <a:highlight>
                  <a:srgbClr val="FFFFFF"/>
                </a:highlight>
                <a:latin typeface="Aptos" panose="020B0004020202020204" pitchFamily="34" charset="0"/>
              </a:rPr>
              <a:t>A Commissioning and Funding VCSE strategy/guidelines</a:t>
            </a:r>
          </a:p>
          <a:p>
            <a:pPr marL="342900" indent="-342900" algn="l">
              <a:spcAft>
                <a:spcPts val="800"/>
              </a:spcAft>
              <a:buFont typeface="+mj-lt"/>
              <a:buAutoNum type="arabicPeriod"/>
            </a:pPr>
            <a:endParaRPr lang="en-GB" dirty="0"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marL="342900" indent="-342900" algn="l">
              <a:spcAft>
                <a:spcPts val="800"/>
              </a:spcAft>
              <a:buFont typeface="+mj-lt"/>
              <a:buAutoNum type="arabicPeriod"/>
            </a:pPr>
            <a:r>
              <a:rPr lang="en-GB" dirty="0">
                <a:highlight>
                  <a:srgbClr val="FFFFFF"/>
                </a:highlight>
                <a:latin typeface="Aptos" panose="020B0004020202020204" pitchFamily="34" charset="0"/>
              </a:rPr>
              <a:t>Collaborating on the engagement of VCSE in Mental Health providers collaborative</a:t>
            </a:r>
          </a:p>
          <a:p>
            <a:pPr marL="342900" indent="-342900" algn="l">
              <a:spcAft>
                <a:spcPts val="800"/>
              </a:spcAft>
              <a:buFont typeface="+mj-lt"/>
              <a:buAutoNum type="arabicPeriod"/>
            </a:pPr>
            <a:endParaRPr lang="en-GB" dirty="0"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marL="342900" indent="-342900" algn="l">
              <a:spcAft>
                <a:spcPts val="800"/>
              </a:spcAft>
              <a:buFont typeface="+mj-lt"/>
              <a:buAutoNum type="arabicPeriod"/>
            </a:pPr>
            <a:r>
              <a:rPr lang="en-GB" dirty="0">
                <a:highlight>
                  <a:srgbClr val="FFFFFF"/>
                </a:highlight>
                <a:latin typeface="Aptos" panose="020B0004020202020204" pitchFamily="34" charset="0"/>
              </a:rPr>
              <a:t>Two new voluntary sector representatives to be appointed to the SWL Mental Health Partnership group</a:t>
            </a:r>
          </a:p>
          <a:p>
            <a:pPr marL="342900" indent="-342900" algn="l">
              <a:spcAft>
                <a:spcPts val="800"/>
              </a:spcAft>
              <a:buFont typeface="+mj-lt"/>
              <a:buAutoNum type="arabicPeriod"/>
            </a:pPr>
            <a:endParaRPr lang="en-GB" dirty="0"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marL="342900" indent="-342900" algn="l">
              <a:spcAft>
                <a:spcPts val="800"/>
              </a:spcAft>
              <a:buFont typeface="+mj-lt"/>
              <a:buAutoNum type="arabicPeriod"/>
            </a:pPr>
            <a:r>
              <a:rPr lang="en-GB" dirty="0">
                <a:highlight>
                  <a:srgbClr val="FFFFFF"/>
                </a:highlight>
                <a:latin typeface="Aptos" panose="020B0004020202020204" pitchFamily="34" charset="0"/>
              </a:rPr>
              <a:t>More in person events</a:t>
            </a:r>
          </a:p>
          <a:p>
            <a:pPr marL="342900" indent="-342900" algn="l">
              <a:spcAft>
                <a:spcPts val="800"/>
              </a:spcAft>
              <a:buFont typeface="+mj-lt"/>
              <a:buAutoNum type="arabicPeriod"/>
            </a:pPr>
            <a:endParaRPr lang="en-GB" dirty="0"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en-GB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The NHS to share MH statistics and data with VCSE organisations (in a simple format by using infographics / images with key facts, videos) and VCSE organisations to share examples of good practice with NHS colleagues.</a:t>
            </a:r>
          </a:p>
          <a:p>
            <a:pPr marL="342900" indent="-342900" algn="l">
              <a:spcAft>
                <a:spcPts val="800"/>
              </a:spcAft>
              <a:buFont typeface="+mj-lt"/>
              <a:buAutoNum type="arabicPeriod"/>
            </a:pPr>
            <a:endParaRPr lang="en-GB" dirty="0">
              <a:highlight>
                <a:srgbClr val="FFFFFF"/>
              </a:highlight>
              <a:latin typeface="Aptos" panose="020B0004020202020204" pitchFamily="34" charset="0"/>
            </a:endParaRPr>
          </a:p>
        </p:txBody>
      </p:sp>
      <p:pic>
        <p:nvPicPr>
          <p:cNvPr id="4" name="Google Shape;345;g257c77d8f04_6_60">
            <a:extLst>
              <a:ext uri="{FF2B5EF4-FFF2-40B4-BE49-F238E27FC236}">
                <a16:creationId xmlns:a16="http://schemas.microsoft.com/office/drawing/2014/main" id="{6A232B35-B4D4-1257-C2A5-09879A7C087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7353" y="6391096"/>
            <a:ext cx="11017293" cy="808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9335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7131</TotalTime>
  <Words>782</Words>
  <Application>Microsoft Office PowerPoint</Application>
  <PresentationFormat>Widescreen</PresentationFormat>
  <Paragraphs>108</Paragraphs>
  <Slides>7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 Display</vt:lpstr>
      <vt:lpstr>Calibri</vt:lpstr>
      <vt:lpstr>Arial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Fabio Stacul</dc:creator>
  <cp:lastModifiedBy>sara milocco</cp:lastModifiedBy>
  <cp:revision>8</cp:revision>
  <dcterms:created xsi:type="dcterms:W3CDTF">2023-07-03T09:24:12Z</dcterms:created>
  <dcterms:modified xsi:type="dcterms:W3CDTF">2024-06-21T15:02:50Z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