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612" r:id="rId5"/>
    <p:sldId id="593" r:id="rId6"/>
    <p:sldId id="613" r:id="rId7"/>
    <p:sldId id="265" r:id="rId8"/>
    <p:sldId id="614" r:id="rId9"/>
    <p:sldId id="328" r:id="rId10"/>
    <p:sldId id="319" r:id="rId11"/>
    <p:sldId id="323" r:id="rId12"/>
    <p:sldId id="633" r:id="rId13"/>
    <p:sldId id="6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0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CA11DA-1DA9-4B57-A78D-A26B33CB95CC}" v="6" dt="2023-10-04T12:53:53.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2" autoAdjust="0"/>
    <p:restoredTop sz="54227" autoAdjust="0"/>
  </p:normalViewPr>
  <p:slideViewPr>
    <p:cSldViewPr snapToGrid="0">
      <p:cViewPr varScale="1">
        <p:scale>
          <a:sx n="60" d="100"/>
          <a:sy n="60" d="100"/>
        </p:scale>
        <p:origin x="187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y Preston" userId="7d4ce4c0-0013-4f81-bdfa-e59101e8b02f" providerId="ADAL" clId="{C5CA11DA-1DA9-4B57-A78D-A26B33CB95CC}"/>
    <pc:docChg chg="custSel modSld">
      <pc:chgData name="Abby Preston" userId="7d4ce4c0-0013-4f81-bdfa-e59101e8b02f" providerId="ADAL" clId="{C5CA11DA-1DA9-4B57-A78D-A26B33CB95CC}" dt="2023-10-04T12:56:23.987" v="757" actId="20577"/>
      <pc:docMkLst>
        <pc:docMk/>
      </pc:docMkLst>
      <pc:sldChg chg="modNotesTx">
        <pc:chgData name="Abby Preston" userId="7d4ce4c0-0013-4f81-bdfa-e59101e8b02f" providerId="ADAL" clId="{C5CA11DA-1DA9-4B57-A78D-A26B33CB95CC}" dt="2023-10-04T12:45:20.206" v="313" actId="20577"/>
        <pc:sldMkLst>
          <pc:docMk/>
          <pc:sldMk cId="3933503576" sldId="265"/>
        </pc:sldMkLst>
      </pc:sldChg>
      <pc:sldChg chg="modNotesTx">
        <pc:chgData name="Abby Preston" userId="7d4ce4c0-0013-4f81-bdfa-e59101e8b02f" providerId="ADAL" clId="{C5CA11DA-1DA9-4B57-A78D-A26B33CB95CC}" dt="2023-10-04T12:52:31.253" v="625" actId="20577"/>
        <pc:sldMkLst>
          <pc:docMk/>
          <pc:sldMk cId="4010974020" sldId="319"/>
        </pc:sldMkLst>
      </pc:sldChg>
      <pc:sldChg chg="modNotesTx">
        <pc:chgData name="Abby Preston" userId="7d4ce4c0-0013-4f81-bdfa-e59101e8b02f" providerId="ADAL" clId="{C5CA11DA-1DA9-4B57-A78D-A26B33CB95CC}" dt="2023-10-04T12:56:23.987" v="757" actId="20577"/>
        <pc:sldMkLst>
          <pc:docMk/>
          <pc:sldMk cId="2129984185" sldId="328"/>
        </pc:sldMkLst>
      </pc:sldChg>
      <pc:sldChg chg="modNotesTx">
        <pc:chgData name="Abby Preston" userId="7d4ce4c0-0013-4f81-bdfa-e59101e8b02f" providerId="ADAL" clId="{C5CA11DA-1DA9-4B57-A78D-A26B33CB95CC}" dt="2023-10-04T12:49:30.781" v="507"/>
        <pc:sldMkLst>
          <pc:docMk/>
          <pc:sldMk cId="0" sldId="613"/>
        </pc:sldMkLst>
      </pc:sldChg>
      <pc:sldChg chg="modSp mod modNotesTx">
        <pc:chgData name="Abby Preston" userId="7d4ce4c0-0013-4f81-bdfa-e59101e8b02f" providerId="ADAL" clId="{C5CA11DA-1DA9-4B57-A78D-A26B33CB95CC}" dt="2023-10-04T12:53:37.126" v="755" actId="20577"/>
        <pc:sldMkLst>
          <pc:docMk/>
          <pc:sldMk cId="0" sldId="614"/>
        </pc:sldMkLst>
        <pc:spChg chg="mod">
          <ac:chgData name="Abby Preston" userId="7d4ce4c0-0013-4f81-bdfa-e59101e8b02f" providerId="ADAL" clId="{C5CA11DA-1DA9-4B57-A78D-A26B33CB95CC}" dt="2023-10-04T12:53:15.091" v="629" actId="5793"/>
          <ac:spMkLst>
            <pc:docMk/>
            <pc:sldMk cId="0" sldId="614"/>
            <ac:spMk id="8" creationId="{EEEF7611-5999-E6D7-8C07-141960BFFD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99173-4BCA-4109-AF74-18E4E3919634}" type="datetimeFigureOut">
              <a:rPr lang="en-GB" smtClean="0"/>
              <a:t>04/10/2023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F8343-7EF9-4EC7-B33B-9B9FD55D7C40}" type="slidenum">
              <a:rPr lang="en-GB" smtClean="0"/>
              <a:t>‹#›</a:t>
            </a:fld>
            <a:endParaRPr lang="en-GB"/>
          </a:p>
        </p:txBody>
      </p:sp>
    </p:spTree>
    <p:extLst>
      <p:ext uri="{BB962C8B-B14F-4D97-AF65-F5344CB8AC3E}">
        <p14:creationId xmlns:p14="http://schemas.microsoft.com/office/powerpoint/2010/main" val="158951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8A6DDC92-4D2E-A869-DA6B-75D5C98944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C1BA4E1-0609-E953-85BE-3B67AE252B86}"/>
              </a:ext>
            </a:extLst>
          </p:cNvPr>
          <p:cNvSpPr>
            <a:spLocks noGrp="1"/>
          </p:cNvSpPr>
          <p:nvPr>
            <p:ph type="body" idx="1"/>
          </p:nvPr>
        </p:nvSpPr>
        <p:spPr/>
        <p:txBody>
          <a:bodyPr/>
          <a:lstStyle/>
          <a:p>
            <a:pPr>
              <a:defRPr/>
            </a:pPr>
            <a:endParaRPr lang="en-GB" dirty="0"/>
          </a:p>
          <a:p>
            <a:pPr>
              <a:defRPr/>
            </a:pPr>
            <a:endParaRPr lang="en-GB" dirty="0"/>
          </a:p>
        </p:txBody>
      </p:sp>
      <p:sp>
        <p:nvSpPr>
          <p:cNvPr id="150532" name="Slide Number Placeholder 3">
            <a:extLst>
              <a:ext uri="{FF2B5EF4-FFF2-40B4-BE49-F238E27FC236}">
                <a16:creationId xmlns:a16="http://schemas.microsoft.com/office/drawing/2014/main" id="{F05F9A6F-E17D-A1A3-7020-ECFB5FD242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565E11-FF4A-4109-92EF-AD987BAB8F00}" type="slidenum">
              <a:rPr lang="en-US" altLang="en-US" smtClean="0">
                <a:solidFill>
                  <a:srgbClr val="000000"/>
                </a:solidFill>
                <a:latin typeface="Calibri" panose="020F0502020204030204" pitchFamily="34" charset="0"/>
              </a:rPr>
              <a:pPr/>
              <a:t>1</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a:extLst>
              <a:ext uri="{FF2B5EF4-FFF2-40B4-BE49-F238E27FC236}">
                <a16:creationId xmlns:a16="http://schemas.microsoft.com/office/drawing/2014/main" id="{33FE8E6E-7D29-F0CF-B266-157AC7A5DD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a:extLst>
              <a:ext uri="{FF2B5EF4-FFF2-40B4-BE49-F238E27FC236}">
                <a16:creationId xmlns:a16="http://schemas.microsoft.com/office/drawing/2014/main" id="{D0D35C2F-E1FB-0A53-403E-86D0F4D2F135}"/>
              </a:ext>
            </a:extLst>
          </p:cNvPr>
          <p:cNvSpPr>
            <a:spLocks noGrp="1"/>
          </p:cNvSpPr>
          <p:nvPr>
            <p:ph type="body" idx="1"/>
          </p:nvPr>
        </p:nvSpPr>
        <p:spPr bwMode="auto"/>
        <p:txBody>
          <a:bodyPr wrap="square" numCol="1" anchor="t" anchorCtr="0" compatLnSpc="1">
            <a:prstTxWarp prst="textNoShape">
              <a:avLst/>
            </a:prstTxWarp>
          </a:bodyPr>
          <a:lstStyle/>
          <a:p>
            <a:pPr eaLnBrk="1" fontAlgn="auto" hangingPunct="1">
              <a:lnSpc>
                <a:spcPct val="120000"/>
              </a:lnSpc>
              <a:spcBef>
                <a:spcPts val="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Any survivor 16+ as well as those supporting them</a:t>
            </a:r>
          </a:p>
          <a:p>
            <a:pPr eaLnBrk="1" fontAlgn="auto" hangingPunct="1">
              <a:lnSpc>
                <a:spcPct val="120000"/>
              </a:lnSpc>
              <a:spcBef>
                <a:spcPts val="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Confidential and free </a:t>
            </a:r>
          </a:p>
          <a:p>
            <a:pPr eaLnBrk="1" fontAlgn="auto" hangingPunct="1">
              <a:lnSpc>
                <a:spcPct val="120000"/>
              </a:lnSpc>
              <a:spcBef>
                <a:spcPts val="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Phone and online chat</a:t>
            </a:r>
          </a:p>
          <a:p>
            <a:pPr eaLnBrk="1" fontAlgn="auto" hangingPunct="1">
              <a:lnSpc>
                <a:spcPct val="120000"/>
              </a:lnSpc>
              <a:spcBef>
                <a:spcPts val="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24/7 and 365 days a year</a:t>
            </a:r>
          </a:p>
          <a:p>
            <a:pPr eaLnBrk="1" fontAlgn="auto" hangingPunct="1">
              <a:lnSpc>
                <a:spcPct val="120000"/>
              </a:lnSpc>
              <a:spcBef>
                <a:spcPts val="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Offers a emotional and practical support</a:t>
            </a:r>
          </a:p>
          <a:p>
            <a:pPr>
              <a:defRPr/>
            </a:pPr>
            <a:endParaRPr lang="en-GB" altLang="en-US" b="1" dirty="0">
              <a:latin typeface="Microsoft Sans Serif" panose="020B0604020202020204" pitchFamily="34" charset="0"/>
              <a:cs typeface="Microsoft Sans Serif" panose="020B0604020202020204" pitchFamily="34" charset="0"/>
            </a:endParaRPr>
          </a:p>
        </p:txBody>
      </p:sp>
      <p:sp>
        <p:nvSpPr>
          <p:cNvPr id="211972" name="Slide Number Placeholder 3">
            <a:extLst>
              <a:ext uri="{FF2B5EF4-FFF2-40B4-BE49-F238E27FC236}">
                <a16:creationId xmlns:a16="http://schemas.microsoft.com/office/drawing/2014/main" id="{1E99DDC6-19C6-D736-A9B2-487834E736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DDAC15-49B7-4DDD-B20B-9A8A57625EA5}" type="slidenum">
              <a:rPr lang="en-US" altLang="en-US" smtClean="0">
                <a:solidFill>
                  <a:srgbClr val="000000"/>
                </a:solidFill>
                <a:latin typeface="Calibri" panose="020F0502020204030204" pitchFamily="34" charset="0"/>
              </a:rPr>
              <a:pPr/>
              <a:t>10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B52B4439-39B9-983A-5C46-EF1AE364D2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a:extLst>
              <a:ext uri="{FF2B5EF4-FFF2-40B4-BE49-F238E27FC236}">
                <a16:creationId xmlns:a16="http://schemas.microsoft.com/office/drawing/2014/main" id="{4A01EAD6-E678-21B4-3485-51C9DAD6BEA2}"/>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GB" altLang="en-US" b="1" dirty="0">
              <a:solidFill>
                <a:srgbClr val="000000"/>
              </a:solidFill>
              <a:latin typeface="Microsoft Sans Serif" pitchFamily="34" charset="0"/>
              <a:cs typeface="Microsoft Sans Serif" pitchFamily="34" charset="0"/>
            </a:endParaRPr>
          </a:p>
        </p:txBody>
      </p:sp>
      <p:sp>
        <p:nvSpPr>
          <p:cNvPr id="154628" name="Slide Number Placeholder 3">
            <a:extLst>
              <a:ext uri="{FF2B5EF4-FFF2-40B4-BE49-F238E27FC236}">
                <a16:creationId xmlns:a16="http://schemas.microsoft.com/office/drawing/2014/main" id="{C38935E5-D88C-161C-5E23-22F00296C7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FCE2BD-0503-47A6-B927-0E515F860B78}" type="slidenum">
              <a:rPr lang="en-US" altLang="en-US" smtClean="0">
                <a:solidFill>
                  <a:srgbClr val="000000"/>
                </a:solidFill>
              </a:rPr>
              <a:pPr>
                <a:spcBef>
                  <a:spcPct val="0"/>
                </a:spcBef>
              </a:pPr>
              <a:t>2</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15CAE8A4-993E-8D9E-EC96-A303B7E047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6A96C873-02FD-92EB-CBC1-2FE42B59E7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288" eaLnBrk="1" fontAlgn="auto" hangingPunct="1">
              <a:spcBef>
                <a:spcPct val="0"/>
              </a:spcBef>
              <a:spcAft>
                <a:spcPts val="0"/>
              </a:spcAft>
              <a:defRPr/>
            </a:pPr>
            <a:endParaRPr lang="en-GB" altLang="en-US" dirty="0">
              <a:solidFill>
                <a:srgbClr val="000000"/>
              </a:solidFill>
              <a:latin typeface="Microsoft Sans Serif" pitchFamily="34" charset="0"/>
              <a:cs typeface="Microsoft Sans Serif" pitchFamily="34" charset="0"/>
            </a:endParaRPr>
          </a:p>
          <a:p>
            <a:pPr marL="171450" indent="-171450" defTabSz="914288" eaLnBrk="1" fontAlgn="auto" hangingPunct="1">
              <a:spcBef>
                <a:spcPct val="0"/>
              </a:spcBef>
              <a:spcAft>
                <a:spcPts val="0"/>
              </a:spcAft>
              <a:buFont typeface="Arial" panose="020B0604020202020204" pitchFamily="34" charset="0"/>
              <a:buChar char="•"/>
              <a:defRPr/>
            </a:pPr>
            <a:r>
              <a:rPr lang="en-GB" altLang="en-US" dirty="0">
                <a:solidFill>
                  <a:srgbClr val="000000"/>
                </a:solidFill>
                <a:latin typeface="Microsoft Sans Serif" pitchFamily="34" charset="0"/>
                <a:cs typeface="Microsoft Sans Serif" pitchFamily="34" charset="0"/>
              </a:rPr>
              <a:t>Whilst sexual violence can and does affect people from all social groups, it is a type of violence that is acknowledged by the United Nations and also the UK as a form of violence against women and girls in that it disproportionately is perpetrated against women and girls by men and boys. </a:t>
            </a:r>
          </a:p>
          <a:p>
            <a:pPr marL="0" indent="0" defTabSz="914288" eaLnBrk="1" fontAlgn="auto" hangingPunct="1">
              <a:spcBef>
                <a:spcPct val="0"/>
              </a:spcBef>
              <a:spcAft>
                <a:spcPts val="0"/>
              </a:spcAft>
              <a:buFont typeface="Arial" panose="020B0604020202020204" pitchFamily="34" charset="0"/>
              <a:buNone/>
              <a:defRPr/>
            </a:pPr>
            <a:endParaRPr lang="en-GB" altLang="en-US" dirty="0">
              <a:solidFill>
                <a:srgbClr val="000000"/>
              </a:solidFill>
              <a:latin typeface="Microsoft Sans Serif" pitchFamily="34" charset="0"/>
              <a:cs typeface="Microsoft Sans Serif" pitchFamily="34" charset="0"/>
            </a:endParaRPr>
          </a:p>
          <a:p>
            <a:pPr marL="171450" indent="-171450" defTabSz="914288" eaLnBrk="1" fontAlgn="auto" hangingPunct="1">
              <a:spcBef>
                <a:spcPct val="0"/>
              </a:spcBef>
              <a:spcAft>
                <a:spcPts val="0"/>
              </a:spcAft>
              <a:buFont typeface="Arial" panose="020B0604020202020204" pitchFamily="34" charset="0"/>
              <a:buChar char="•"/>
              <a:defRPr/>
            </a:pPr>
            <a:r>
              <a:rPr lang="en-GB" altLang="en-US" dirty="0">
                <a:solidFill>
                  <a:srgbClr val="000000"/>
                </a:solidFill>
                <a:latin typeface="Microsoft Sans Serif" pitchFamily="34" charset="0"/>
                <a:cs typeface="Microsoft Sans Serif" pitchFamily="34" charset="0"/>
              </a:rPr>
              <a:t>Where men and boys experience sexual violence, this is also disproportionately perpetrated by other men and boys. </a:t>
            </a:r>
          </a:p>
          <a:p>
            <a:pPr marL="0" indent="0" defTabSz="914288" eaLnBrk="1" fontAlgn="auto" hangingPunct="1">
              <a:spcBef>
                <a:spcPct val="0"/>
              </a:spcBef>
              <a:spcAft>
                <a:spcPts val="0"/>
              </a:spcAft>
              <a:buFont typeface="Arial" panose="020B0604020202020204" pitchFamily="34" charset="0"/>
              <a:buNone/>
              <a:defRPr/>
            </a:pPr>
            <a:endParaRPr lang="en-GB" altLang="en-US" dirty="0">
              <a:solidFill>
                <a:srgbClr val="000000"/>
              </a:solidFill>
              <a:latin typeface="Microsoft Sans Serif" pitchFamily="34" charset="0"/>
              <a:cs typeface="Microsoft Sans Serif" pitchFamily="34" charset="0"/>
            </a:endParaRPr>
          </a:p>
          <a:p>
            <a:pPr marL="171450" indent="-171450" defTabSz="914288" eaLnBrk="1" fontAlgn="auto" hangingPunct="1">
              <a:spcBef>
                <a:spcPct val="0"/>
              </a:spcBef>
              <a:spcAft>
                <a:spcPts val="0"/>
              </a:spcAft>
              <a:buFont typeface="Arial" panose="020B0604020202020204" pitchFamily="34" charset="0"/>
              <a:buChar char="•"/>
              <a:defRPr/>
            </a:pPr>
            <a:r>
              <a:rPr lang="en-GB" altLang="en-US" dirty="0">
                <a:solidFill>
                  <a:srgbClr val="000000"/>
                </a:solidFill>
                <a:latin typeface="Microsoft Sans Serif" pitchFamily="34" charset="0"/>
                <a:cs typeface="Microsoft Sans Serif" pitchFamily="34" charset="0"/>
              </a:rPr>
              <a:t>What this means is sexual violence is being perpetrated and experienced in a very gendered way, which also creates particular gendered impacts and barriers to coming forward for men and women who’ve survived some form of sexual violence. </a:t>
            </a:r>
          </a:p>
          <a:p>
            <a:pPr marL="0" indent="0" defTabSz="914288" eaLnBrk="1" fontAlgn="auto" hangingPunct="1">
              <a:spcBef>
                <a:spcPct val="0"/>
              </a:spcBef>
              <a:spcAft>
                <a:spcPts val="0"/>
              </a:spcAft>
              <a:buFont typeface="Arial" panose="020B0604020202020204" pitchFamily="34" charset="0"/>
              <a:buNone/>
              <a:defRPr/>
            </a:pPr>
            <a:endParaRPr lang="en-GB" altLang="en-US" dirty="0">
              <a:solidFill>
                <a:srgbClr val="000000"/>
              </a:solidFill>
              <a:latin typeface="Microsoft Sans Serif" pitchFamily="34" charset="0"/>
              <a:cs typeface="Microsoft Sans Serif" pitchFamily="34" charset="0"/>
            </a:endParaRPr>
          </a:p>
          <a:p>
            <a:pPr marL="171450" indent="-171450" defTabSz="914288" eaLnBrk="1" fontAlgn="auto" hangingPunct="1">
              <a:spcBef>
                <a:spcPct val="0"/>
              </a:spcBef>
              <a:spcAft>
                <a:spcPts val="0"/>
              </a:spcAft>
              <a:buFont typeface="Arial" panose="020B0604020202020204" pitchFamily="34" charset="0"/>
              <a:buChar char="•"/>
              <a:defRPr/>
            </a:pPr>
            <a:r>
              <a:rPr lang="en-GB" altLang="en-US" dirty="0">
                <a:solidFill>
                  <a:srgbClr val="000000"/>
                </a:solidFill>
                <a:latin typeface="Microsoft Sans Serif" pitchFamily="34" charset="0"/>
                <a:cs typeface="Microsoft Sans Serif" pitchFamily="34" charset="0"/>
              </a:rPr>
              <a:t>Alongside sex and gender, people’s space to speak out and report is also affected other social inequalities around ethnicity, religion, disability, age, class and sexuality. </a:t>
            </a:r>
          </a:p>
          <a:p>
            <a:pPr marL="0" indent="0" defTabSz="914288" eaLnBrk="1" fontAlgn="auto" hangingPunct="1">
              <a:spcBef>
                <a:spcPct val="0"/>
              </a:spcBef>
              <a:spcAft>
                <a:spcPts val="0"/>
              </a:spcAft>
              <a:buFont typeface="Arial" panose="020B0604020202020204" pitchFamily="34" charset="0"/>
              <a:buNone/>
              <a:defRPr/>
            </a:pPr>
            <a:endParaRPr lang="en-GB" altLang="en-US" dirty="0">
              <a:solidFill>
                <a:srgbClr val="000000"/>
              </a:solidFill>
              <a:latin typeface="Microsoft Sans Serif" pitchFamily="34" charset="0"/>
              <a:cs typeface="Microsoft Sans Serif" pitchFamily="34" charset="0"/>
            </a:endParaRPr>
          </a:p>
          <a:p>
            <a:pPr marL="171450" indent="-171450" defTabSz="914288" eaLnBrk="1" fontAlgn="auto" hangingPunct="1">
              <a:spcBef>
                <a:spcPct val="0"/>
              </a:spcBef>
              <a:spcAft>
                <a:spcPts val="0"/>
              </a:spcAft>
              <a:buFont typeface="Arial" panose="020B0604020202020204" pitchFamily="34" charset="0"/>
              <a:buChar char="•"/>
              <a:defRPr/>
            </a:pPr>
            <a:r>
              <a:rPr lang="en-GB" altLang="en-US" dirty="0">
                <a:solidFill>
                  <a:srgbClr val="000000"/>
                </a:solidFill>
                <a:latin typeface="Microsoft Sans Serif" pitchFamily="34" charset="0"/>
                <a:cs typeface="Microsoft Sans Serif" pitchFamily="34" charset="0"/>
              </a:rPr>
              <a:t>sexual violence is also perpetrated in many different contexts; intimate relationships, friendship groups, families, groups/gangs, online, in public, in conflict, work places and institutions – schools, residential homes, religion, etc. creates further complexity, silence and feelings of disempowerment in how we speak out, respond, challenge and prevent sexual violence. </a:t>
            </a:r>
          </a:p>
          <a:p>
            <a:pPr marL="0" indent="0" defTabSz="914288" eaLnBrk="1" fontAlgn="auto" hangingPunct="1">
              <a:spcBef>
                <a:spcPct val="0"/>
              </a:spcBef>
              <a:spcAft>
                <a:spcPts val="0"/>
              </a:spcAft>
              <a:buFont typeface="Arial" panose="020B0604020202020204" pitchFamily="34" charset="0"/>
              <a:buNone/>
              <a:defRPr/>
            </a:pPr>
            <a:endParaRPr lang="en-GB" altLang="en-US" dirty="0">
              <a:solidFill>
                <a:srgbClr val="000000"/>
              </a:solidFill>
              <a:latin typeface="Microsoft Sans Serif" pitchFamily="34" charset="0"/>
              <a:cs typeface="Microsoft Sans Serif" pitchFamily="34" charset="0"/>
            </a:endParaRPr>
          </a:p>
          <a:p>
            <a:pPr marL="171450" indent="-171450" defTabSz="914288" eaLnBrk="1" fontAlgn="auto" hangingPunct="1">
              <a:spcBef>
                <a:spcPct val="0"/>
              </a:spcBef>
              <a:spcAft>
                <a:spcPts val="0"/>
              </a:spcAft>
              <a:buFont typeface="Arial" panose="020B0604020202020204" pitchFamily="34" charset="0"/>
              <a:buChar char="•"/>
              <a:defRPr/>
            </a:pPr>
            <a:r>
              <a:rPr lang="en-GB" altLang="en-US" dirty="0">
                <a:solidFill>
                  <a:srgbClr val="000000"/>
                </a:solidFill>
                <a:latin typeface="Microsoft Sans Serif" pitchFamily="34" charset="0"/>
                <a:cs typeface="Microsoft Sans Serif" pitchFamily="34" charset="0"/>
              </a:rPr>
              <a:t>All these forms of sexual violence are connected on what we call a continuum of sexual violence, where someone has multiple experiences which often overlap. </a:t>
            </a:r>
          </a:p>
          <a:p>
            <a:pPr marL="171450" indent="-171450" defTabSz="914288" eaLnBrk="1" fontAlgn="auto" hangingPunct="1">
              <a:spcBef>
                <a:spcPct val="0"/>
              </a:spcBef>
              <a:spcAft>
                <a:spcPts val="0"/>
              </a:spcAft>
              <a:buFont typeface="Arial" panose="020B0604020202020204" pitchFamily="34" charset="0"/>
              <a:buChar char="•"/>
              <a:defRPr/>
            </a:pPr>
            <a:endParaRPr lang="en-GB" altLang="en-US" dirty="0">
              <a:solidFill>
                <a:srgbClr val="000000"/>
              </a:solidFill>
              <a:latin typeface="Microsoft Sans Serif" pitchFamily="34" charset="0"/>
              <a:cs typeface="Microsoft Sans Serif" pitchFamily="34" charset="0"/>
            </a:endParaRPr>
          </a:p>
          <a:p>
            <a:pPr marL="171450" marR="0" lvl="0" indent="-171450" algn="l" defTabSz="914288"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dirty="0">
                <a:solidFill>
                  <a:srgbClr val="000000"/>
                </a:solidFill>
                <a:latin typeface="Microsoft Sans Serif" pitchFamily="34" charset="0"/>
                <a:cs typeface="Microsoft Sans Serif" pitchFamily="34" charset="0"/>
              </a:rPr>
              <a:t>There is a significant overlap with experiences of domestic and relationship violence – oftentimes the media paints a picture of sexual violence as something that is perpetrated by a stranger but the reality is that in the vast majority of cases, the perpetrator is someone known to the survivor (a partner, family member, someone in a trusted relationship) </a:t>
            </a:r>
          </a:p>
          <a:p>
            <a:pPr marL="171450" indent="-171450" defTabSz="914288" eaLnBrk="1" fontAlgn="auto" hangingPunct="1">
              <a:spcBef>
                <a:spcPct val="0"/>
              </a:spcBef>
              <a:spcAft>
                <a:spcPts val="0"/>
              </a:spcAft>
              <a:buFont typeface="Arial" panose="020B0604020202020204" pitchFamily="34" charset="0"/>
              <a:buChar char="•"/>
              <a:defRPr/>
            </a:pPr>
            <a:endParaRPr lang="en-GB" altLang="en-US" dirty="0">
              <a:solidFill>
                <a:srgbClr val="000000"/>
              </a:solidFill>
              <a:latin typeface="Microsoft Sans Serif" pitchFamily="34" charset="0"/>
              <a:cs typeface="Microsoft Sans Serif" pitchFamily="34" charset="0"/>
            </a:endParaRPr>
          </a:p>
          <a:p>
            <a:pPr eaLnBrk="1" hangingPunct="1">
              <a:spcBef>
                <a:spcPct val="0"/>
              </a:spcBef>
              <a:defRPr/>
            </a:pPr>
            <a:endParaRPr lang="en-GB" altLang="en-US" dirty="0">
              <a:solidFill>
                <a:srgbClr val="000000"/>
              </a:solidFill>
              <a:latin typeface="Microsoft Sans Serif" pitchFamily="34" charset="0"/>
              <a:cs typeface="Microsoft Sans Serif" pitchFamily="34" charset="0"/>
            </a:endParaRPr>
          </a:p>
        </p:txBody>
      </p:sp>
      <p:sp>
        <p:nvSpPr>
          <p:cNvPr id="156676" name="Slide Number Placeholder 3">
            <a:extLst>
              <a:ext uri="{FF2B5EF4-FFF2-40B4-BE49-F238E27FC236}">
                <a16:creationId xmlns:a16="http://schemas.microsoft.com/office/drawing/2014/main" id="{394E045B-C620-B726-5CBE-E007C5FA3B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4B2A9A-461C-49EE-B745-DABE22717C88}" type="slidenum">
              <a:rPr lang="en-US" altLang="en-US" smtClean="0">
                <a:solidFill>
                  <a:srgbClr val="000000"/>
                </a:solidFill>
                <a:latin typeface="Calibri" panose="020F0502020204030204" pitchFamily="34" charset="0"/>
              </a:rPr>
              <a:pPr/>
              <a:t>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altLang="en-US" dirty="0">
              <a:solidFill>
                <a:srgbClr val="000000"/>
              </a:solidFill>
              <a:latin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solidFill>
                  <a:srgbClr val="000000"/>
                </a:solidFill>
                <a:latin typeface="Microsoft Sans Serif" panose="020B0604020202020204" pitchFamily="34" charset="0"/>
                <a:cs typeface="Microsoft Sans Serif" panose="020B0604020202020204" pitchFamily="34" charset="0"/>
              </a:rPr>
              <a:t>When you start to look at what the media tells us about sexual violence, you see that there are a lot of messages about who and what is responsible. </a:t>
            </a:r>
            <a:r>
              <a:rPr lang="en-GB" altLang="en-US" dirty="0"/>
              <a:t>Sexual violence occurs</a:t>
            </a:r>
            <a:r>
              <a:rPr lang="en-GB" altLang="en-US" baseline="0" dirty="0"/>
              <a:t> in </a:t>
            </a:r>
            <a:r>
              <a:rPr lang="en-GB" altLang="en-US" dirty="0"/>
              <a:t>what is often referred to as ‘Rape Culture’ where</a:t>
            </a:r>
            <a:r>
              <a:rPr lang="en-GB" altLang="en-US" baseline="0" dirty="0"/>
              <a:t> prevention </a:t>
            </a:r>
            <a:r>
              <a:rPr lang="en-GB" altLang="en-US" dirty="0"/>
              <a:t>messages around sexual violence overwhelmingly focus on telling women they need to protect themselves from being raped – rather than tell everyone – particularly perpetrators</a:t>
            </a:r>
            <a:r>
              <a:rPr lang="en-GB" altLang="en-US" baseline="0" dirty="0"/>
              <a:t>, who are mainly </a:t>
            </a:r>
            <a:r>
              <a:rPr lang="en-GB" altLang="en-US" dirty="0"/>
              <a:t>men and boys – not to rape</a:t>
            </a:r>
            <a:r>
              <a:rPr lang="en-GB" altLang="en-US" baseline="0" dirty="0"/>
              <a:t> or abuse. </a:t>
            </a:r>
            <a:endParaRPr lang="en-GB" altLang="en-US" dirty="0">
              <a:solidFill>
                <a:srgbClr val="000000"/>
              </a:solidFill>
              <a:latin typeface="Microsoft Sans Serif" panose="020B0604020202020204" pitchFamily="34" charset="0"/>
              <a:cs typeface="Microsoft Sans Serif" panose="020B0604020202020204" pitchFamily="34" charset="0"/>
            </a:endParaRPr>
          </a:p>
          <a:p>
            <a:pPr>
              <a:defRPr/>
            </a:pPr>
            <a:endParaRPr lang="en-GB" altLang="en-US" dirty="0">
              <a:solidFill>
                <a:srgbClr val="000000"/>
              </a:solidFill>
              <a:latin typeface="Microsoft Sans Serif" panose="020B0604020202020204" pitchFamily="34" charset="0"/>
              <a:cs typeface="Microsoft Sans Serif" panose="020B0604020202020204" pitchFamily="34" charset="0"/>
            </a:endParaRPr>
          </a:p>
          <a:p>
            <a:pPr>
              <a:defRPr/>
            </a:pPr>
            <a:r>
              <a:rPr lang="en-GB" altLang="en-US" dirty="0">
                <a:solidFill>
                  <a:srgbClr val="000000"/>
                </a:solidFill>
                <a:latin typeface="Microsoft Sans Serif" panose="020B0604020202020204" pitchFamily="34" charset="0"/>
                <a:cs typeface="Microsoft Sans Serif" panose="020B0604020202020204" pitchFamily="34" charset="0"/>
              </a:rPr>
              <a:t>It also perpetuates myths about whether women are to be believed, when they do come forward, as well as inaccurate information about who experiences sexual violence, who are potential perpetrators, how is sexual violence perpetrated, in what contexts and for what reasons. </a:t>
            </a:r>
          </a:p>
          <a:p>
            <a:pPr>
              <a:spcBef>
                <a:spcPts val="2000"/>
              </a:spcBef>
              <a:buClr>
                <a:srgbClr val="4F81BD"/>
              </a:buClr>
              <a:buSzPct val="75000"/>
              <a:defRPr/>
            </a:pPr>
            <a:endParaRPr lang="en-US" altLang="en-US" dirty="0">
              <a:solidFill>
                <a:prstClr val="black"/>
              </a:solidFill>
            </a:endParaRPr>
          </a:p>
          <a:p>
            <a:pPr>
              <a:spcBef>
                <a:spcPts val="2000"/>
              </a:spcBef>
              <a:buClr>
                <a:srgbClr val="4F81BD"/>
              </a:buClr>
              <a:buSzPct val="75000"/>
              <a:defRPr/>
            </a:pPr>
            <a:r>
              <a:rPr lang="en-US" altLang="en-US" dirty="0">
                <a:solidFill>
                  <a:prstClr val="black"/>
                </a:solidFill>
              </a:rPr>
              <a:t>There are specific myths that create barriers for survivors to come forward and these often relate to the idea that rape is about sex and sexuality, when in reality it is about power and control. Many people know the person who raped or abused them which is an added barrier to disclosing – for women particularly this is around 90-92% of experiences. </a:t>
            </a:r>
          </a:p>
          <a:p>
            <a:endParaRPr lang="en-GB" dirty="0"/>
          </a:p>
        </p:txBody>
      </p:sp>
      <p:sp>
        <p:nvSpPr>
          <p:cNvPr id="4" name="Slide Number Placeholder 3"/>
          <p:cNvSpPr>
            <a:spLocks noGrp="1"/>
          </p:cNvSpPr>
          <p:nvPr>
            <p:ph type="sldNum" sz="quarter" idx="5"/>
          </p:nvPr>
        </p:nvSpPr>
        <p:spPr/>
        <p:txBody>
          <a:bodyPr/>
          <a:lstStyle/>
          <a:p>
            <a:fld id="{0C4C6A98-9B2D-4D24-919C-7315B2461680}" type="slidenum">
              <a:rPr lang="en-GB" smtClean="0"/>
              <a:t>4</a:t>
            </a:fld>
            <a:endParaRPr lang="en-GB"/>
          </a:p>
        </p:txBody>
      </p:sp>
    </p:spTree>
    <p:extLst>
      <p:ext uri="{BB962C8B-B14F-4D97-AF65-F5344CB8AC3E}">
        <p14:creationId xmlns:p14="http://schemas.microsoft.com/office/powerpoint/2010/main" val="100541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6C52B88F-51D3-A4BE-4939-86A25A85B0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a:extLst>
              <a:ext uri="{FF2B5EF4-FFF2-40B4-BE49-F238E27FC236}">
                <a16:creationId xmlns:a16="http://schemas.microsoft.com/office/drawing/2014/main" id="{C609FB8D-78B6-9956-3F97-D4A4D7C47811}"/>
              </a:ext>
            </a:extLst>
          </p:cNvPr>
          <p:cNvSpPr>
            <a:spLocks noGrp="1"/>
          </p:cNvSpPr>
          <p:nvPr>
            <p:ph type="body" idx="1"/>
          </p:nvPr>
        </p:nvSpPr>
        <p:spPr bwMode="auto"/>
        <p:txBody>
          <a:bodyPr wrap="square" numCol="1" anchor="t" anchorCtr="0" compatLnSpc="1">
            <a:prstTxWarp prst="textNoShape">
              <a:avLst/>
            </a:prstTxWarp>
            <a:normAutofit fontScale="77500" lnSpcReduction="20000"/>
          </a:bodyPr>
          <a:lstStyle/>
          <a:p>
            <a:pPr>
              <a:buFont typeface="Arial" panose="020B0604020202020204" pitchFamily="34" charset="0"/>
              <a:buNone/>
              <a:defRPr/>
            </a:pPr>
            <a:r>
              <a:rPr lang="en-GB" altLang="en-US" b="1" dirty="0">
                <a:solidFill>
                  <a:prstClr val="black"/>
                </a:solidFill>
                <a:latin typeface="Microsoft Sans Serif" panose="020B0604020202020204" pitchFamily="34" charset="0"/>
                <a:cs typeface="Microsoft Sans Serif" panose="020B0604020202020204" pitchFamily="34" charset="0"/>
              </a:rPr>
              <a:t>Impact of rape culture and myths: </a:t>
            </a:r>
          </a:p>
          <a:p>
            <a:pPr>
              <a:buFont typeface="Arial" panose="020B0604020202020204" pitchFamily="34" charset="0"/>
              <a:buNone/>
              <a:defRPr/>
            </a:pPr>
            <a:endParaRPr lang="en-GB" altLang="en-US" dirty="0">
              <a:solidFill>
                <a:prstClr val="black"/>
              </a:solidFill>
              <a:latin typeface="Microsoft Sans Serif" panose="020B0604020202020204" pitchFamily="34" charset="0"/>
              <a:cs typeface="Microsoft Sans Serif" panose="020B0604020202020204" pitchFamily="34" charset="0"/>
            </a:endParaRPr>
          </a:p>
          <a:p>
            <a:pPr>
              <a:buFont typeface="Arial" panose="020B0604020202020204" pitchFamily="34" charset="0"/>
              <a:buNone/>
              <a:defRPr/>
            </a:pPr>
            <a:r>
              <a:rPr lang="en-GB" altLang="en-US" dirty="0">
                <a:solidFill>
                  <a:prstClr val="black"/>
                </a:solidFill>
                <a:latin typeface="Microsoft Sans Serif" panose="020B0604020202020204" pitchFamily="34" charset="0"/>
                <a:cs typeface="Microsoft Sans Serif" panose="020B0604020202020204" pitchFamily="34" charset="0"/>
              </a:rPr>
              <a:t>The myths about sexual violence have a huge impact on our perceptions and beliefs about sexual violence, particularly about who and what is responsible. This often means those who have experienced sexual violence (mainly women) are blamed or held responsible in some way, whilst those who perpetrate sexual violence (mainly men) are excused or their actions are minimised. The media portrayal creates a skewed and narrow view of who can experience sexual violence, who perpetrates it and for what reasons. This inaccurate portrayal, also creates barriers for many people to name their experiences as sexual violence or harassment. </a:t>
            </a:r>
          </a:p>
          <a:p>
            <a:pPr>
              <a:buFont typeface="Arial" panose="020B0604020202020204" pitchFamily="34" charset="0"/>
              <a:buNone/>
              <a:defRPr/>
            </a:pPr>
            <a:endParaRPr lang="en-GB" altLang="en-US" dirty="0">
              <a:solidFill>
                <a:prstClr val="black"/>
              </a:solidFill>
              <a:latin typeface="Microsoft Sans Serif" panose="020B0604020202020204" pitchFamily="34" charset="0"/>
              <a:cs typeface="Microsoft Sans Serif" panose="020B0604020202020204" pitchFamily="34" charset="0"/>
            </a:endParaRPr>
          </a:p>
          <a:p>
            <a:pPr>
              <a:buFont typeface="Arial" panose="020B0604020202020204" pitchFamily="34" charset="0"/>
              <a:buNone/>
              <a:defRPr/>
            </a:pPr>
            <a:r>
              <a:rPr lang="en-GB" altLang="en-US" dirty="0">
                <a:solidFill>
                  <a:prstClr val="black"/>
                </a:solidFill>
                <a:latin typeface="Microsoft Sans Serif" panose="020B0604020202020204" pitchFamily="34" charset="0"/>
                <a:cs typeface="Microsoft Sans Serif" panose="020B0604020202020204" pitchFamily="34" charset="0"/>
              </a:rPr>
              <a:t>This results in a society and culture which;</a:t>
            </a:r>
          </a:p>
          <a:p>
            <a:pPr>
              <a:buFont typeface="Arial" panose="020B0604020202020204" pitchFamily="34" charset="0"/>
              <a:buNone/>
              <a:defRPr/>
            </a:pPr>
            <a:endParaRPr lang="en-GB" altLang="en-US" dirty="0">
              <a:solidFill>
                <a:prstClr val="black"/>
              </a:solidFill>
              <a:latin typeface="Microsoft Sans Serif" panose="020B0604020202020204" pitchFamily="34" charset="0"/>
              <a:cs typeface="Microsoft Sans Serif" panose="020B0604020202020204" pitchFamily="34" charset="0"/>
            </a:endParaRPr>
          </a:p>
          <a:p>
            <a:pPr marL="171450" indent="-171450">
              <a:buFont typeface="Arial" panose="020B0604020202020204" pitchFamily="34" charset="0"/>
              <a:buChar char="•"/>
              <a:defRPr/>
            </a:pPr>
            <a:r>
              <a:rPr lang="en-GB" altLang="en-US" dirty="0">
                <a:solidFill>
                  <a:prstClr val="black"/>
                </a:solidFill>
                <a:latin typeface="Microsoft Sans Serif" panose="020B0604020202020204" pitchFamily="34" charset="0"/>
                <a:cs typeface="Microsoft Sans Serif" panose="020B0604020202020204" pitchFamily="34" charset="0"/>
              </a:rPr>
              <a:t>Silences survivors (fears won’t be believed, will be blamed, maybe I did lead him on etc.)</a:t>
            </a:r>
          </a:p>
          <a:p>
            <a:pPr marL="171450" indent="-171450">
              <a:buFont typeface="Arial" panose="020B0604020202020204" pitchFamily="34" charset="0"/>
              <a:buChar char="•"/>
              <a:defRPr/>
            </a:pPr>
            <a:r>
              <a:rPr lang="en-GB" altLang="en-US" dirty="0">
                <a:solidFill>
                  <a:prstClr val="black"/>
                </a:solidFill>
                <a:latin typeface="Microsoft Sans Serif" panose="020B0604020202020204" pitchFamily="34" charset="0"/>
                <a:cs typeface="Microsoft Sans Serif" panose="020B0604020202020204" pitchFamily="34" charset="0"/>
              </a:rPr>
              <a:t>Excuses perpetrators </a:t>
            </a:r>
          </a:p>
          <a:p>
            <a:pPr marL="171450" indent="-171450">
              <a:buFont typeface="Arial" panose="020B0604020202020204" pitchFamily="34" charset="0"/>
              <a:buChar char="•"/>
              <a:defRPr/>
            </a:pPr>
            <a:r>
              <a:rPr lang="en-GB" altLang="en-US" dirty="0">
                <a:solidFill>
                  <a:prstClr val="black"/>
                </a:solidFill>
                <a:latin typeface="Microsoft Sans Serif" panose="020B0604020202020204" pitchFamily="34" charset="0"/>
                <a:cs typeface="Microsoft Sans Serif" panose="020B0604020202020204" pitchFamily="34" charset="0"/>
              </a:rPr>
              <a:t>Bias CJS and University Investigations; 1.4% of reported rapes to police are currently being prosecuted by CPS, end-to-end review of CJS is currently taking place to examine failures of the CJS to respond </a:t>
            </a:r>
            <a:r>
              <a:rPr lang="en-GB" altLang="en-US" b="1" dirty="0">
                <a:solidFill>
                  <a:prstClr val="black"/>
                </a:solidFill>
                <a:latin typeface="Microsoft Sans Serif" panose="020B0604020202020204" pitchFamily="34" charset="0"/>
                <a:cs typeface="Microsoft Sans Serif" panose="020B0604020202020204" pitchFamily="34" charset="0"/>
              </a:rPr>
              <a:t>to all forms of sexual violence from report to court.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dirty="0">
                <a:solidFill>
                  <a:prstClr val="black"/>
                </a:solidFill>
                <a:latin typeface="Microsoft Sans Serif" panose="020B0604020202020204" pitchFamily="34" charset="0"/>
                <a:cs typeface="Microsoft Sans Serif" panose="020B0604020202020204" pitchFamily="34" charset="0"/>
              </a:rPr>
              <a:t>Rape culture – sexual violence is normalised and minimised, seen as inevitable and something that we need to protect ourselves from. </a:t>
            </a:r>
            <a:endParaRPr lang="en-GB" altLang="en-US" b="1" dirty="0">
              <a:solidFill>
                <a:prstClr val="black"/>
              </a:solidFill>
              <a:latin typeface="Microsoft Sans Serif" panose="020B0604020202020204" pitchFamily="34" charset="0"/>
              <a:cs typeface="Microsoft Sans Serif" panose="020B0604020202020204" pitchFamily="34" charset="0"/>
            </a:endParaRPr>
          </a:p>
          <a:p>
            <a:pPr>
              <a:buFont typeface="Arial" panose="020B0604020202020204" pitchFamily="34" charset="0"/>
              <a:buNone/>
              <a:defRPr/>
            </a:pPr>
            <a:endParaRPr lang="en-GB" altLang="en-US" dirty="0">
              <a:solidFill>
                <a:prstClr val="black"/>
              </a:solidFill>
              <a:latin typeface="Microsoft Sans Serif" panose="020B0604020202020204" pitchFamily="34" charset="0"/>
              <a:cs typeface="Microsoft Sans Serif" panose="020B0604020202020204" pitchFamily="34" charset="0"/>
            </a:endParaRPr>
          </a:p>
          <a:p>
            <a:pPr>
              <a:defRPr/>
            </a:pPr>
            <a:r>
              <a:rPr lang="en-GB" altLang="en-US" dirty="0">
                <a:solidFill>
                  <a:prstClr val="black"/>
                </a:solidFill>
                <a:latin typeface="Microsoft Sans Serif" panose="020B0604020202020204" pitchFamily="34" charset="0"/>
                <a:cs typeface="Microsoft Sans Serif" panose="020B0604020202020204" pitchFamily="34" charset="0"/>
              </a:rPr>
              <a:t>In some areas of society there has been a focus on challenging cultures of ‘victim blaming.’ There has been less focus on challenging and changing the culture of victim-blaming, where sexual violence is minimised, and perceived as ‘normal’ or ‘inevitable’. By changing the focus and challenging the abusive behaviour, where those who perpetrate acts of sexual violence are held accountable, we can start to create space for survivors to seek support and work together to prevent sexual violence in the first place.   </a:t>
            </a:r>
          </a:p>
          <a:p>
            <a:pPr>
              <a:defRPr/>
            </a:pPr>
            <a:endParaRPr lang="en-GB" altLang="en-US" dirty="0">
              <a:solidFill>
                <a:prstClr val="black"/>
              </a:solidFill>
              <a:latin typeface="Microsoft Sans Serif" panose="020B0604020202020204" pitchFamily="34" charset="0"/>
              <a:cs typeface="Microsoft Sans Serif" panose="020B0604020202020204" pitchFamily="34" charset="0"/>
            </a:endParaRPr>
          </a:p>
        </p:txBody>
      </p:sp>
      <p:sp>
        <p:nvSpPr>
          <p:cNvPr id="187396" name="Slide Number Placeholder 3">
            <a:extLst>
              <a:ext uri="{FF2B5EF4-FFF2-40B4-BE49-F238E27FC236}">
                <a16:creationId xmlns:a16="http://schemas.microsoft.com/office/drawing/2014/main" id="{3C2B886B-7061-93A9-A8D2-A4526313B8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A37843-7D25-41A9-AA06-8C539245D0F1}" type="slidenum">
              <a:rPr lang="en-GB" altLang="en-US" smtClean="0">
                <a:solidFill>
                  <a:srgbClr val="000000"/>
                </a:solidFill>
                <a:latin typeface="Calibri" panose="020F0502020204030204" pitchFamily="34" charset="0"/>
              </a:rPr>
              <a:pPr/>
              <a:t>5</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GB" altLang="en-US" b="1" dirty="0">
              <a:solidFill>
                <a:srgbClr val="000000"/>
              </a:solidFill>
              <a:latin typeface="Microsoft Sans Serif" pitchFamily="34" charset="0"/>
              <a:cs typeface="Microsoft Sans Serif" pitchFamily="34" charset="0"/>
            </a:endParaRPr>
          </a:p>
          <a:p>
            <a:pPr marL="171450" indent="-171450">
              <a:buFont typeface="Arial" panose="020B0604020202020204" pitchFamily="34" charset="0"/>
              <a:buChar char="•"/>
            </a:pPr>
            <a:r>
              <a:rPr lang="en-GB" altLang="en-US" b="0" baseline="0" dirty="0">
                <a:solidFill>
                  <a:srgbClr val="000000"/>
                </a:solidFill>
                <a:latin typeface="Microsoft Sans Serif" pitchFamily="34" charset="0"/>
                <a:cs typeface="Microsoft Sans Serif" pitchFamily="34" charset="0"/>
              </a:rPr>
              <a:t>Highlight the varied impacts for survivors emotionally and psychologically, yet also socially and spiritually, e.g. on their education, friendships, relationships, relationship with themselves and their bodies. </a:t>
            </a:r>
          </a:p>
          <a:p>
            <a:pPr marL="171450" indent="-171450">
              <a:buFont typeface="Arial" panose="020B0604020202020204" pitchFamily="34" charset="0"/>
              <a:buChar char="•"/>
            </a:pPr>
            <a:endParaRPr lang="en-GB" altLang="en-US" b="0" baseline="0" dirty="0">
              <a:solidFill>
                <a:srgbClr val="000000"/>
              </a:solidFill>
              <a:latin typeface="Microsoft Sans Serif" pitchFamily="34" charset="0"/>
              <a:cs typeface="Microsoft Sans Serif" pitchFamily="34" charset="0"/>
            </a:endParaRPr>
          </a:p>
          <a:p>
            <a:pPr marL="171450" indent="-171450">
              <a:buFont typeface="Arial" panose="020B0604020202020204" pitchFamily="34" charset="0"/>
              <a:buChar char="•"/>
            </a:pPr>
            <a:r>
              <a:rPr lang="en-GB" altLang="en-US" b="0" baseline="0" dirty="0">
                <a:solidFill>
                  <a:srgbClr val="000000"/>
                </a:solidFill>
                <a:latin typeface="Microsoft Sans Serif" pitchFamily="34" charset="0"/>
                <a:cs typeface="Microsoft Sans Serif" pitchFamily="34" charset="0"/>
              </a:rPr>
              <a:t>There’s no ‘right’ or ‘wrong’ way to feel after sexual violence and it will be different for each person, also changing day to day, month to month and year to year – not necessarily linear, though! </a:t>
            </a:r>
          </a:p>
          <a:p>
            <a:endParaRPr lang="en-GB" altLang="en-US" b="0" baseline="0" dirty="0">
              <a:solidFill>
                <a:srgbClr val="000000"/>
              </a:solidFill>
              <a:latin typeface="Microsoft Sans Serif" pitchFamily="34" charset="0"/>
              <a:cs typeface="Microsoft Sans Serif" pitchFamily="34" charset="0"/>
            </a:endParaRPr>
          </a:p>
        </p:txBody>
      </p:sp>
      <p:sp>
        <p:nvSpPr>
          <p:cNvPr id="33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544" indent="-284378">
              <a:defRPr>
                <a:solidFill>
                  <a:schemeClr val="tx1"/>
                </a:solidFill>
                <a:latin typeface="Arial" pitchFamily="34" charset="0"/>
                <a:cs typeface="Arial" pitchFamily="34" charset="0"/>
              </a:defRPr>
            </a:lvl2pPr>
            <a:lvl3pPr marL="1142254" indent="-227503">
              <a:defRPr>
                <a:solidFill>
                  <a:schemeClr val="tx1"/>
                </a:solidFill>
                <a:latin typeface="Arial" pitchFamily="34" charset="0"/>
                <a:cs typeface="Arial" pitchFamily="34" charset="0"/>
              </a:defRPr>
            </a:lvl3pPr>
            <a:lvl4pPr marL="1598839" indent="-227503">
              <a:defRPr>
                <a:solidFill>
                  <a:schemeClr val="tx1"/>
                </a:solidFill>
                <a:latin typeface="Arial" pitchFamily="34" charset="0"/>
                <a:cs typeface="Arial" pitchFamily="34" charset="0"/>
              </a:defRPr>
            </a:lvl4pPr>
            <a:lvl5pPr marL="2057004" indent="-227503">
              <a:defRPr>
                <a:solidFill>
                  <a:schemeClr val="tx1"/>
                </a:solidFill>
                <a:latin typeface="Arial" pitchFamily="34" charset="0"/>
                <a:cs typeface="Arial" pitchFamily="34" charset="0"/>
              </a:defRPr>
            </a:lvl5pPr>
            <a:lvl6pPr marL="2512009" indent="-227503" eaLnBrk="0" fontAlgn="base" hangingPunct="0">
              <a:spcBef>
                <a:spcPct val="0"/>
              </a:spcBef>
              <a:spcAft>
                <a:spcPct val="0"/>
              </a:spcAft>
              <a:defRPr>
                <a:solidFill>
                  <a:schemeClr val="tx1"/>
                </a:solidFill>
                <a:latin typeface="Arial" pitchFamily="34" charset="0"/>
                <a:cs typeface="Arial" pitchFamily="34" charset="0"/>
              </a:defRPr>
            </a:lvl6pPr>
            <a:lvl7pPr marL="2967015" indent="-227503" eaLnBrk="0" fontAlgn="base" hangingPunct="0">
              <a:spcBef>
                <a:spcPct val="0"/>
              </a:spcBef>
              <a:spcAft>
                <a:spcPct val="0"/>
              </a:spcAft>
              <a:defRPr>
                <a:solidFill>
                  <a:schemeClr val="tx1"/>
                </a:solidFill>
                <a:latin typeface="Arial" pitchFamily="34" charset="0"/>
                <a:cs typeface="Arial" pitchFamily="34" charset="0"/>
              </a:defRPr>
            </a:lvl7pPr>
            <a:lvl8pPr marL="3422020" indent="-227503" eaLnBrk="0" fontAlgn="base" hangingPunct="0">
              <a:spcBef>
                <a:spcPct val="0"/>
              </a:spcBef>
              <a:spcAft>
                <a:spcPct val="0"/>
              </a:spcAft>
              <a:defRPr>
                <a:solidFill>
                  <a:schemeClr val="tx1"/>
                </a:solidFill>
                <a:latin typeface="Arial" pitchFamily="34" charset="0"/>
                <a:cs typeface="Arial" pitchFamily="34" charset="0"/>
              </a:defRPr>
            </a:lvl8pPr>
            <a:lvl9pPr marL="3877026" indent="-227503" eaLnBrk="0" fontAlgn="base" hangingPunct="0">
              <a:spcBef>
                <a:spcPct val="0"/>
              </a:spcBef>
              <a:spcAft>
                <a:spcPct val="0"/>
              </a:spcAft>
              <a:defRPr>
                <a:solidFill>
                  <a:schemeClr val="tx1"/>
                </a:solidFill>
                <a:latin typeface="Arial" pitchFamily="34" charset="0"/>
                <a:cs typeface="Arial" pitchFamily="34" charset="0"/>
              </a:defRPr>
            </a:lvl9pPr>
          </a:lstStyle>
          <a:p>
            <a:fld id="{2E32BA57-6CAF-4D28-9177-2E1896D46ED9}" type="slidenum">
              <a:rPr lang="en-US" altLang="en-US">
                <a:solidFill>
                  <a:srgbClr val="000000"/>
                </a:solidFill>
                <a:latin typeface="Calibri" pitchFamily="34" charset="0"/>
              </a:rPr>
              <a:pPr/>
              <a:t>6</a:t>
            </a:fld>
            <a:endParaRPr lang="en-US" altLang="en-US">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ct val="0"/>
              </a:spcBef>
            </a:pPr>
            <a:r>
              <a:rPr lang="en-GB" altLang="en-US" dirty="0">
                <a:solidFill>
                  <a:srgbClr val="000000"/>
                </a:solidFill>
                <a:latin typeface="Microsoft Sans Serif" pitchFamily="34" charset="0"/>
                <a:cs typeface="Microsoft Sans Serif" pitchFamily="34" charset="0"/>
              </a:rPr>
              <a:t>Anyone who has experienced trauma in their life will find ways to cope and to survive. Here are some of the ways someone who has experienced sexual violence may respond as a way of surviving and coping with the emotional, psychological, physical and social impacts of sexual violence. </a:t>
            </a:r>
            <a:r>
              <a:rPr lang="en-GB" altLang="en-US" b="1" dirty="0">
                <a:solidFill>
                  <a:srgbClr val="000000"/>
                </a:solidFill>
                <a:latin typeface="Microsoft Sans Serif" pitchFamily="34" charset="0"/>
                <a:cs typeface="Microsoft Sans Serif" pitchFamily="34" charset="0"/>
              </a:rPr>
              <a:t>This includes accessing support, becoming involved in activism, wanting to support others, etc. It’s also really common for someone to carry on as ‘normal’ or appear as if nothing has happened – this is our survival in action. </a:t>
            </a:r>
          </a:p>
          <a:p>
            <a:pPr marL="0" indent="0" algn="just" eaLnBrk="1" hangingPunct="1">
              <a:spcBef>
                <a:spcPct val="0"/>
              </a:spcBef>
              <a:buFont typeface="Arial" panose="020B0604020202020204" pitchFamily="34" charset="0"/>
              <a:buNone/>
            </a:pPr>
            <a:endParaRPr lang="en-GB" altLang="en-US" b="1" baseline="0" dirty="0">
              <a:solidFill>
                <a:srgbClr val="000000"/>
              </a:solidFill>
              <a:latin typeface="Microsoft Sans Serif" pitchFamily="34" charset="0"/>
              <a:cs typeface="Microsoft Sans Serif" pitchFamily="34" charset="0"/>
            </a:endParaRPr>
          </a:p>
          <a:p>
            <a:pPr marL="0" indent="0" algn="just" eaLnBrk="1" hangingPunct="1">
              <a:spcBef>
                <a:spcPct val="0"/>
              </a:spcBef>
              <a:buFont typeface="Arial" panose="020B0604020202020204" pitchFamily="34" charset="0"/>
              <a:buNone/>
            </a:pPr>
            <a:r>
              <a:rPr lang="en-GB" altLang="en-US" b="0" dirty="0">
                <a:solidFill>
                  <a:srgbClr val="000000"/>
                </a:solidFill>
                <a:latin typeface="Microsoft Sans Serif" pitchFamily="34" charset="0"/>
                <a:cs typeface="Microsoft Sans Serif" pitchFamily="34" charset="0"/>
              </a:rPr>
              <a:t>We all draw on</a:t>
            </a:r>
            <a:r>
              <a:rPr lang="en-GB" altLang="en-US" b="0" baseline="0" dirty="0">
                <a:solidFill>
                  <a:srgbClr val="000000"/>
                </a:solidFill>
                <a:latin typeface="Microsoft Sans Serif" pitchFamily="34" charset="0"/>
                <a:cs typeface="Microsoft Sans Serif" pitchFamily="34" charset="0"/>
              </a:rPr>
              <a:t> different ways to cope and we </a:t>
            </a:r>
            <a:r>
              <a:rPr lang="en-GB" altLang="en-US" b="0" dirty="0">
                <a:solidFill>
                  <a:srgbClr val="000000"/>
                </a:solidFill>
                <a:latin typeface="Microsoft Sans Serif" pitchFamily="34" charset="0"/>
                <a:cs typeface="Microsoft Sans Serif" pitchFamily="34" charset="0"/>
              </a:rPr>
              <a:t>respond in their own way – there are no right or wrong ways to respond and good or bad ways of coping – there are simply ways of coping</a:t>
            </a:r>
            <a:r>
              <a:rPr lang="en-GB" altLang="en-US" b="0" baseline="0" dirty="0">
                <a:solidFill>
                  <a:srgbClr val="000000"/>
                </a:solidFill>
                <a:latin typeface="Microsoft Sans Serif" pitchFamily="34" charset="0"/>
                <a:cs typeface="Microsoft Sans Serif" pitchFamily="34" charset="0"/>
              </a:rPr>
              <a:t>. </a:t>
            </a:r>
            <a:r>
              <a:rPr lang="en-GB" altLang="en-US" b="0" dirty="0">
                <a:solidFill>
                  <a:srgbClr val="000000"/>
                </a:solidFill>
                <a:latin typeface="Microsoft Sans Serif" pitchFamily="34" charset="0"/>
                <a:cs typeface="Microsoft Sans Serif" pitchFamily="34" charset="0"/>
              </a:rPr>
              <a:t>Someone copes the best they can in that particular moment or moments. And the many different ways in which we respond, cope, resist have particular functions in someone’s life. </a:t>
            </a:r>
          </a:p>
          <a:p>
            <a:pPr marL="0" indent="0" algn="just" eaLnBrk="1" hangingPunct="1">
              <a:spcBef>
                <a:spcPct val="0"/>
              </a:spcBef>
              <a:buFont typeface="Arial" panose="020B0604020202020204" pitchFamily="34" charset="0"/>
              <a:buNone/>
            </a:pPr>
            <a:endParaRPr lang="en-GB" altLang="en-US" b="0" dirty="0">
              <a:solidFill>
                <a:srgbClr val="000000"/>
              </a:solidFill>
              <a:latin typeface="Microsoft Sans Serif" pitchFamily="34" charset="0"/>
              <a:cs typeface="Microsoft Sans Serif" pitchFamily="34" charset="0"/>
            </a:endParaRPr>
          </a:p>
          <a:p>
            <a:pPr marL="0" indent="0" algn="just" eaLnBrk="1" hangingPunct="1">
              <a:spcBef>
                <a:spcPct val="0"/>
              </a:spcBef>
              <a:buFont typeface="Arial" panose="020B0604020202020204" pitchFamily="34" charset="0"/>
              <a:buNone/>
            </a:pPr>
            <a:r>
              <a:rPr lang="en-GB" altLang="en-US" b="0" dirty="0">
                <a:solidFill>
                  <a:srgbClr val="000000"/>
                </a:solidFill>
                <a:latin typeface="Microsoft Sans Serif" pitchFamily="34" charset="0"/>
                <a:cs typeface="Microsoft Sans Serif" pitchFamily="34" charset="0"/>
              </a:rPr>
              <a:t>Oftentimes responses will focus on the way that someone is coping and not what is underneath it - Seeking to understand what is underneath the behaviour for someone is crucial</a:t>
            </a:r>
            <a:r>
              <a:rPr lang="en-GB" altLang="en-US" b="0" baseline="0" dirty="0">
                <a:solidFill>
                  <a:srgbClr val="000000"/>
                </a:solidFill>
                <a:latin typeface="Microsoft Sans Serif" pitchFamily="34" charset="0"/>
                <a:cs typeface="Microsoft Sans Serif" pitchFamily="34" charset="0"/>
              </a:rPr>
              <a:t> to being able to create a space for them to share their experience and decide to have further support if they want to. </a:t>
            </a:r>
            <a:endParaRPr lang="en-GB" altLang="en-US" b="0" dirty="0">
              <a:solidFill>
                <a:srgbClr val="000000"/>
              </a:solidFill>
              <a:latin typeface="Microsoft Sans Serif" pitchFamily="34" charset="0"/>
              <a:cs typeface="Microsoft Sans Serif" pitchFamily="34" charset="0"/>
            </a:endParaRPr>
          </a:p>
          <a:p>
            <a:pPr marL="0" indent="0" algn="just" eaLnBrk="1" hangingPunct="1">
              <a:spcBef>
                <a:spcPct val="0"/>
              </a:spcBef>
              <a:buFont typeface="Arial" panose="020B0604020202020204" pitchFamily="34" charset="0"/>
              <a:buNone/>
            </a:pPr>
            <a:endParaRPr lang="en-GB" altLang="en-US" b="1" dirty="0">
              <a:solidFill>
                <a:srgbClr val="000000"/>
              </a:solidFill>
              <a:latin typeface="Microsoft Sans Serif" pitchFamily="34" charset="0"/>
              <a:cs typeface="Microsoft Sans Serif" pitchFamily="34" charset="0"/>
            </a:endParaRPr>
          </a:p>
        </p:txBody>
      </p:sp>
      <p:sp>
        <p:nvSpPr>
          <p:cNvPr id="398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B6CED32-3F99-4C42-AC6A-54D69F28EAEA}" type="slidenum">
              <a:rPr lang="en-US" altLang="en-US" smtClean="0">
                <a:solidFill>
                  <a:srgbClr val="000000"/>
                </a:solidFill>
                <a:latin typeface="Calibri" pitchFamily="34" charset="0"/>
              </a:rPr>
              <a:pPr/>
              <a:t>7</a:t>
            </a:fld>
            <a:endParaRPr lang="en-US" altLang="en-US">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solidFill>
                  <a:srgbClr val="000000"/>
                </a:solidFill>
                <a:latin typeface="Microsoft Sans Serif" pitchFamily="34" charset="0"/>
                <a:cs typeface="Microsoft Sans Serif" pitchFamily="34" charset="0"/>
              </a:rPr>
              <a:t>Briefly</a:t>
            </a:r>
            <a:r>
              <a:rPr lang="en-GB" altLang="en-US" b="1" baseline="0" dirty="0">
                <a:solidFill>
                  <a:srgbClr val="000000"/>
                </a:solidFill>
                <a:latin typeface="Microsoft Sans Serif" pitchFamily="34" charset="0"/>
                <a:cs typeface="Microsoft Sans Serif" pitchFamily="34" charset="0"/>
              </a:rPr>
              <a:t> i</a:t>
            </a:r>
            <a:r>
              <a:rPr lang="en-GB" altLang="en-US" b="1" dirty="0">
                <a:solidFill>
                  <a:srgbClr val="000000"/>
                </a:solidFill>
                <a:latin typeface="Microsoft Sans Serif" pitchFamily="34" charset="0"/>
                <a:cs typeface="Microsoft Sans Serif" pitchFamily="34" charset="0"/>
              </a:rPr>
              <a:t>ntroduce</a:t>
            </a:r>
            <a:r>
              <a:rPr lang="en-GB" altLang="en-US" b="1" baseline="0" dirty="0">
                <a:solidFill>
                  <a:srgbClr val="000000"/>
                </a:solidFill>
                <a:latin typeface="Microsoft Sans Serif" pitchFamily="34" charset="0"/>
                <a:cs typeface="Microsoft Sans Serif" pitchFamily="34" charset="0"/>
              </a:rPr>
              <a:t> the empowerment model. </a:t>
            </a:r>
          </a:p>
          <a:p>
            <a:endParaRPr lang="en-GB" altLang="en-US" baseline="0" dirty="0">
              <a:solidFill>
                <a:srgbClr val="000000"/>
              </a:solidFill>
              <a:latin typeface="Microsoft Sans Serif" pitchFamily="34" charset="0"/>
              <a:cs typeface="Microsoft Sans Serif" pitchFamily="34" charset="0"/>
            </a:endParaRPr>
          </a:p>
          <a:p>
            <a:r>
              <a:rPr lang="en-GB" altLang="en-US" dirty="0">
                <a:solidFill>
                  <a:srgbClr val="000000"/>
                </a:solidFill>
                <a:latin typeface="Microsoft Sans Serif" pitchFamily="34" charset="0"/>
                <a:cs typeface="Microsoft Sans Serif" pitchFamily="34" charset="0"/>
              </a:rPr>
              <a:t>Because sexual violence is about asserting power over someone and ignoring their choices, support has to be about empowerment. This is how we work. The empowerment model is a holistic model developed by Rape Crisis, based on our specialist experience working with survivors. The empowerment model aims to facilitate survivors ability to take back choice and to develop trust in themselves. </a:t>
            </a:r>
          </a:p>
          <a:p>
            <a:endParaRPr lang="en-GB" altLang="en-US" dirty="0">
              <a:solidFill>
                <a:srgbClr val="000000"/>
              </a:solidFill>
              <a:latin typeface="Microsoft Sans Serif" pitchFamily="34" charset="0"/>
              <a:cs typeface="Microsoft Sans Serif" pitchFamily="34" charset="0"/>
            </a:endParaRPr>
          </a:p>
          <a:p>
            <a:r>
              <a:rPr lang="en-GB" altLang="en-US" dirty="0">
                <a:solidFill>
                  <a:srgbClr val="000000"/>
                </a:solidFill>
                <a:latin typeface="Microsoft Sans Serif" pitchFamily="34" charset="0"/>
                <a:cs typeface="Microsoft Sans Serif" pitchFamily="34" charset="0"/>
              </a:rPr>
              <a:t>You would have noticed we use the term survivor and not victim – whilst we acknowledge someone has had a moment or many moments of victimisation at the hands of a perpetrator, we also recognise they have survived it, and that this would have taken every ounce of strength, courage, resilience, determination, creativity to survive and rebuild their lives. For this reason, it is important to invite survivors to make their own choices</a:t>
            </a:r>
            <a:r>
              <a:rPr lang="en-GB" altLang="en-US" baseline="0" dirty="0">
                <a:solidFill>
                  <a:srgbClr val="000000"/>
                </a:solidFill>
                <a:latin typeface="Microsoft Sans Serif" pitchFamily="34" charset="0"/>
                <a:cs typeface="Microsoft Sans Serif" pitchFamily="34" charset="0"/>
              </a:rPr>
              <a:t>, right from the beginning of your interactions. </a:t>
            </a:r>
            <a:endParaRPr lang="en-GB" altLang="en-US" dirty="0">
              <a:solidFill>
                <a:srgbClr val="000000"/>
              </a:solidFill>
              <a:latin typeface="Microsoft Sans Serif" pitchFamily="34" charset="0"/>
              <a:cs typeface="Microsoft Sans Serif" pitchFamily="34" charset="0"/>
            </a:endParaRPr>
          </a:p>
        </p:txBody>
      </p:sp>
      <p:sp>
        <p:nvSpPr>
          <p:cNvPr id="417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pitchFamily="34" charset="0"/>
                <a:cs typeface="Arial" pitchFamily="34" charset="0"/>
              </a:defRPr>
            </a:lvl1pPr>
            <a:lvl2pPr marL="744538" indent="-284163" defTabSz="917575">
              <a:defRPr>
                <a:solidFill>
                  <a:schemeClr val="tx1"/>
                </a:solidFill>
                <a:latin typeface="Arial" pitchFamily="34" charset="0"/>
                <a:cs typeface="Arial" pitchFamily="34" charset="0"/>
              </a:defRPr>
            </a:lvl2pPr>
            <a:lvl3pPr marL="1146175" indent="-227013" defTabSz="917575">
              <a:defRPr>
                <a:solidFill>
                  <a:schemeClr val="tx1"/>
                </a:solidFill>
                <a:latin typeface="Arial" pitchFamily="34" charset="0"/>
                <a:cs typeface="Arial" pitchFamily="34" charset="0"/>
              </a:defRPr>
            </a:lvl3pPr>
            <a:lvl4pPr marL="1604963" indent="-227013" defTabSz="917575">
              <a:defRPr>
                <a:solidFill>
                  <a:schemeClr val="tx1"/>
                </a:solidFill>
                <a:latin typeface="Arial" pitchFamily="34" charset="0"/>
                <a:cs typeface="Arial" pitchFamily="34" charset="0"/>
              </a:defRPr>
            </a:lvl4pPr>
            <a:lvl5pPr marL="2065338" indent="-227013" defTabSz="917575">
              <a:defRPr>
                <a:solidFill>
                  <a:schemeClr val="tx1"/>
                </a:solidFill>
                <a:latin typeface="Arial" pitchFamily="34" charset="0"/>
                <a:cs typeface="Arial" pitchFamily="34" charset="0"/>
              </a:defRPr>
            </a:lvl5pPr>
            <a:lvl6pPr marL="2522538" indent="-227013" defTabSz="917575" eaLnBrk="0" fontAlgn="base" hangingPunct="0">
              <a:spcBef>
                <a:spcPct val="0"/>
              </a:spcBef>
              <a:spcAft>
                <a:spcPct val="0"/>
              </a:spcAft>
              <a:defRPr>
                <a:solidFill>
                  <a:schemeClr val="tx1"/>
                </a:solidFill>
                <a:latin typeface="Arial" pitchFamily="34" charset="0"/>
                <a:cs typeface="Arial" pitchFamily="34" charset="0"/>
              </a:defRPr>
            </a:lvl6pPr>
            <a:lvl7pPr marL="2979738" indent="-227013" defTabSz="917575" eaLnBrk="0" fontAlgn="base" hangingPunct="0">
              <a:spcBef>
                <a:spcPct val="0"/>
              </a:spcBef>
              <a:spcAft>
                <a:spcPct val="0"/>
              </a:spcAft>
              <a:defRPr>
                <a:solidFill>
                  <a:schemeClr val="tx1"/>
                </a:solidFill>
                <a:latin typeface="Arial" pitchFamily="34" charset="0"/>
                <a:cs typeface="Arial" pitchFamily="34" charset="0"/>
              </a:defRPr>
            </a:lvl7pPr>
            <a:lvl8pPr marL="3436938" indent="-227013" defTabSz="917575" eaLnBrk="0" fontAlgn="base" hangingPunct="0">
              <a:spcBef>
                <a:spcPct val="0"/>
              </a:spcBef>
              <a:spcAft>
                <a:spcPct val="0"/>
              </a:spcAft>
              <a:defRPr>
                <a:solidFill>
                  <a:schemeClr val="tx1"/>
                </a:solidFill>
                <a:latin typeface="Arial" pitchFamily="34" charset="0"/>
                <a:cs typeface="Arial" pitchFamily="34" charset="0"/>
              </a:defRPr>
            </a:lvl8pPr>
            <a:lvl9pPr marL="3894138" indent="-227013" defTabSz="917575" eaLnBrk="0" fontAlgn="base" hangingPunct="0">
              <a:spcBef>
                <a:spcPct val="0"/>
              </a:spcBef>
              <a:spcAft>
                <a:spcPct val="0"/>
              </a:spcAft>
              <a:defRPr>
                <a:solidFill>
                  <a:schemeClr val="tx1"/>
                </a:solidFill>
                <a:latin typeface="Arial" pitchFamily="34" charset="0"/>
                <a:cs typeface="Arial" pitchFamily="34" charset="0"/>
              </a:defRPr>
            </a:lvl9pPr>
          </a:lstStyle>
          <a:p>
            <a:fld id="{BC79D614-7BBD-4143-9323-C9D45F8C5748}" type="slidenum">
              <a:rPr lang="en-GB" altLang="en-US">
                <a:solidFill>
                  <a:srgbClr val="000000"/>
                </a:solidFill>
                <a:latin typeface="Calibri" pitchFamily="34" charset="0"/>
              </a:rPr>
              <a:pPr/>
              <a:t>8</a:t>
            </a:fld>
            <a:endParaRPr lang="en-GB" altLang="en-US">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a:extLst>
              <a:ext uri="{FF2B5EF4-FFF2-40B4-BE49-F238E27FC236}">
                <a16:creationId xmlns:a16="http://schemas.microsoft.com/office/drawing/2014/main" id="{83F973EA-CF78-D2A2-E0A6-D244831281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87EEAD2D-943D-AB28-52DC-207A4ADC3449}"/>
              </a:ext>
            </a:extLst>
          </p:cNvPr>
          <p:cNvSpPr>
            <a:spLocks noGrp="1"/>
          </p:cNvSpPr>
          <p:nvPr>
            <p:ph type="body" idx="1"/>
          </p:nvPr>
        </p:nvSpPr>
        <p:spPr bwMode="auto"/>
        <p:txBody>
          <a:bodyPr wrap="square" numCol="1" anchor="t" anchorCtr="0" compatLnSpc="1">
            <a:prstTxWarp prst="textNoShape">
              <a:avLst/>
            </a:prstTxWarp>
            <a:normAutofit fontScale="55000" lnSpcReduction="20000"/>
          </a:bodyPr>
          <a:lstStyle/>
          <a:p>
            <a:pPr eaLnBrk="1" fontAlgn="auto" hangingPunct="1">
              <a:lnSpc>
                <a:spcPct val="120000"/>
              </a:lnSpc>
              <a:spcBef>
                <a:spcPts val="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Services are self-referral, in line with the empowerment model. </a:t>
            </a:r>
          </a:p>
          <a:p>
            <a:pPr eaLnBrk="1" fontAlgn="auto" hangingPunct="1">
              <a:lnSpc>
                <a:spcPct val="120000"/>
              </a:lnSpc>
              <a:spcBef>
                <a:spcPts val="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Services are for female survivors who live/work or study in South London, 4+.</a:t>
            </a:r>
          </a:p>
          <a:p>
            <a:pPr eaLnBrk="1" fontAlgn="auto" hangingPunct="1">
              <a:lnSpc>
                <a:spcPct val="120000"/>
              </a:lnSpc>
              <a:spcBef>
                <a:spcPts val="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Services are provided from our main building in Croydon, as well as from our 5 satellites in Kingston, Southwark, Bexley, Greenwich and Lambeth, as well as remotely (online/via telephone).</a:t>
            </a:r>
          </a:p>
          <a:p>
            <a:pPr eaLnBrk="1" fontAlgn="auto" hangingPunct="1">
              <a:lnSpc>
                <a:spcPct val="120000"/>
              </a:lnSpc>
              <a:spcBef>
                <a:spcPts val="0"/>
              </a:spcBef>
              <a:spcAft>
                <a:spcPts val="0"/>
              </a:spcAft>
              <a:defRPr/>
            </a:pPr>
            <a:endParaRPr lang="en-GB" b="1"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eaLnBrk="1" fontAlgn="auto" hangingPunct="1">
              <a:spcBef>
                <a:spcPts val="0"/>
              </a:spcBef>
              <a:spcAft>
                <a:spcPts val="0"/>
              </a:spcAft>
              <a:defRPr/>
            </a:pPr>
            <a:r>
              <a:rPr lang="en-GB" b="1" dirty="0">
                <a:solidFill>
                  <a:schemeClr val="tx1">
                    <a:lumMod val="65000"/>
                    <a:lumOff val="35000"/>
                  </a:schemeClr>
                </a:solidFill>
                <a:latin typeface="Microsoft Sans Serif" panose="020B0604020202020204" pitchFamily="34" charset="0"/>
                <a:cs typeface="Microsoft Sans Serif" panose="020B0604020202020204" pitchFamily="34" charset="0"/>
              </a:rPr>
              <a:t>Counselling</a:t>
            </a:r>
            <a:endParaRPr lang="en-GB"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eaLnBrk="1" fontAlgn="auto" hangingPunct="1">
              <a:spcBef>
                <a:spcPts val="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Fully qualified and experienced counsellors who specialise is working with sexual violence.</a:t>
            </a:r>
          </a:p>
          <a:p>
            <a:pPr eaLnBrk="1" fontAlgn="auto" hangingPunct="1">
              <a:spcBef>
                <a:spcPts val="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Member of the British Association for Counselling and Psychotherapy.</a:t>
            </a:r>
          </a:p>
          <a:p>
            <a:pPr eaLnBrk="1" fontAlgn="auto" hangingPunct="1">
              <a:spcBef>
                <a:spcPts val="0"/>
              </a:spcBef>
              <a:spcAft>
                <a:spcPts val="0"/>
              </a:spcAft>
              <a:defRPr/>
            </a:pPr>
            <a:endParaRPr lang="en-GB"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eaLnBrk="1" fontAlgn="auto" hangingPunct="1">
              <a:spcBef>
                <a:spcPts val="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We offer up to a year of counselling and also have some group therapy following individual therapy.</a:t>
            </a:r>
          </a:p>
          <a:p>
            <a:pPr eaLnBrk="1" fontAlgn="auto" hangingPunct="1">
              <a:spcBef>
                <a:spcPts val="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We have an adults department, and a CYP / Children and Young Person’s counselling department – who also supports parents/carers.</a:t>
            </a:r>
          </a:p>
          <a:p>
            <a:pPr eaLnBrk="1" fontAlgn="auto" hangingPunct="1">
              <a:spcBef>
                <a:spcPts val="0"/>
              </a:spcBef>
              <a:spcAft>
                <a:spcPts val="0"/>
              </a:spcAft>
              <a:defRPr/>
            </a:pPr>
            <a:endParaRPr lang="en-GB"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eaLnBrk="1" fontAlgn="auto" hangingPunct="1">
              <a:spcBef>
                <a:spcPts val="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We also offer </a:t>
            </a:r>
            <a:r>
              <a:rPr lang="en-GB" b="1" dirty="0">
                <a:solidFill>
                  <a:schemeClr val="tx1">
                    <a:lumMod val="65000"/>
                    <a:lumOff val="35000"/>
                  </a:schemeClr>
                </a:solidFill>
                <a:latin typeface="Microsoft Sans Serif" panose="020B0604020202020204" pitchFamily="34" charset="0"/>
                <a:cs typeface="Microsoft Sans Serif" panose="020B0604020202020204" pitchFamily="34" charset="0"/>
              </a:rPr>
              <a:t>massage therapy </a:t>
            </a: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to some of our clients.</a:t>
            </a:r>
          </a:p>
          <a:p>
            <a:pPr eaLnBrk="1" fontAlgn="auto" hangingPunct="1">
              <a:spcBef>
                <a:spcPts val="0"/>
              </a:spcBef>
              <a:spcAft>
                <a:spcPts val="0"/>
              </a:spcAft>
              <a:defRPr/>
            </a:pPr>
            <a:endParaRPr lang="en-GB"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eaLnBrk="1" fontAlgn="auto" hangingPunct="1">
              <a:lnSpc>
                <a:spcPct val="120000"/>
              </a:lnSpc>
              <a:spcBef>
                <a:spcPts val="1200"/>
              </a:spcBef>
              <a:spcAft>
                <a:spcPts val="0"/>
              </a:spcAft>
              <a:defRPr/>
            </a:pPr>
            <a:r>
              <a:rPr lang="en-GB" b="1" dirty="0">
                <a:solidFill>
                  <a:schemeClr val="tx1">
                    <a:lumMod val="65000"/>
                    <a:lumOff val="35000"/>
                  </a:schemeClr>
                </a:solidFill>
                <a:latin typeface="Microsoft Sans Serif" panose="020B0604020202020204" pitchFamily="34" charset="0"/>
                <a:cs typeface="Microsoft Sans Serif" panose="020B0604020202020204" pitchFamily="34" charset="0"/>
              </a:rPr>
              <a:t>Advocacy</a:t>
            </a:r>
          </a:p>
          <a:p>
            <a:pPr eaLnBrk="1" fontAlgn="auto" hangingPunct="1">
              <a:lnSpc>
                <a:spcPct val="120000"/>
              </a:lnSpc>
              <a:spcBef>
                <a:spcPts val="120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Female survivors aged 12+</a:t>
            </a:r>
          </a:p>
          <a:p>
            <a:pPr eaLnBrk="1" fontAlgn="auto" hangingPunct="1">
              <a:lnSpc>
                <a:spcPct val="120000"/>
              </a:lnSpc>
              <a:spcBef>
                <a:spcPts val="120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Support for survivors of rape and CSA who have reported or are thinking about reporting to the police.</a:t>
            </a:r>
          </a:p>
          <a:p>
            <a:pPr eaLnBrk="1" fontAlgn="auto" hangingPunct="1">
              <a:lnSpc>
                <a:spcPct val="120000"/>
              </a:lnSpc>
              <a:spcBef>
                <a:spcPts val="120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Service includes; attending SARCS, Police appointments, Court Proceedings as well as Court Familiarisation, explaining legal process and providing emotional and practical information and support. </a:t>
            </a:r>
          </a:p>
          <a:p>
            <a:pPr eaLnBrk="1" fontAlgn="auto" hangingPunct="1">
              <a:lnSpc>
                <a:spcPct val="120000"/>
              </a:lnSpc>
              <a:spcBef>
                <a:spcPts val="120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Clients can access 6 weeks grounding sessions pre-trial, with a RASASC counsellor.</a:t>
            </a:r>
          </a:p>
          <a:p>
            <a:pPr eaLnBrk="1" fontAlgn="auto" hangingPunct="1">
              <a:lnSpc>
                <a:spcPct val="120000"/>
              </a:lnSpc>
              <a:spcBef>
                <a:spcPts val="1200"/>
              </a:spcBef>
              <a:spcAft>
                <a:spcPts val="0"/>
              </a:spcAft>
              <a:defRPr/>
            </a:pPr>
            <a:endParaRPr lang="en-GB"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eaLnBrk="1" fontAlgn="auto" hangingPunct="1">
              <a:lnSpc>
                <a:spcPct val="120000"/>
              </a:lnSpc>
              <a:spcBef>
                <a:spcPts val="1200"/>
              </a:spcBef>
              <a:spcAft>
                <a:spcPts val="0"/>
              </a:spcAft>
              <a:defRPr/>
            </a:pPr>
            <a:r>
              <a:rPr lang="en-GB" b="1" dirty="0">
                <a:solidFill>
                  <a:schemeClr val="tx1">
                    <a:lumMod val="65000"/>
                    <a:lumOff val="35000"/>
                  </a:schemeClr>
                </a:solidFill>
                <a:latin typeface="Microsoft Sans Serif" panose="020B0604020202020204" pitchFamily="34" charset="0"/>
                <a:cs typeface="Microsoft Sans Serif" panose="020B0604020202020204" pitchFamily="34" charset="0"/>
              </a:rPr>
              <a:t>Casework</a:t>
            </a:r>
          </a:p>
          <a:p>
            <a:pPr eaLnBrk="1" fontAlgn="auto" hangingPunct="1">
              <a:lnSpc>
                <a:spcPct val="120000"/>
              </a:lnSpc>
              <a:spcBef>
                <a:spcPts val="1200"/>
              </a:spcBef>
              <a:spcAft>
                <a:spcPts val="0"/>
              </a:spcAft>
              <a:defRPr/>
            </a:pPr>
            <a:r>
              <a:rPr lang="en-GB" dirty="0">
                <a:solidFill>
                  <a:schemeClr val="tx1">
                    <a:lumMod val="65000"/>
                    <a:lumOff val="35000"/>
                  </a:schemeClr>
                </a:solidFill>
                <a:latin typeface="Microsoft Sans Serif" panose="020B0604020202020204" pitchFamily="34" charset="0"/>
                <a:cs typeface="Microsoft Sans Serif" panose="020B0604020202020204" pitchFamily="34" charset="0"/>
              </a:rPr>
              <a:t>Practical support around housing and benefit issues. </a:t>
            </a:r>
            <a:endParaRPr lang="en-US" dirty="0">
              <a:latin typeface="Microsoft Sans Serif" panose="020B0604020202020204" pitchFamily="34" charset="0"/>
              <a:cs typeface="Microsoft Sans Serif" panose="020B0604020202020204" pitchFamily="34" charset="0"/>
            </a:endParaRPr>
          </a:p>
          <a:p>
            <a:pPr eaLnBrk="1" fontAlgn="auto" hangingPunct="1">
              <a:spcBef>
                <a:spcPct val="0"/>
              </a:spcBef>
              <a:spcAft>
                <a:spcPts val="0"/>
              </a:spcAft>
              <a:defRPr/>
            </a:pPr>
            <a:endParaRPr lang="en-US" altLang="en-US" b="1" dirty="0">
              <a:solidFill>
                <a:prstClr val="black"/>
              </a:solidFill>
              <a:latin typeface="Microsoft Sans Serif" panose="020B0604020202020204" pitchFamily="34" charset="0"/>
              <a:cs typeface="Microsoft Sans Serif" panose="020B0604020202020204" pitchFamily="34" charset="0"/>
            </a:endParaRPr>
          </a:p>
          <a:p>
            <a:pPr eaLnBrk="1" fontAlgn="auto" hangingPunct="1">
              <a:spcBef>
                <a:spcPct val="0"/>
              </a:spcBef>
              <a:spcAft>
                <a:spcPts val="0"/>
              </a:spcAft>
              <a:defRPr/>
            </a:pPr>
            <a:r>
              <a:rPr lang="en-US" altLang="en-US" b="1" dirty="0">
                <a:solidFill>
                  <a:prstClr val="black"/>
                </a:solidFill>
                <a:latin typeface="Microsoft Sans Serif" panose="020B0604020202020204" pitchFamily="34" charset="0"/>
                <a:cs typeface="Microsoft Sans Serif" panose="020B0604020202020204" pitchFamily="34" charset="0"/>
              </a:rPr>
              <a:t>Training and prevention </a:t>
            </a:r>
          </a:p>
          <a:p>
            <a:pPr eaLnBrk="1" fontAlgn="auto" hangingPunct="1">
              <a:spcBef>
                <a:spcPct val="0"/>
              </a:spcBef>
              <a:spcAft>
                <a:spcPts val="0"/>
              </a:spcAft>
              <a:defRPr/>
            </a:pPr>
            <a:r>
              <a:rPr lang="en-US" altLang="en-US" b="0" dirty="0">
                <a:solidFill>
                  <a:prstClr val="black"/>
                </a:solidFill>
                <a:latin typeface="Microsoft Sans Serif" panose="020B0604020202020204" pitchFamily="34" charset="0"/>
                <a:cs typeface="Microsoft Sans Serif" panose="020B0604020202020204" pitchFamily="34" charset="0"/>
              </a:rPr>
              <a:t>Training for a range of multi-agency practitioners on understanding and responding to sexual violence </a:t>
            </a:r>
          </a:p>
          <a:p>
            <a:pPr eaLnBrk="1" fontAlgn="auto" hangingPunct="1">
              <a:spcBef>
                <a:spcPct val="0"/>
              </a:spcBef>
              <a:spcAft>
                <a:spcPts val="0"/>
              </a:spcAft>
              <a:defRPr/>
            </a:pPr>
            <a:r>
              <a:rPr lang="en-US" altLang="en-US" b="0" dirty="0">
                <a:solidFill>
                  <a:prstClr val="black"/>
                </a:solidFill>
                <a:latin typeface="Microsoft Sans Serif" panose="020B0604020202020204" pitchFamily="34" charset="0"/>
                <a:cs typeface="Microsoft Sans Serif" panose="020B0604020202020204" pitchFamily="34" charset="0"/>
              </a:rPr>
              <a:t>Prevention – work aimed at young people in schools and other youth settings, focused on challenging harmful myths and stereotypes and promoting positive messages about consent and relationships </a:t>
            </a:r>
          </a:p>
          <a:p>
            <a:pPr eaLnBrk="1" fontAlgn="auto" hangingPunct="1">
              <a:spcBef>
                <a:spcPct val="0"/>
              </a:spcBef>
              <a:spcAft>
                <a:spcPts val="0"/>
              </a:spcAft>
              <a:defRPr/>
            </a:pPr>
            <a:endParaRPr lang="en-US" altLang="en-US" b="1" dirty="0">
              <a:solidFill>
                <a:prstClr val="black"/>
              </a:solidFill>
              <a:latin typeface="Microsoft Sans Serif" panose="020B0604020202020204" pitchFamily="34" charset="0"/>
              <a:cs typeface="Microsoft Sans Serif" panose="020B0604020202020204" pitchFamily="34" charset="0"/>
            </a:endParaRPr>
          </a:p>
        </p:txBody>
      </p:sp>
      <p:sp>
        <p:nvSpPr>
          <p:cNvPr id="214020" name="Slide Number Placeholder 3">
            <a:extLst>
              <a:ext uri="{FF2B5EF4-FFF2-40B4-BE49-F238E27FC236}">
                <a16:creationId xmlns:a16="http://schemas.microsoft.com/office/drawing/2014/main" id="{530D750A-77D7-B489-E00E-4AF1E4308E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6E199B-080E-4B65-9E1B-8D7E3EDEB308}" type="slidenum">
              <a:rPr lang="en-US" altLang="en-US" smtClean="0">
                <a:solidFill>
                  <a:srgbClr val="000000"/>
                </a:solidFill>
                <a:latin typeface="Calibri" panose="020F0502020204030204" pitchFamily="34" charset="0"/>
              </a:rPr>
              <a:pPr/>
              <a:t>9</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E709-8DCD-04CE-A189-7C02907A23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A0C49C-70F8-0375-8A38-72CDB2776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EE45DA-5AB4-BE97-03B8-0E2576CD4E19}"/>
              </a:ext>
            </a:extLst>
          </p:cNvPr>
          <p:cNvSpPr>
            <a:spLocks noGrp="1"/>
          </p:cNvSpPr>
          <p:nvPr>
            <p:ph type="dt" sz="half" idx="10"/>
          </p:nvPr>
        </p:nvSpPr>
        <p:spPr/>
        <p:txBody>
          <a:bodyPr/>
          <a:lstStyle/>
          <a:p>
            <a:fld id="{4D30DD57-38E0-431E-A424-8AF0A8B4FC6D}" type="datetimeFigureOut">
              <a:rPr lang="en-GB" smtClean="0"/>
              <a:t>04/10/2023</a:t>
            </a:fld>
            <a:endParaRPr lang="en-GB"/>
          </a:p>
        </p:txBody>
      </p:sp>
      <p:sp>
        <p:nvSpPr>
          <p:cNvPr id="5" name="Footer Placeholder 4">
            <a:extLst>
              <a:ext uri="{FF2B5EF4-FFF2-40B4-BE49-F238E27FC236}">
                <a16:creationId xmlns:a16="http://schemas.microsoft.com/office/drawing/2014/main" id="{DF51153B-A96C-3423-C132-9A032C04E4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85EB78-CBE3-AFA3-79B8-59B0D2CE89EC}"/>
              </a:ext>
            </a:extLst>
          </p:cNvPr>
          <p:cNvSpPr>
            <a:spLocks noGrp="1"/>
          </p:cNvSpPr>
          <p:nvPr>
            <p:ph type="sldNum" sz="quarter" idx="12"/>
          </p:nvPr>
        </p:nvSpPr>
        <p:spPr/>
        <p:txBody>
          <a:bodyPr/>
          <a:lstStyle/>
          <a:p>
            <a:fld id="{8631BBD2-A507-45D9-8AE1-CFDC918965EE}" type="slidenum">
              <a:rPr lang="en-GB" smtClean="0"/>
              <a:t>‹#›</a:t>
            </a:fld>
            <a:endParaRPr lang="en-GB"/>
          </a:p>
        </p:txBody>
      </p:sp>
    </p:spTree>
    <p:extLst>
      <p:ext uri="{BB962C8B-B14F-4D97-AF65-F5344CB8AC3E}">
        <p14:creationId xmlns:p14="http://schemas.microsoft.com/office/powerpoint/2010/main" val="379077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39BEF-2EF2-4069-5251-7E277B8155A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56A1C5-EF9A-4427-4C5E-31BAFC5E7C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77C809-22E2-0970-A58A-BE6EA2E83B2D}"/>
              </a:ext>
            </a:extLst>
          </p:cNvPr>
          <p:cNvSpPr>
            <a:spLocks noGrp="1"/>
          </p:cNvSpPr>
          <p:nvPr>
            <p:ph type="dt" sz="half" idx="10"/>
          </p:nvPr>
        </p:nvSpPr>
        <p:spPr/>
        <p:txBody>
          <a:bodyPr/>
          <a:lstStyle/>
          <a:p>
            <a:fld id="{4D30DD57-38E0-431E-A424-8AF0A8B4FC6D}" type="datetimeFigureOut">
              <a:rPr lang="en-GB" smtClean="0"/>
              <a:t>04/10/2023</a:t>
            </a:fld>
            <a:endParaRPr lang="en-GB"/>
          </a:p>
        </p:txBody>
      </p:sp>
      <p:sp>
        <p:nvSpPr>
          <p:cNvPr id="5" name="Footer Placeholder 4">
            <a:extLst>
              <a:ext uri="{FF2B5EF4-FFF2-40B4-BE49-F238E27FC236}">
                <a16:creationId xmlns:a16="http://schemas.microsoft.com/office/drawing/2014/main" id="{7908CA3F-F431-AA15-4FAE-0F4A1DBAFB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262837-9CE2-B263-8B08-2B9E63C2071D}"/>
              </a:ext>
            </a:extLst>
          </p:cNvPr>
          <p:cNvSpPr>
            <a:spLocks noGrp="1"/>
          </p:cNvSpPr>
          <p:nvPr>
            <p:ph type="sldNum" sz="quarter" idx="12"/>
          </p:nvPr>
        </p:nvSpPr>
        <p:spPr/>
        <p:txBody>
          <a:bodyPr/>
          <a:lstStyle/>
          <a:p>
            <a:fld id="{8631BBD2-A507-45D9-8AE1-CFDC918965EE}" type="slidenum">
              <a:rPr lang="en-GB" smtClean="0"/>
              <a:t>‹#›</a:t>
            </a:fld>
            <a:endParaRPr lang="en-GB"/>
          </a:p>
        </p:txBody>
      </p:sp>
    </p:spTree>
    <p:extLst>
      <p:ext uri="{BB962C8B-B14F-4D97-AF65-F5344CB8AC3E}">
        <p14:creationId xmlns:p14="http://schemas.microsoft.com/office/powerpoint/2010/main" val="3263658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40CAD2-D43C-8E34-0C7F-DAFCFF0A23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DB8D61-1E08-D202-35A1-2E86C4F1DA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1D7465-4288-CA6B-02DD-C0AD1906C302}"/>
              </a:ext>
            </a:extLst>
          </p:cNvPr>
          <p:cNvSpPr>
            <a:spLocks noGrp="1"/>
          </p:cNvSpPr>
          <p:nvPr>
            <p:ph type="dt" sz="half" idx="10"/>
          </p:nvPr>
        </p:nvSpPr>
        <p:spPr/>
        <p:txBody>
          <a:bodyPr/>
          <a:lstStyle/>
          <a:p>
            <a:fld id="{4D30DD57-38E0-431E-A424-8AF0A8B4FC6D}" type="datetimeFigureOut">
              <a:rPr lang="en-GB" smtClean="0"/>
              <a:t>04/10/2023</a:t>
            </a:fld>
            <a:endParaRPr lang="en-GB"/>
          </a:p>
        </p:txBody>
      </p:sp>
      <p:sp>
        <p:nvSpPr>
          <p:cNvPr id="5" name="Footer Placeholder 4">
            <a:extLst>
              <a:ext uri="{FF2B5EF4-FFF2-40B4-BE49-F238E27FC236}">
                <a16:creationId xmlns:a16="http://schemas.microsoft.com/office/drawing/2014/main" id="{6A8AEEAE-AC17-C07B-4C5E-1CCA2B7A4B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384A36-B576-4F68-7F99-CBDDBD80B1E4}"/>
              </a:ext>
            </a:extLst>
          </p:cNvPr>
          <p:cNvSpPr>
            <a:spLocks noGrp="1"/>
          </p:cNvSpPr>
          <p:nvPr>
            <p:ph type="sldNum" sz="quarter" idx="12"/>
          </p:nvPr>
        </p:nvSpPr>
        <p:spPr/>
        <p:txBody>
          <a:bodyPr/>
          <a:lstStyle/>
          <a:p>
            <a:fld id="{8631BBD2-A507-45D9-8AE1-CFDC918965EE}" type="slidenum">
              <a:rPr lang="en-GB" smtClean="0"/>
              <a:t>‹#›</a:t>
            </a:fld>
            <a:endParaRPr lang="en-GB"/>
          </a:p>
        </p:txBody>
      </p:sp>
    </p:spTree>
    <p:extLst>
      <p:ext uri="{BB962C8B-B14F-4D97-AF65-F5344CB8AC3E}">
        <p14:creationId xmlns:p14="http://schemas.microsoft.com/office/powerpoint/2010/main" val="370471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9DDE-A82D-2C09-C0B5-564C6DC1B4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C6F087-E5B7-901A-6DD2-C3D95CF860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48C3F7-1DBA-AC33-B71E-D393D401224E}"/>
              </a:ext>
            </a:extLst>
          </p:cNvPr>
          <p:cNvSpPr>
            <a:spLocks noGrp="1"/>
          </p:cNvSpPr>
          <p:nvPr>
            <p:ph type="dt" sz="half" idx="10"/>
          </p:nvPr>
        </p:nvSpPr>
        <p:spPr/>
        <p:txBody>
          <a:bodyPr/>
          <a:lstStyle/>
          <a:p>
            <a:fld id="{4D30DD57-38E0-431E-A424-8AF0A8B4FC6D}" type="datetimeFigureOut">
              <a:rPr lang="en-GB" smtClean="0"/>
              <a:t>04/10/2023</a:t>
            </a:fld>
            <a:endParaRPr lang="en-GB"/>
          </a:p>
        </p:txBody>
      </p:sp>
      <p:sp>
        <p:nvSpPr>
          <p:cNvPr id="5" name="Footer Placeholder 4">
            <a:extLst>
              <a:ext uri="{FF2B5EF4-FFF2-40B4-BE49-F238E27FC236}">
                <a16:creationId xmlns:a16="http://schemas.microsoft.com/office/drawing/2014/main" id="{4E2DFDFD-75FF-DAD7-E919-14DE6D891B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9EE14A-2B86-93B8-ABAF-F038E4698794}"/>
              </a:ext>
            </a:extLst>
          </p:cNvPr>
          <p:cNvSpPr>
            <a:spLocks noGrp="1"/>
          </p:cNvSpPr>
          <p:nvPr>
            <p:ph type="sldNum" sz="quarter" idx="12"/>
          </p:nvPr>
        </p:nvSpPr>
        <p:spPr/>
        <p:txBody>
          <a:bodyPr/>
          <a:lstStyle/>
          <a:p>
            <a:fld id="{8631BBD2-A507-45D9-8AE1-CFDC918965EE}" type="slidenum">
              <a:rPr lang="en-GB" smtClean="0"/>
              <a:t>‹#›</a:t>
            </a:fld>
            <a:endParaRPr lang="en-GB"/>
          </a:p>
        </p:txBody>
      </p:sp>
    </p:spTree>
    <p:extLst>
      <p:ext uri="{BB962C8B-B14F-4D97-AF65-F5344CB8AC3E}">
        <p14:creationId xmlns:p14="http://schemas.microsoft.com/office/powerpoint/2010/main" val="10199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03C3-3FED-E94B-BBD1-D0D41BBB26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ED82FF-B914-63C3-21A5-4F22580681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242FC-D251-85E3-12B3-897C16285B80}"/>
              </a:ext>
            </a:extLst>
          </p:cNvPr>
          <p:cNvSpPr>
            <a:spLocks noGrp="1"/>
          </p:cNvSpPr>
          <p:nvPr>
            <p:ph type="dt" sz="half" idx="10"/>
          </p:nvPr>
        </p:nvSpPr>
        <p:spPr/>
        <p:txBody>
          <a:bodyPr/>
          <a:lstStyle/>
          <a:p>
            <a:fld id="{4D30DD57-38E0-431E-A424-8AF0A8B4FC6D}" type="datetimeFigureOut">
              <a:rPr lang="en-GB" smtClean="0"/>
              <a:t>04/10/2023</a:t>
            </a:fld>
            <a:endParaRPr lang="en-GB"/>
          </a:p>
        </p:txBody>
      </p:sp>
      <p:sp>
        <p:nvSpPr>
          <p:cNvPr id="5" name="Footer Placeholder 4">
            <a:extLst>
              <a:ext uri="{FF2B5EF4-FFF2-40B4-BE49-F238E27FC236}">
                <a16:creationId xmlns:a16="http://schemas.microsoft.com/office/drawing/2014/main" id="{87DE7E49-FB47-E899-7D48-5FB6C35DDA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14E1E0-6A1C-B7DE-A067-3CF072BC5071}"/>
              </a:ext>
            </a:extLst>
          </p:cNvPr>
          <p:cNvSpPr>
            <a:spLocks noGrp="1"/>
          </p:cNvSpPr>
          <p:nvPr>
            <p:ph type="sldNum" sz="quarter" idx="12"/>
          </p:nvPr>
        </p:nvSpPr>
        <p:spPr/>
        <p:txBody>
          <a:bodyPr/>
          <a:lstStyle/>
          <a:p>
            <a:fld id="{8631BBD2-A507-45D9-8AE1-CFDC918965EE}" type="slidenum">
              <a:rPr lang="en-GB" smtClean="0"/>
              <a:t>‹#›</a:t>
            </a:fld>
            <a:endParaRPr lang="en-GB"/>
          </a:p>
        </p:txBody>
      </p:sp>
    </p:spTree>
    <p:extLst>
      <p:ext uri="{BB962C8B-B14F-4D97-AF65-F5344CB8AC3E}">
        <p14:creationId xmlns:p14="http://schemas.microsoft.com/office/powerpoint/2010/main" val="957676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EFDA-119C-8890-1C23-FB1B163132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C48674-AB0D-1186-3C15-B9FD2FC4E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FC028B-391E-3DFE-867F-EA2A01D0AB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DD3F2A-9E4C-BA23-0B73-A4DA3A6D535F}"/>
              </a:ext>
            </a:extLst>
          </p:cNvPr>
          <p:cNvSpPr>
            <a:spLocks noGrp="1"/>
          </p:cNvSpPr>
          <p:nvPr>
            <p:ph type="dt" sz="half" idx="10"/>
          </p:nvPr>
        </p:nvSpPr>
        <p:spPr/>
        <p:txBody>
          <a:bodyPr/>
          <a:lstStyle/>
          <a:p>
            <a:fld id="{4D30DD57-38E0-431E-A424-8AF0A8B4FC6D}" type="datetimeFigureOut">
              <a:rPr lang="en-GB" smtClean="0"/>
              <a:t>04/10/2023</a:t>
            </a:fld>
            <a:endParaRPr lang="en-GB"/>
          </a:p>
        </p:txBody>
      </p:sp>
      <p:sp>
        <p:nvSpPr>
          <p:cNvPr id="6" name="Footer Placeholder 5">
            <a:extLst>
              <a:ext uri="{FF2B5EF4-FFF2-40B4-BE49-F238E27FC236}">
                <a16:creationId xmlns:a16="http://schemas.microsoft.com/office/drawing/2014/main" id="{601D3EF4-4940-267D-7134-EBAB41072F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CEF22B-E921-C1B7-8649-F3CFA60E2974}"/>
              </a:ext>
            </a:extLst>
          </p:cNvPr>
          <p:cNvSpPr>
            <a:spLocks noGrp="1"/>
          </p:cNvSpPr>
          <p:nvPr>
            <p:ph type="sldNum" sz="quarter" idx="12"/>
          </p:nvPr>
        </p:nvSpPr>
        <p:spPr/>
        <p:txBody>
          <a:bodyPr/>
          <a:lstStyle/>
          <a:p>
            <a:fld id="{8631BBD2-A507-45D9-8AE1-CFDC918965EE}" type="slidenum">
              <a:rPr lang="en-GB" smtClean="0"/>
              <a:t>‹#›</a:t>
            </a:fld>
            <a:endParaRPr lang="en-GB"/>
          </a:p>
        </p:txBody>
      </p:sp>
    </p:spTree>
    <p:extLst>
      <p:ext uri="{BB962C8B-B14F-4D97-AF65-F5344CB8AC3E}">
        <p14:creationId xmlns:p14="http://schemas.microsoft.com/office/powerpoint/2010/main" val="75418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5F784-299F-4B5A-997B-3CE1266CF9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309187-CDBD-EF40-6D68-932F082784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3A95E3-A31E-DD98-7F2C-CF31804137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C2993D-3E80-4E73-A496-57ED68E0F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8E7E9E-A80C-A282-4233-471A1E2539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F3119E-02EB-E487-E433-9829B5B5DCCC}"/>
              </a:ext>
            </a:extLst>
          </p:cNvPr>
          <p:cNvSpPr>
            <a:spLocks noGrp="1"/>
          </p:cNvSpPr>
          <p:nvPr>
            <p:ph type="dt" sz="half" idx="10"/>
          </p:nvPr>
        </p:nvSpPr>
        <p:spPr/>
        <p:txBody>
          <a:bodyPr/>
          <a:lstStyle/>
          <a:p>
            <a:fld id="{4D30DD57-38E0-431E-A424-8AF0A8B4FC6D}" type="datetimeFigureOut">
              <a:rPr lang="en-GB" smtClean="0"/>
              <a:t>04/10/2023</a:t>
            </a:fld>
            <a:endParaRPr lang="en-GB"/>
          </a:p>
        </p:txBody>
      </p:sp>
      <p:sp>
        <p:nvSpPr>
          <p:cNvPr id="8" name="Footer Placeholder 7">
            <a:extLst>
              <a:ext uri="{FF2B5EF4-FFF2-40B4-BE49-F238E27FC236}">
                <a16:creationId xmlns:a16="http://schemas.microsoft.com/office/drawing/2014/main" id="{A3D86917-8AD3-032A-9184-5E767FC2DA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6B9CC2-F7B1-8F6A-8D86-98691E1B0B96}"/>
              </a:ext>
            </a:extLst>
          </p:cNvPr>
          <p:cNvSpPr>
            <a:spLocks noGrp="1"/>
          </p:cNvSpPr>
          <p:nvPr>
            <p:ph type="sldNum" sz="quarter" idx="12"/>
          </p:nvPr>
        </p:nvSpPr>
        <p:spPr/>
        <p:txBody>
          <a:bodyPr/>
          <a:lstStyle/>
          <a:p>
            <a:fld id="{8631BBD2-A507-45D9-8AE1-CFDC918965EE}" type="slidenum">
              <a:rPr lang="en-GB" smtClean="0"/>
              <a:t>‹#›</a:t>
            </a:fld>
            <a:endParaRPr lang="en-GB"/>
          </a:p>
        </p:txBody>
      </p:sp>
    </p:spTree>
    <p:extLst>
      <p:ext uri="{BB962C8B-B14F-4D97-AF65-F5344CB8AC3E}">
        <p14:creationId xmlns:p14="http://schemas.microsoft.com/office/powerpoint/2010/main" val="108481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1BA3-78C9-2057-5455-78D52974DA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72E368-35E3-D434-EBC6-DB7BE28BA0D4}"/>
              </a:ext>
            </a:extLst>
          </p:cNvPr>
          <p:cNvSpPr>
            <a:spLocks noGrp="1"/>
          </p:cNvSpPr>
          <p:nvPr>
            <p:ph type="dt" sz="half" idx="10"/>
          </p:nvPr>
        </p:nvSpPr>
        <p:spPr/>
        <p:txBody>
          <a:bodyPr/>
          <a:lstStyle/>
          <a:p>
            <a:fld id="{4D30DD57-38E0-431E-A424-8AF0A8B4FC6D}" type="datetimeFigureOut">
              <a:rPr lang="en-GB" smtClean="0"/>
              <a:t>04/10/2023</a:t>
            </a:fld>
            <a:endParaRPr lang="en-GB"/>
          </a:p>
        </p:txBody>
      </p:sp>
      <p:sp>
        <p:nvSpPr>
          <p:cNvPr id="4" name="Footer Placeholder 3">
            <a:extLst>
              <a:ext uri="{FF2B5EF4-FFF2-40B4-BE49-F238E27FC236}">
                <a16:creationId xmlns:a16="http://schemas.microsoft.com/office/drawing/2014/main" id="{64ADEFA3-AC04-C454-9DCF-D7461E2511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4C6194-D3FE-5ADD-7099-B6CEC4880746}"/>
              </a:ext>
            </a:extLst>
          </p:cNvPr>
          <p:cNvSpPr>
            <a:spLocks noGrp="1"/>
          </p:cNvSpPr>
          <p:nvPr>
            <p:ph type="sldNum" sz="quarter" idx="12"/>
          </p:nvPr>
        </p:nvSpPr>
        <p:spPr/>
        <p:txBody>
          <a:bodyPr/>
          <a:lstStyle/>
          <a:p>
            <a:fld id="{8631BBD2-A507-45D9-8AE1-CFDC918965EE}" type="slidenum">
              <a:rPr lang="en-GB" smtClean="0"/>
              <a:t>‹#›</a:t>
            </a:fld>
            <a:endParaRPr lang="en-GB"/>
          </a:p>
        </p:txBody>
      </p:sp>
    </p:spTree>
    <p:extLst>
      <p:ext uri="{BB962C8B-B14F-4D97-AF65-F5344CB8AC3E}">
        <p14:creationId xmlns:p14="http://schemas.microsoft.com/office/powerpoint/2010/main" val="58078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164430-8D2A-4DC5-F2A0-E4469B4222FF}"/>
              </a:ext>
            </a:extLst>
          </p:cNvPr>
          <p:cNvSpPr>
            <a:spLocks noGrp="1"/>
          </p:cNvSpPr>
          <p:nvPr>
            <p:ph type="dt" sz="half" idx="10"/>
          </p:nvPr>
        </p:nvSpPr>
        <p:spPr/>
        <p:txBody>
          <a:bodyPr/>
          <a:lstStyle/>
          <a:p>
            <a:fld id="{4D30DD57-38E0-431E-A424-8AF0A8B4FC6D}" type="datetimeFigureOut">
              <a:rPr lang="en-GB" smtClean="0"/>
              <a:t>04/10/2023</a:t>
            </a:fld>
            <a:endParaRPr lang="en-GB"/>
          </a:p>
        </p:txBody>
      </p:sp>
      <p:sp>
        <p:nvSpPr>
          <p:cNvPr id="3" name="Footer Placeholder 2">
            <a:extLst>
              <a:ext uri="{FF2B5EF4-FFF2-40B4-BE49-F238E27FC236}">
                <a16:creationId xmlns:a16="http://schemas.microsoft.com/office/drawing/2014/main" id="{148954EA-3D4F-C879-8987-BFE140693C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2B8136-560E-6E6F-0325-C6164AC64AB7}"/>
              </a:ext>
            </a:extLst>
          </p:cNvPr>
          <p:cNvSpPr>
            <a:spLocks noGrp="1"/>
          </p:cNvSpPr>
          <p:nvPr>
            <p:ph type="sldNum" sz="quarter" idx="12"/>
          </p:nvPr>
        </p:nvSpPr>
        <p:spPr/>
        <p:txBody>
          <a:bodyPr/>
          <a:lstStyle/>
          <a:p>
            <a:fld id="{8631BBD2-A507-45D9-8AE1-CFDC918965EE}" type="slidenum">
              <a:rPr lang="en-GB" smtClean="0"/>
              <a:t>‹#›</a:t>
            </a:fld>
            <a:endParaRPr lang="en-GB"/>
          </a:p>
        </p:txBody>
      </p:sp>
    </p:spTree>
    <p:extLst>
      <p:ext uri="{BB962C8B-B14F-4D97-AF65-F5344CB8AC3E}">
        <p14:creationId xmlns:p14="http://schemas.microsoft.com/office/powerpoint/2010/main" val="4264176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9227-F085-46BC-C8A8-DC79CF7ADB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BBFE12-E431-6F8A-DBD4-31767D0E0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C04016-0D27-3446-B8CE-7F9B00E61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8B72E9-9F6C-D0F8-7530-B8A34175B2F9}"/>
              </a:ext>
            </a:extLst>
          </p:cNvPr>
          <p:cNvSpPr>
            <a:spLocks noGrp="1"/>
          </p:cNvSpPr>
          <p:nvPr>
            <p:ph type="dt" sz="half" idx="10"/>
          </p:nvPr>
        </p:nvSpPr>
        <p:spPr/>
        <p:txBody>
          <a:bodyPr/>
          <a:lstStyle/>
          <a:p>
            <a:fld id="{4D30DD57-38E0-431E-A424-8AF0A8B4FC6D}" type="datetimeFigureOut">
              <a:rPr lang="en-GB" smtClean="0"/>
              <a:t>04/10/2023</a:t>
            </a:fld>
            <a:endParaRPr lang="en-GB"/>
          </a:p>
        </p:txBody>
      </p:sp>
      <p:sp>
        <p:nvSpPr>
          <p:cNvPr id="6" name="Footer Placeholder 5">
            <a:extLst>
              <a:ext uri="{FF2B5EF4-FFF2-40B4-BE49-F238E27FC236}">
                <a16:creationId xmlns:a16="http://schemas.microsoft.com/office/drawing/2014/main" id="{54C5563B-3C6E-FBDC-2DB9-E9F67B2D92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4982E5-867E-3BEC-C520-B2138CF462BB}"/>
              </a:ext>
            </a:extLst>
          </p:cNvPr>
          <p:cNvSpPr>
            <a:spLocks noGrp="1"/>
          </p:cNvSpPr>
          <p:nvPr>
            <p:ph type="sldNum" sz="quarter" idx="12"/>
          </p:nvPr>
        </p:nvSpPr>
        <p:spPr/>
        <p:txBody>
          <a:bodyPr/>
          <a:lstStyle/>
          <a:p>
            <a:fld id="{8631BBD2-A507-45D9-8AE1-CFDC918965EE}" type="slidenum">
              <a:rPr lang="en-GB" smtClean="0"/>
              <a:t>‹#›</a:t>
            </a:fld>
            <a:endParaRPr lang="en-GB"/>
          </a:p>
        </p:txBody>
      </p:sp>
    </p:spTree>
    <p:extLst>
      <p:ext uri="{BB962C8B-B14F-4D97-AF65-F5344CB8AC3E}">
        <p14:creationId xmlns:p14="http://schemas.microsoft.com/office/powerpoint/2010/main" val="297082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CB39-AF88-50F6-BAA4-3B80FE1ACB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045C40-4DC6-75B4-5318-40FF927A3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C3EBD0-B4BF-2B99-907C-0AECA14F3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8ABABB-C974-093E-4B47-59F4DDF1E3EF}"/>
              </a:ext>
            </a:extLst>
          </p:cNvPr>
          <p:cNvSpPr>
            <a:spLocks noGrp="1"/>
          </p:cNvSpPr>
          <p:nvPr>
            <p:ph type="dt" sz="half" idx="10"/>
          </p:nvPr>
        </p:nvSpPr>
        <p:spPr/>
        <p:txBody>
          <a:bodyPr/>
          <a:lstStyle/>
          <a:p>
            <a:fld id="{4D30DD57-38E0-431E-A424-8AF0A8B4FC6D}" type="datetimeFigureOut">
              <a:rPr lang="en-GB" smtClean="0"/>
              <a:t>04/10/2023</a:t>
            </a:fld>
            <a:endParaRPr lang="en-GB"/>
          </a:p>
        </p:txBody>
      </p:sp>
      <p:sp>
        <p:nvSpPr>
          <p:cNvPr id="6" name="Footer Placeholder 5">
            <a:extLst>
              <a:ext uri="{FF2B5EF4-FFF2-40B4-BE49-F238E27FC236}">
                <a16:creationId xmlns:a16="http://schemas.microsoft.com/office/drawing/2014/main" id="{9C8239D4-7D01-EE9D-0805-799062C5DF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3AD259-A124-C5D7-9BF5-09CE282CCEC8}"/>
              </a:ext>
            </a:extLst>
          </p:cNvPr>
          <p:cNvSpPr>
            <a:spLocks noGrp="1"/>
          </p:cNvSpPr>
          <p:nvPr>
            <p:ph type="sldNum" sz="quarter" idx="12"/>
          </p:nvPr>
        </p:nvSpPr>
        <p:spPr/>
        <p:txBody>
          <a:bodyPr/>
          <a:lstStyle/>
          <a:p>
            <a:fld id="{8631BBD2-A507-45D9-8AE1-CFDC918965EE}" type="slidenum">
              <a:rPr lang="en-GB" smtClean="0"/>
              <a:t>‹#›</a:t>
            </a:fld>
            <a:endParaRPr lang="en-GB"/>
          </a:p>
        </p:txBody>
      </p:sp>
    </p:spTree>
    <p:extLst>
      <p:ext uri="{BB962C8B-B14F-4D97-AF65-F5344CB8AC3E}">
        <p14:creationId xmlns:p14="http://schemas.microsoft.com/office/powerpoint/2010/main" val="38342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FCE4E2-9A6D-28E1-C38B-29176D9B3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85A64D-CE62-88C1-D1B3-07247250B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141339-8A4A-DE14-DC9E-8485D10CAD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0DD57-38E0-431E-A424-8AF0A8B4FC6D}" type="datetimeFigureOut">
              <a:rPr lang="en-GB" smtClean="0"/>
              <a:t>04/10/2023</a:t>
            </a:fld>
            <a:endParaRPr lang="en-GB"/>
          </a:p>
        </p:txBody>
      </p:sp>
      <p:sp>
        <p:nvSpPr>
          <p:cNvPr id="5" name="Footer Placeholder 4">
            <a:extLst>
              <a:ext uri="{FF2B5EF4-FFF2-40B4-BE49-F238E27FC236}">
                <a16:creationId xmlns:a16="http://schemas.microsoft.com/office/drawing/2014/main" id="{5EE4C48B-73B9-7F7E-6771-15E50D0F89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AB98AA8-48B6-9C65-2039-82C45C8021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1BBD2-A507-45D9-8AE1-CFDC918965EE}" type="slidenum">
              <a:rPr lang="en-GB" smtClean="0"/>
              <a:t>‹#›</a:t>
            </a:fld>
            <a:endParaRPr lang="en-GB"/>
          </a:p>
        </p:txBody>
      </p:sp>
    </p:spTree>
    <p:extLst>
      <p:ext uri="{BB962C8B-B14F-4D97-AF65-F5344CB8AC3E}">
        <p14:creationId xmlns:p14="http://schemas.microsoft.com/office/powerpoint/2010/main" val="3750770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5" descr="Image">
            <a:extLst>
              <a:ext uri="{FF2B5EF4-FFF2-40B4-BE49-F238E27FC236}">
                <a16:creationId xmlns:a16="http://schemas.microsoft.com/office/drawing/2014/main" id="{DDFCC86E-101B-2F75-0136-216911567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1710"/>
          <a:stretch>
            <a:fillRect/>
          </a:stretch>
        </p:blipFill>
        <p:spPr bwMode="auto">
          <a:xfrm rot="10800000" flipH="1" flipV="1">
            <a:off x="0" y="2862263"/>
            <a:ext cx="3059113"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7" name="Picture 1">
            <a:extLst>
              <a:ext uri="{FF2B5EF4-FFF2-40B4-BE49-F238E27FC236}">
                <a16:creationId xmlns:a16="http://schemas.microsoft.com/office/drawing/2014/main" id="{551BEB39-6DA8-D8B0-2BA9-D7E4DEA403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63358" y="3448912"/>
            <a:ext cx="2016125"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Rectangle 3">
            <a:extLst>
              <a:ext uri="{FF2B5EF4-FFF2-40B4-BE49-F238E27FC236}">
                <a16:creationId xmlns:a16="http://schemas.microsoft.com/office/drawing/2014/main" id="{458371A0-DBAC-9E70-36EF-3EA16BD5385B}"/>
              </a:ext>
            </a:extLst>
          </p:cNvPr>
          <p:cNvSpPr>
            <a:spLocks noChangeArrowheads="1"/>
          </p:cNvSpPr>
          <p:nvPr/>
        </p:nvSpPr>
        <p:spPr bwMode="auto">
          <a:xfrm>
            <a:off x="2082905" y="1162949"/>
            <a:ext cx="8856663"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b="1" dirty="0">
                <a:solidFill>
                  <a:srgbClr val="4F81BD"/>
                </a:solidFill>
                <a:latin typeface="Microsoft Sans Serif" panose="020B0604020202020204" pitchFamily="34" charset="0"/>
                <a:cs typeface="Microsoft Sans Serif" panose="020B0604020202020204" pitchFamily="34" charset="0"/>
              </a:rPr>
              <a:t>The impact of sexual violence and RASASC’s services </a:t>
            </a:r>
            <a:endParaRPr lang="en-US" altLang="en-US" sz="4000" b="1" dirty="0">
              <a:solidFill>
                <a:srgbClr val="4F81BD"/>
              </a:solidFill>
              <a:latin typeface="Microsoft Sans Serif" panose="020B0604020202020204" pitchFamily="34" charset="0"/>
              <a:cs typeface="Microsoft Sans Serif" panose="020B0604020202020204" pitchFamily="34" charset="0"/>
            </a:endParaRPr>
          </a:p>
          <a:p>
            <a:pPr algn="ctr" eaLnBrk="1" hangingPunct="1">
              <a:spcBef>
                <a:spcPct val="0"/>
              </a:spcBef>
              <a:buFontTx/>
              <a:buNone/>
            </a:pPr>
            <a:endParaRPr lang="en-GB" altLang="en-US" sz="4000" dirty="0">
              <a:solidFill>
                <a:srgbClr val="000000"/>
              </a:solidFill>
              <a:latin typeface="Microsoft Sans Serif" panose="020B0604020202020204" pitchFamily="34" charset="0"/>
              <a:cs typeface="Microsoft Sans Serif" panose="020B0604020202020204" pitchFamily="34" charset="0"/>
            </a:endParaRPr>
          </a:p>
          <a:p>
            <a:pPr algn="ctr" eaLnBrk="1" hangingPunct="1">
              <a:spcBef>
                <a:spcPct val="0"/>
              </a:spcBef>
              <a:buFontTx/>
              <a:buNone/>
            </a:pPr>
            <a:r>
              <a:rPr lang="en-US" altLang="en-US" b="1" i="1" dirty="0">
                <a:solidFill>
                  <a:srgbClr val="76923C"/>
                </a:solidFill>
                <a:latin typeface="Microsoft Sans Serif" panose="020B0604020202020204" pitchFamily="34" charset="0"/>
                <a:cs typeface="Microsoft Sans Serif" panose="020B0604020202020204" pitchFamily="34" charset="0"/>
              </a:rPr>
              <a:t>Abby Preston – Training, Prevention and Outreach Manager </a:t>
            </a:r>
            <a:endParaRPr lang="en-GB" altLang="en-US" dirty="0">
              <a:solidFill>
                <a:srgbClr val="000000"/>
              </a:solidFill>
              <a:latin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F0FD"/>
        </a:solidFill>
        <a:effectLst/>
      </p:bgPr>
    </p:bg>
    <p:spTree>
      <p:nvGrpSpPr>
        <p:cNvPr id="1" name=""/>
        <p:cNvGrpSpPr/>
        <p:nvPr/>
      </p:nvGrpSpPr>
      <p:grpSpPr>
        <a:xfrm>
          <a:off x="0" y="0"/>
          <a:ext cx="0" cy="0"/>
          <a:chOff x="0" y="0"/>
          <a:chExt cx="0" cy="0"/>
        </a:xfrm>
      </p:grpSpPr>
      <p:pic>
        <p:nvPicPr>
          <p:cNvPr id="210946" name="Picture 1">
            <a:extLst>
              <a:ext uri="{FF2B5EF4-FFF2-40B4-BE49-F238E27FC236}">
                <a16:creationId xmlns:a16="http://schemas.microsoft.com/office/drawing/2014/main" id="{760500A4-CA1A-798B-D27A-1EAF7AE2C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21" y="433137"/>
            <a:ext cx="10723255" cy="603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53602" name="Title 3">
            <a:extLst>
              <a:ext uri="{FF2B5EF4-FFF2-40B4-BE49-F238E27FC236}">
                <a16:creationId xmlns:a16="http://schemas.microsoft.com/office/drawing/2014/main" id="{05036589-6647-ED70-D012-9268ED0E703D}"/>
              </a:ext>
            </a:extLst>
          </p:cNvPr>
          <p:cNvSpPr>
            <a:spLocks noGrp="1"/>
          </p:cNvSpPr>
          <p:nvPr>
            <p:ph type="title"/>
          </p:nvPr>
        </p:nvSpPr>
        <p:spPr>
          <a:xfrm>
            <a:off x="1981200" y="274638"/>
            <a:ext cx="8229600" cy="1066800"/>
          </a:xfrm>
        </p:spPr>
        <p:txBody>
          <a:bodyPr>
            <a:normAutofit fontScale="90000"/>
          </a:bodyPr>
          <a:lstStyle/>
          <a:p>
            <a:br>
              <a:rPr lang="en-GB" altLang="en-US">
                <a:latin typeface="Microsoft Sans Serif" panose="020B0604020202020204" pitchFamily="34" charset="0"/>
                <a:cs typeface="Microsoft Sans Serif" panose="020B0604020202020204" pitchFamily="34" charset="0"/>
              </a:rPr>
            </a:br>
            <a:br>
              <a:rPr lang="en-GB" altLang="en-US">
                <a:latin typeface="Microsoft Sans Serif" panose="020B0604020202020204" pitchFamily="34" charset="0"/>
                <a:cs typeface="Microsoft Sans Serif" panose="020B0604020202020204" pitchFamily="34" charset="0"/>
              </a:rPr>
            </a:br>
            <a:endParaRPr lang="en-GB" altLang="en-US">
              <a:latin typeface="Microsoft Sans Serif" panose="020B0604020202020204" pitchFamily="34" charset="0"/>
              <a:cs typeface="Microsoft Sans Serif" panose="020B0604020202020204" pitchFamily="34" charset="0"/>
            </a:endParaRPr>
          </a:p>
        </p:txBody>
      </p:sp>
      <p:sp>
        <p:nvSpPr>
          <p:cNvPr id="153603" name="Content Placeholder 4">
            <a:extLst>
              <a:ext uri="{FF2B5EF4-FFF2-40B4-BE49-F238E27FC236}">
                <a16:creationId xmlns:a16="http://schemas.microsoft.com/office/drawing/2014/main" id="{09325B54-7411-73BA-BF15-A9FB46511904}"/>
              </a:ext>
            </a:extLst>
          </p:cNvPr>
          <p:cNvSpPr txBox="1">
            <a:spLocks/>
          </p:cNvSpPr>
          <p:nvPr/>
        </p:nvSpPr>
        <p:spPr bwMode="auto">
          <a:xfrm>
            <a:off x="850232" y="894522"/>
            <a:ext cx="10170694" cy="46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6858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9144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2000"/>
              </a:spcBef>
              <a:buClr>
                <a:srgbClr val="4F81BD"/>
              </a:buClr>
              <a:buSzPct val="75000"/>
              <a:buNone/>
            </a:pPr>
            <a:endParaRPr lang="en-GB" altLang="en-US" dirty="0">
              <a:solidFill>
                <a:schemeClr val="accent1">
                  <a:lumMod val="75000"/>
                </a:schemeClr>
              </a:solidFill>
              <a:latin typeface="Microsoft Sans Serif" panose="020B0604020202020204" pitchFamily="34" charset="0"/>
              <a:cs typeface="Microsoft Sans Serif" panose="020B0604020202020204" pitchFamily="34" charset="0"/>
            </a:endParaRPr>
          </a:p>
          <a:p>
            <a:pPr>
              <a:spcBef>
                <a:spcPts val="2000"/>
              </a:spcBef>
              <a:buClr>
                <a:srgbClr val="4F81BD"/>
              </a:buClr>
              <a:buSzPct val="75000"/>
              <a:buNone/>
            </a:pPr>
            <a:endParaRPr lang="en-GB" altLang="en-US" dirty="0">
              <a:solidFill>
                <a:schemeClr val="accent1">
                  <a:lumMod val="75000"/>
                </a:schemeClr>
              </a:solidFill>
              <a:latin typeface="Microsoft Sans Serif" panose="020B0604020202020204" pitchFamily="34" charset="0"/>
              <a:cs typeface="Microsoft Sans Serif" panose="020B0604020202020204" pitchFamily="34" charset="0"/>
            </a:endParaRPr>
          </a:p>
          <a:p>
            <a:pPr>
              <a:spcBef>
                <a:spcPts val="2000"/>
              </a:spcBef>
              <a:buClr>
                <a:srgbClr val="4F81BD"/>
              </a:buClr>
              <a:buSzPct val="75000"/>
              <a:buNone/>
            </a:pPr>
            <a:r>
              <a:rPr lang="en-GB" altLang="en-US" sz="4000" dirty="0">
                <a:solidFill>
                  <a:schemeClr val="accent1">
                    <a:lumMod val="75000"/>
                  </a:schemeClr>
                </a:solidFill>
                <a:latin typeface="Microsoft Sans Serif" panose="020B0604020202020204" pitchFamily="34" charset="0"/>
                <a:cs typeface="Microsoft Sans Serif" panose="020B0604020202020204" pitchFamily="34" charset="0"/>
              </a:rPr>
              <a:t>“Sexual violence and abuse is any behaviour of a sexual nature which is unwanted and takes place without consent or understanding.”</a:t>
            </a:r>
          </a:p>
        </p:txBody>
      </p:sp>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D1739998-2B65-49FC-CB6C-6E2CBFCEEF47}"/>
              </a:ext>
            </a:extLst>
          </p:cNvPr>
          <p:cNvSpPr txBox="1">
            <a:spLocks/>
          </p:cNvSpPr>
          <p:nvPr/>
        </p:nvSpPr>
        <p:spPr bwMode="auto">
          <a:xfrm>
            <a:off x="556591" y="476251"/>
            <a:ext cx="11310731" cy="6048375"/>
          </a:xfrm>
          <a:prstGeom prst="rect">
            <a:avLst/>
          </a:prstGeom>
          <a:noFill/>
          <a:ln>
            <a:noFill/>
          </a:ln>
        </p:spPr>
        <p:txBody>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mn-ea"/>
                <a:cs typeface="+mn-cs"/>
              </a:defRPr>
            </a:lvl1pPr>
            <a:lvl2pPr marL="457200" indent="-228600" algn="l" rtl="0" eaLnBrk="0" fontAlgn="base" hangingPunct="0">
              <a:spcBef>
                <a:spcPts val="600"/>
              </a:spcBef>
              <a:spcAft>
                <a:spcPct val="0"/>
              </a:spcAft>
              <a:buClr>
                <a:srgbClr val="95B3D7"/>
              </a:buClr>
              <a:buSzPct val="75000"/>
              <a:buFont typeface="Wingdings" pitchFamily="2" charset="2"/>
              <a:buChar char="n"/>
              <a:defRPr kern="1200">
                <a:solidFill>
                  <a:srgbClr val="595959"/>
                </a:solidFill>
                <a:latin typeface="+mn-lt"/>
                <a:ea typeface="+mn-ea"/>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3pPr>
            <a:lvl4pPr marL="914400" indent="-228600" algn="l" rtl="0" eaLnBrk="0" fontAlgn="base" hangingPunct="0">
              <a:spcBef>
                <a:spcPts val="600"/>
              </a:spcBef>
              <a:spcAft>
                <a:spcPct val="0"/>
              </a:spcAft>
              <a:buClr>
                <a:srgbClr val="95B3D7"/>
              </a:buClr>
              <a:buSzPct val="75000"/>
              <a:buFont typeface="Wingdings" pitchFamily="2" charset="2"/>
              <a:buChar char="n"/>
              <a:defRPr kern="1200">
                <a:solidFill>
                  <a:srgbClr val="595959"/>
                </a:solidFill>
                <a:latin typeface="+mn-lt"/>
                <a:ea typeface="+mn-ea"/>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eaLnBrk="1" fontAlgn="auto" hangingPunct="1">
              <a:spcBef>
                <a:spcPts val="0"/>
              </a:spcBef>
              <a:spcAft>
                <a:spcPts val="0"/>
              </a:spcAft>
              <a:buClrTx/>
              <a:buSzTx/>
              <a:buNone/>
              <a:defRPr/>
            </a:pPr>
            <a:r>
              <a:rPr lang="en-GB" altLang="en-US" sz="4800" dirty="0">
                <a:solidFill>
                  <a:srgbClr val="9BBB59">
                    <a:lumMod val="50000"/>
                  </a:srgbClr>
                </a:solidFill>
                <a:latin typeface="Microsoft Sans Serif" pitchFamily="34" charset="0"/>
                <a:cs typeface="Microsoft Sans Serif" pitchFamily="34" charset="0"/>
              </a:rPr>
              <a:t>Rape</a:t>
            </a:r>
            <a:r>
              <a:rPr lang="en-GB" altLang="en-US" sz="4000" dirty="0">
                <a:solidFill>
                  <a:srgbClr val="00B050"/>
                </a:solidFill>
                <a:latin typeface="Microsoft Sans Serif" pitchFamily="34" charset="0"/>
                <a:cs typeface="Microsoft Sans Serif" pitchFamily="34" charset="0"/>
              </a:rPr>
              <a:t> </a:t>
            </a:r>
            <a:r>
              <a:rPr lang="en-GB" altLang="en-US" sz="4400" dirty="0">
                <a:solidFill>
                  <a:srgbClr val="F79646">
                    <a:lumMod val="50000"/>
                  </a:srgbClr>
                </a:solidFill>
                <a:latin typeface="Microsoft Sans Serif" pitchFamily="34" charset="0"/>
                <a:cs typeface="Microsoft Sans Serif" pitchFamily="34" charset="0"/>
              </a:rPr>
              <a:t>Assault by penetration </a:t>
            </a:r>
            <a:r>
              <a:rPr lang="en-GB" altLang="en-US" sz="5400" dirty="0">
                <a:solidFill>
                  <a:srgbClr val="7030A0"/>
                </a:solidFill>
                <a:latin typeface="Microsoft Sans Serif" pitchFamily="34" charset="0"/>
                <a:cs typeface="Microsoft Sans Serif" pitchFamily="34" charset="0"/>
              </a:rPr>
              <a:t>Sexual Assault</a:t>
            </a:r>
            <a:r>
              <a:rPr lang="en-GB" altLang="en-US" sz="3200" dirty="0">
                <a:latin typeface="Microsoft Sans Serif" pitchFamily="34" charset="0"/>
                <a:cs typeface="Microsoft Sans Serif" pitchFamily="34" charset="0"/>
              </a:rPr>
              <a:t> </a:t>
            </a:r>
            <a:r>
              <a:rPr lang="en-GB" altLang="en-US" sz="4800" dirty="0">
                <a:solidFill>
                  <a:srgbClr val="4F81BD">
                    <a:lumMod val="75000"/>
                  </a:srgbClr>
                </a:solidFill>
                <a:latin typeface="Microsoft Sans Serif" pitchFamily="34" charset="0"/>
                <a:cs typeface="Microsoft Sans Serif" pitchFamily="34" charset="0"/>
              </a:rPr>
              <a:t>Sexual Harassment</a:t>
            </a:r>
            <a:r>
              <a:rPr lang="en-GB" altLang="en-US" sz="4800" dirty="0">
                <a:solidFill>
                  <a:srgbClr val="C0504D"/>
                </a:solidFill>
                <a:latin typeface="Microsoft Sans Serif" pitchFamily="34" charset="0"/>
                <a:cs typeface="Microsoft Sans Serif" pitchFamily="34" charset="0"/>
              </a:rPr>
              <a:t> </a:t>
            </a:r>
            <a:r>
              <a:rPr lang="en-GB" altLang="en-US" sz="4800" dirty="0">
                <a:solidFill>
                  <a:srgbClr val="F79646">
                    <a:lumMod val="50000"/>
                  </a:srgbClr>
                </a:solidFill>
                <a:latin typeface="Microsoft Sans Serif" pitchFamily="34" charset="0"/>
                <a:cs typeface="Microsoft Sans Serif" pitchFamily="34" charset="0"/>
              </a:rPr>
              <a:t>Child Sexual Abuse </a:t>
            </a:r>
            <a:r>
              <a:rPr lang="en-GB" altLang="en-US" sz="4400" dirty="0">
                <a:solidFill>
                  <a:srgbClr val="9BBB59">
                    <a:lumMod val="50000"/>
                  </a:srgbClr>
                </a:solidFill>
                <a:latin typeface="Microsoft Sans Serif" pitchFamily="34" charset="0"/>
                <a:cs typeface="Microsoft Sans Serif" pitchFamily="34" charset="0"/>
              </a:rPr>
              <a:t>Sexual Exploitation </a:t>
            </a:r>
            <a:r>
              <a:rPr lang="en-GB" altLang="en-US" sz="4400" dirty="0">
                <a:solidFill>
                  <a:srgbClr val="7030A0"/>
                </a:solidFill>
                <a:latin typeface="Microsoft Sans Serif" pitchFamily="34" charset="0"/>
                <a:cs typeface="Microsoft Sans Serif" pitchFamily="34" charset="0"/>
              </a:rPr>
              <a:t>Image Based Sexual Abuse </a:t>
            </a:r>
            <a:r>
              <a:rPr lang="en-GB" altLang="en-US" sz="3600" dirty="0">
                <a:solidFill>
                  <a:srgbClr val="4F81BD">
                    <a:lumMod val="75000"/>
                  </a:srgbClr>
                </a:solidFill>
                <a:latin typeface="Microsoft Sans Serif" pitchFamily="34" charset="0"/>
                <a:cs typeface="Microsoft Sans Serif" pitchFamily="34" charset="0"/>
              </a:rPr>
              <a:t>(‘Revenge’ Pornography, Cyber-flashing, and Up-skirting) </a:t>
            </a:r>
            <a:r>
              <a:rPr lang="en-GB" altLang="en-US" sz="4200" dirty="0">
                <a:solidFill>
                  <a:srgbClr val="9BBB59">
                    <a:lumMod val="50000"/>
                  </a:srgbClr>
                </a:solidFill>
                <a:latin typeface="Microsoft Sans Serif" pitchFamily="34" charset="0"/>
                <a:cs typeface="Microsoft Sans Serif" pitchFamily="34" charset="0"/>
              </a:rPr>
              <a:t>Organised and Ritual Abuse    </a:t>
            </a:r>
          </a:p>
          <a:p>
            <a:pPr marL="228600" lvl="1" indent="0" eaLnBrk="1" fontAlgn="auto" hangingPunct="1">
              <a:spcBef>
                <a:spcPts val="0"/>
              </a:spcBef>
              <a:spcAft>
                <a:spcPts val="0"/>
              </a:spcAft>
              <a:buClrTx/>
              <a:buSzTx/>
              <a:buNone/>
              <a:defRPr/>
            </a:pPr>
            <a:endParaRPr lang="en-GB" altLang="en-US" sz="4800" b="1" dirty="0">
              <a:solidFill>
                <a:srgbClr val="C0504D">
                  <a:lumMod val="50000"/>
                </a:srgbClr>
              </a:solidFill>
              <a:latin typeface="Microsoft Sans Serif" pitchFamily="34" charset="0"/>
              <a:cs typeface="Microsoft Sans Serif" pitchFamily="34" charset="0"/>
            </a:endParaRPr>
          </a:p>
          <a:p>
            <a:pPr marL="228600" lvl="1" indent="0" algn="r" eaLnBrk="1" fontAlgn="auto" hangingPunct="1">
              <a:spcBef>
                <a:spcPts val="0"/>
              </a:spcBef>
              <a:spcAft>
                <a:spcPts val="0"/>
              </a:spcAft>
              <a:buClrTx/>
              <a:buSzTx/>
              <a:buNone/>
              <a:defRPr/>
            </a:pPr>
            <a:r>
              <a:rPr lang="en-GB" altLang="en-US" sz="4400" b="1" dirty="0">
                <a:solidFill>
                  <a:prstClr val="black"/>
                </a:solidFill>
                <a:latin typeface="Microsoft Sans Serif" pitchFamily="34" charset="0"/>
                <a:cs typeface="Microsoft Sans Serif" pitchFamily="34" charset="0"/>
              </a:rPr>
              <a:t>And many more……..</a:t>
            </a:r>
          </a:p>
          <a:p>
            <a:pPr marL="228600" lvl="1" indent="0">
              <a:buNone/>
              <a:defRPr/>
            </a:pPr>
            <a:endParaRPr lang="en-GB" altLang="en-US" sz="2400" dirty="0">
              <a:latin typeface="Microsoft Sans Serif" pitchFamily="34" charset="0"/>
              <a:cs typeface="Microsoft Sans Serif" pitchFamily="34" charset="0"/>
            </a:endParaRPr>
          </a:p>
          <a:p>
            <a:pPr marL="228600" lvl="1" indent="0">
              <a:buNone/>
              <a:defRPr/>
            </a:pPr>
            <a:endParaRPr lang="en-GB" altLang="en-US" dirty="0">
              <a:latin typeface="Rockwell"/>
            </a:endParaRPr>
          </a:p>
          <a:p>
            <a:pPr lvl="1">
              <a:defRPr/>
            </a:pPr>
            <a:endParaRPr lang="en-GB" altLang="en-US" dirty="0">
              <a:latin typeface="Rockwell"/>
            </a:endParaRPr>
          </a:p>
          <a:p>
            <a:pPr lvl="1">
              <a:defRPr/>
            </a:pPr>
            <a:endParaRPr lang="en-GB" altLang="en-US" dirty="0">
              <a:latin typeface="Rockwell"/>
            </a:endParaRP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5A10B8-42A0-89E0-108E-F5E7DF1B9FD5}"/>
              </a:ext>
            </a:extLst>
          </p:cNvPr>
          <p:cNvSpPr>
            <a:spLocks noGrp="1"/>
          </p:cNvSpPr>
          <p:nvPr>
            <p:ph type="ftr" sz="quarter" idx="4294967295"/>
          </p:nvPr>
        </p:nvSpPr>
        <p:spPr>
          <a:xfrm>
            <a:off x="4038600" y="6356350"/>
            <a:ext cx="4114800" cy="365125"/>
          </a:xfrm>
        </p:spPr>
        <p:txBody>
          <a:bodyPr/>
          <a:lstStyle/>
          <a:p>
            <a:r>
              <a:rPr lang="en-GB"/>
              <a:t>Rape and Sexual Abuse Support Centre (RASASC)</a:t>
            </a:r>
          </a:p>
        </p:txBody>
      </p:sp>
      <p:pic>
        <p:nvPicPr>
          <p:cNvPr id="5" name="Content Placeholder 1">
            <a:extLst>
              <a:ext uri="{FF2B5EF4-FFF2-40B4-BE49-F238E27FC236}">
                <a16:creationId xmlns:a16="http://schemas.microsoft.com/office/drawing/2014/main" id="{A8C541E4-55A0-AC7D-A7BC-7A2F21DAA79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4931" b="21905"/>
          <a:stretch/>
        </p:blipFill>
        <p:spPr>
          <a:xfrm>
            <a:off x="40450" y="1230203"/>
            <a:ext cx="6611938" cy="1133476"/>
          </a:xfrm>
        </p:spPr>
      </p:pic>
      <p:pic>
        <p:nvPicPr>
          <p:cNvPr id="8" name="Picture 7">
            <a:extLst>
              <a:ext uri="{FF2B5EF4-FFF2-40B4-BE49-F238E27FC236}">
                <a16:creationId xmlns:a16="http://schemas.microsoft.com/office/drawing/2014/main" id="{229E298A-CF71-610E-E111-B29DF8A0E46F}"/>
              </a:ext>
            </a:extLst>
          </p:cNvPr>
          <p:cNvPicPr>
            <a:picLocks noChangeAspect="1"/>
          </p:cNvPicPr>
          <p:nvPr/>
        </p:nvPicPr>
        <p:blipFill rotWithShape="1">
          <a:blip r:embed="rId4"/>
          <a:srcRect l="7344" t="39445" r="52891" b="55169"/>
          <a:stretch/>
        </p:blipFill>
        <p:spPr>
          <a:xfrm>
            <a:off x="16864" y="4051014"/>
            <a:ext cx="6079136" cy="463101"/>
          </a:xfrm>
          <a:prstGeom prst="rect">
            <a:avLst/>
          </a:prstGeom>
        </p:spPr>
      </p:pic>
      <p:pic>
        <p:nvPicPr>
          <p:cNvPr id="10" name="Picture 9">
            <a:extLst>
              <a:ext uri="{FF2B5EF4-FFF2-40B4-BE49-F238E27FC236}">
                <a16:creationId xmlns:a16="http://schemas.microsoft.com/office/drawing/2014/main" id="{2B9FA656-9FC9-5C8D-2E58-0B04EAEDB57A}"/>
              </a:ext>
            </a:extLst>
          </p:cNvPr>
          <p:cNvPicPr>
            <a:picLocks noChangeAspect="1"/>
          </p:cNvPicPr>
          <p:nvPr/>
        </p:nvPicPr>
        <p:blipFill rotWithShape="1">
          <a:blip r:embed="rId5"/>
          <a:srcRect l="6521" t="50491" r="9429" b="33160"/>
          <a:stretch/>
        </p:blipFill>
        <p:spPr>
          <a:xfrm>
            <a:off x="869888" y="50242"/>
            <a:ext cx="8774789" cy="960119"/>
          </a:xfrm>
          <a:prstGeom prst="rect">
            <a:avLst/>
          </a:prstGeom>
        </p:spPr>
      </p:pic>
      <p:grpSp>
        <p:nvGrpSpPr>
          <p:cNvPr id="2" name="Group 9">
            <a:extLst>
              <a:ext uri="{FF2B5EF4-FFF2-40B4-BE49-F238E27FC236}">
                <a16:creationId xmlns:a16="http://schemas.microsoft.com/office/drawing/2014/main" id="{849EDB13-620B-F94E-B098-910D0092E221}"/>
              </a:ext>
            </a:extLst>
          </p:cNvPr>
          <p:cNvGrpSpPr>
            <a:grpSpLocks/>
          </p:cNvGrpSpPr>
          <p:nvPr/>
        </p:nvGrpSpPr>
        <p:grpSpPr bwMode="auto">
          <a:xfrm>
            <a:off x="264457" y="5037122"/>
            <a:ext cx="5430837" cy="1604963"/>
            <a:chOff x="11198" y="3212976"/>
            <a:chExt cx="5004760" cy="1281095"/>
          </a:xfrm>
        </p:grpSpPr>
        <p:pic>
          <p:nvPicPr>
            <p:cNvPr id="3" name="Picture 2">
              <a:extLst>
                <a:ext uri="{FF2B5EF4-FFF2-40B4-BE49-F238E27FC236}">
                  <a16:creationId xmlns:a16="http://schemas.microsoft.com/office/drawing/2014/main" id="{CD1E461E-7266-4210-61BA-466758F4E2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30536"/>
            <a:stretch>
              <a:fillRect/>
            </a:stretch>
          </p:blipFill>
          <p:spPr bwMode="auto">
            <a:xfrm>
              <a:off x="11198" y="3212976"/>
              <a:ext cx="5004760" cy="128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A5F80A48-322E-09BE-9315-7056F7C12B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4012" t="50000"/>
            <a:stretch>
              <a:fillRect/>
            </a:stretch>
          </p:blipFill>
          <p:spPr bwMode="auto">
            <a:xfrm>
              <a:off x="1053865" y="4275655"/>
              <a:ext cx="2276755" cy="21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3">
            <a:extLst>
              <a:ext uri="{FF2B5EF4-FFF2-40B4-BE49-F238E27FC236}">
                <a16:creationId xmlns:a16="http://schemas.microsoft.com/office/drawing/2014/main" id="{0ECBE2A1-4D95-2340-F35F-0895E600A8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45120"/>
          <a:stretch>
            <a:fillRect/>
          </a:stretch>
        </p:blipFill>
        <p:spPr bwMode="auto">
          <a:xfrm>
            <a:off x="6652388" y="983064"/>
            <a:ext cx="5639173" cy="134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Text&#10;&#10;Description automatically generated">
            <a:extLst>
              <a:ext uri="{FF2B5EF4-FFF2-40B4-BE49-F238E27FC236}">
                <a16:creationId xmlns:a16="http://schemas.microsoft.com/office/drawing/2014/main" id="{7F21A32B-5989-5506-AEE9-A63E899E3C55}"/>
              </a:ext>
            </a:extLst>
          </p:cNvPr>
          <p:cNvPicPr>
            <a:picLocks noChangeAspect="1"/>
          </p:cNvPicPr>
          <p:nvPr/>
        </p:nvPicPr>
        <p:blipFill rotWithShape="1">
          <a:blip r:embed="rId9"/>
          <a:srcRect l="14903" t="26103" b="24695"/>
          <a:stretch/>
        </p:blipFill>
        <p:spPr>
          <a:xfrm>
            <a:off x="2121289" y="2839465"/>
            <a:ext cx="6271988" cy="806452"/>
          </a:xfrm>
          <a:prstGeom prst="rect">
            <a:avLst/>
          </a:prstGeom>
        </p:spPr>
      </p:pic>
      <p:pic>
        <p:nvPicPr>
          <p:cNvPr id="15" name="Content Placeholder 5">
            <a:extLst>
              <a:ext uri="{FF2B5EF4-FFF2-40B4-BE49-F238E27FC236}">
                <a16:creationId xmlns:a16="http://schemas.microsoft.com/office/drawing/2014/main" id="{74C5447A-DD11-9FC7-1481-89800BD76D8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7826373" y="2470020"/>
            <a:ext cx="4087540" cy="4148097"/>
          </a:xfrm>
          <a:prstGeom prst="rect">
            <a:avLst/>
          </a:prstGeom>
        </p:spPr>
      </p:pic>
    </p:spTree>
    <p:extLst>
      <p:ext uri="{BB962C8B-B14F-4D97-AF65-F5344CB8AC3E}">
        <p14:creationId xmlns:p14="http://schemas.microsoft.com/office/powerpoint/2010/main" val="3933503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6">
            <a:extLst>
              <a:ext uri="{FF2B5EF4-FFF2-40B4-BE49-F238E27FC236}">
                <a16:creationId xmlns:a16="http://schemas.microsoft.com/office/drawing/2014/main" id="{55D65DB3-AF46-9DA6-179A-F03F22A9052E}"/>
              </a:ext>
            </a:extLst>
          </p:cNvPr>
          <p:cNvSpPr>
            <a:spLocks noGrp="1"/>
          </p:cNvSpPr>
          <p:nvPr>
            <p:ph type="title"/>
          </p:nvPr>
        </p:nvSpPr>
        <p:spPr>
          <a:xfrm>
            <a:off x="660652" y="275430"/>
            <a:ext cx="9574211" cy="2217738"/>
          </a:xfrm>
        </p:spPr>
        <p:txBody>
          <a:bodyPr/>
          <a:lstStyle/>
          <a:p>
            <a:pPr eaLnBrk="1" hangingPunct="1"/>
            <a:r>
              <a:rPr lang="en-GB" altLang="en-US" sz="5400" b="1" dirty="0">
                <a:solidFill>
                  <a:schemeClr val="tx2"/>
                </a:solidFill>
                <a:latin typeface="Microsoft Sans Serif" panose="020B0604020202020204" pitchFamily="34" charset="0"/>
                <a:cs typeface="Microsoft Sans Serif" panose="020B0604020202020204" pitchFamily="34" charset="0"/>
              </a:rPr>
              <a:t>Impact of Myths on Societal and Institution Responses</a:t>
            </a:r>
          </a:p>
        </p:txBody>
      </p:sp>
      <p:sp>
        <p:nvSpPr>
          <p:cNvPr id="8" name="Content Placeholder 7">
            <a:extLst>
              <a:ext uri="{FF2B5EF4-FFF2-40B4-BE49-F238E27FC236}">
                <a16:creationId xmlns:a16="http://schemas.microsoft.com/office/drawing/2014/main" id="{EEEF7611-5999-E6D7-8C07-141960BFFD71}"/>
              </a:ext>
            </a:extLst>
          </p:cNvPr>
          <p:cNvSpPr>
            <a:spLocks noGrp="1"/>
          </p:cNvSpPr>
          <p:nvPr>
            <p:ph idx="1"/>
          </p:nvPr>
        </p:nvSpPr>
        <p:spPr>
          <a:xfrm>
            <a:off x="1128085" y="2493168"/>
            <a:ext cx="9935830" cy="3744913"/>
          </a:xfrm>
        </p:spPr>
        <p:txBody>
          <a:bodyPr rtlCol="0">
            <a:normAutofit/>
          </a:bodyPr>
          <a:lstStyle/>
          <a:p>
            <a:pPr>
              <a:defRPr/>
            </a:pPr>
            <a:r>
              <a:rPr lang="en-GB" sz="4800" dirty="0">
                <a:solidFill>
                  <a:schemeClr val="tx2"/>
                </a:solidFill>
                <a:latin typeface="Microsoft Sans Serif" panose="020B0604020202020204" pitchFamily="34" charset="0"/>
                <a:cs typeface="Microsoft Sans Serif" panose="020B0604020202020204" pitchFamily="34" charset="0"/>
              </a:rPr>
              <a:t>Silence survivors</a:t>
            </a:r>
          </a:p>
          <a:p>
            <a:pPr>
              <a:defRPr/>
            </a:pPr>
            <a:r>
              <a:rPr lang="en-GB" sz="4800" dirty="0">
                <a:solidFill>
                  <a:schemeClr val="tx2"/>
                </a:solidFill>
                <a:latin typeface="Microsoft Sans Serif" panose="020B0604020202020204" pitchFamily="34" charset="0"/>
                <a:cs typeface="Microsoft Sans Serif" panose="020B0604020202020204" pitchFamily="34" charset="0"/>
              </a:rPr>
              <a:t>Excuse perpetrators</a:t>
            </a:r>
          </a:p>
          <a:p>
            <a:pPr>
              <a:defRPr/>
            </a:pPr>
            <a:r>
              <a:rPr lang="en-GB" sz="4800" dirty="0">
                <a:solidFill>
                  <a:schemeClr val="tx2"/>
                </a:solidFill>
                <a:latin typeface="Microsoft Sans Serif" panose="020B0604020202020204" pitchFamily="34" charset="0"/>
                <a:cs typeface="Microsoft Sans Serif" panose="020B0604020202020204" pitchFamily="34" charset="0"/>
              </a:rPr>
              <a:t>Bias in Criminal Justice System</a:t>
            </a:r>
          </a:p>
          <a:p>
            <a:pPr>
              <a:defRPr/>
            </a:pPr>
            <a:r>
              <a:rPr lang="en-GB" sz="4800" dirty="0">
                <a:solidFill>
                  <a:schemeClr val="tx2"/>
                </a:solidFill>
                <a:latin typeface="Microsoft Sans Serif" panose="020B0604020202020204" pitchFamily="34" charset="0"/>
                <a:cs typeface="Microsoft Sans Serif" panose="020B0604020202020204" pitchFamily="34" charset="0"/>
              </a:rPr>
              <a:t>Rape Culture </a:t>
            </a:r>
          </a:p>
          <a:p>
            <a:pPr marL="0" indent="0">
              <a:buNone/>
              <a:defRPr/>
            </a:pPr>
            <a:endParaRPr lang="en-GB" sz="4800" dirty="0">
              <a:solidFill>
                <a:schemeClr val="tx2"/>
              </a:solidFill>
              <a:latin typeface="Microsoft Sans Serif" panose="020B0604020202020204" pitchFamily="34" charset="0"/>
              <a:cs typeface="Microsoft Sans Serif" panose="020B0604020202020204" pitchFamily="34" charset="0"/>
            </a:endParaRPr>
          </a:p>
          <a:p>
            <a:pPr>
              <a:defRPr/>
            </a:pPr>
            <a:endParaRPr lang="en-GB" sz="4400" dirty="0">
              <a:solidFill>
                <a:schemeClr val="bg1"/>
              </a:solidFill>
              <a:latin typeface="+mj-lt"/>
              <a:cs typeface="Microsoft Sans Serif" panose="020B0604020202020204" pitchFamily="34" charset="0"/>
            </a:endParaRPr>
          </a:p>
          <a:p>
            <a:pPr>
              <a:defRPr/>
            </a:pPr>
            <a:endParaRPr lang="en-GB"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336885"/>
            <a:ext cx="11566357" cy="6208294"/>
          </a:xfrm>
        </p:spPr>
        <p:txBody>
          <a:bodyPr rtlCol="0">
            <a:normAutofit/>
          </a:bodyPr>
          <a:lstStyle/>
          <a:p>
            <a:pPr algn="ctr">
              <a:buNone/>
              <a:defRPr/>
            </a:pPr>
            <a:r>
              <a:rPr lang="en-US" sz="3600" dirty="0">
                <a:latin typeface="Microsoft Sans Serif" panose="020B0604020202020204" pitchFamily="34" charset="0"/>
                <a:cs typeface="Microsoft Sans Serif" panose="020B0604020202020204" pitchFamily="34" charset="0"/>
              </a:rPr>
              <a:t>   Abused </a:t>
            </a:r>
            <a:r>
              <a:rPr lang="en-US" sz="4800" dirty="0">
                <a:solidFill>
                  <a:schemeClr val="accent2">
                    <a:lumMod val="75000"/>
                  </a:schemeClr>
                </a:solidFill>
                <a:latin typeface="Microsoft Sans Serif" panose="020B0604020202020204" pitchFamily="34" charset="0"/>
                <a:cs typeface="Microsoft Sans Serif" panose="020B0604020202020204" pitchFamily="34" charset="0"/>
              </a:rPr>
              <a:t>Angry</a:t>
            </a:r>
            <a:r>
              <a:rPr lang="en-US" sz="4800" dirty="0">
                <a:latin typeface="Microsoft Sans Serif" panose="020B0604020202020204" pitchFamily="34" charset="0"/>
                <a:cs typeface="Microsoft Sans Serif" panose="020B0604020202020204" pitchFamily="34" charset="0"/>
              </a:rPr>
              <a:t> </a:t>
            </a:r>
            <a:r>
              <a:rPr lang="en-US" sz="3600" dirty="0">
                <a:latin typeface="Microsoft Sans Serif" panose="020B0604020202020204" pitchFamily="34" charset="0"/>
                <a:cs typeface="Microsoft Sans Serif" panose="020B0604020202020204" pitchFamily="34" charset="0"/>
              </a:rPr>
              <a:t>Anxious </a:t>
            </a:r>
            <a:r>
              <a:rPr lang="en-US" sz="4400" dirty="0">
                <a:solidFill>
                  <a:schemeClr val="accent3">
                    <a:lumMod val="75000"/>
                  </a:schemeClr>
                </a:solidFill>
                <a:latin typeface="Microsoft Sans Serif" panose="020B0604020202020204" pitchFamily="34" charset="0"/>
                <a:cs typeface="Microsoft Sans Serif" panose="020B0604020202020204" pitchFamily="34" charset="0"/>
              </a:rPr>
              <a:t>Ashamed </a:t>
            </a:r>
            <a:r>
              <a:rPr lang="en-US" sz="4400" dirty="0">
                <a:solidFill>
                  <a:schemeClr val="bg2">
                    <a:lumMod val="50000"/>
                  </a:schemeClr>
                </a:solidFill>
                <a:latin typeface="Microsoft Sans Serif" panose="020B0604020202020204" pitchFamily="34" charset="0"/>
                <a:cs typeface="Microsoft Sans Serif" panose="020B0604020202020204" pitchFamily="34" charset="0"/>
              </a:rPr>
              <a:t>Alert </a:t>
            </a:r>
            <a:r>
              <a:rPr lang="en-US" sz="4400" dirty="0">
                <a:solidFill>
                  <a:schemeClr val="accent4">
                    <a:lumMod val="50000"/>
                  </a:schemeClr>
                </a:solidFill>
                <a:latin typeface="Microsoft Sans Serif" panose="020B0604020202020204" pitchFamily="34" charset="0"/>
                <a:cs typeface="Microsoft Sans Serif" panose="020B0604020202020204" pitchFamily="34" charset="0"/>
              </a:rPr>
              <a:t>Alone</a:t>
            </a:r>
            <a:r>
              <a:rPr lang="en-US" sz="4400" dirty="0">
                <a:solidFill>
                  <a:schemeClr val="bg2">
                    <a:lumMod val="50000"/>
                  </a:schemeClr>
                </a:solidFill>
                <a:latin typeface="Microsoft Sans Serif" panose="020B0604020202020204" pitchFamily="34" charset="0"/>
                <a:cs typeface="Microsoft Sans Serif" panose="020B0604020202020204" pitchFamily="34" charset="0"/>
              </a:rPr>
              <a:t> </a:t>
            </a:r>
            <a:r>
              <a:rPr lang="en-US" sz="4800" dirty="0">
                <a:latin typeface="Microsoft Sans Serif" panose="020B0604020202020204" pitchFamily="34" charset="0"/>
                <a:cs typeface="Microsoft Sans Serif" panose="020B0604020202020204" pitchFamily="34" charset="0"/>
              </a:rPr>
              <a:t>Betrayed </a:t>
            </a:r>
            <a:r>
              <a:rPr lang="en-US" sz="3600" dirty="0">
                <a:latin typeface="Microsoft Sans Serif" panose="020B0604020202020204" pitchFamily="34" charset="0"/>
                <a:cs typeface="Microsoft Sans Serif" panose="020B0604020202020204" pitchFamily="34" charset="0"/>
              </a:rPr>
              <a:t>Confused </a:t>
            </a:r>
            <a:r>
              <a:rPr lang="en-US" sz="3600" dirty="0">
                <a:solidFill>
                  <a:schemeClr val="tx2"/>
                </a:solidFill>
                <a:latin typeface="Microsoft Sans Serif" panose="020B0604020202020204" pitchFamily="34" charset="0"/>
                <a:cs typeface="Microsoft Sans Serif" panose="020B0604020202020204" pitchFamily="34" charset="0"/>
              </a:rPr>
              <a:t>Detached</a:t>
            </a:r>
            <a:r>
              <a:rPr lang="en-US" sz="3600" dirty="0">
                <a:latin typeface="Microsoft Sans Serif" panose="020B0604020202020204" pitchFamily="34" charset="0"/>
                <a:cs typeface="Microsoft Sans Serif" panose="020B0604020202020204" pitchFamily="34" charset="0"/>
              </a:rPr>
              <a:t> Disconnected Dismissed </a:t>
            </a:r>
            <a:r>
              <a:rPr lang="en-US" sz="3600" dirty="0">
                <a:solidFill>
                  <a:schemeClr val="accent3">
                    <a:lumMod val="50000"/>
                  </a:schemeClr>
                </a:solidFill>
                <a:latin typeface="Microsoft Sans Serif" panose="020B0604020202020204" pitchFamily="34" charset="0"/>
                <a:cs typeface="Microsoft Sans Serif" panose="020B0604020202020204" pitchFamily="34" charset="0"/>
              </a:rPr>
              <a:t>Dirty </a:t>
            </a:r>
            <a:r>
              <a:rPr lang="en-US" sz="3600" dirty="0">
                <a:solidFill>
                  <a:schemeClr val="accent4">
                    <a:lumMod val="50000"/>
                  </a:schemeClr>
                </a:solidFill>
                <a:latin typeface="Microsoft Sans Serif" panose="020B0604020202020204" pitchFamily="34" charset="0"/>
                <a:cs typeface="Microsoft Sans Serif" panose="020B0604020202020204" pitchFamily="34" charset="0"/>
              </a:rPr>
              <a:t>Desolate</a:t>
            </a:r>
            <a:r>
              <a:rPr lang="en-US" sz="3600" dirty="0">
                <a:solidFill>
                  <a:schemeClr val="accent3">
                    <a:lumMod val="50000"/>
                  </a:schemeClr>
                </a:solidFill>
                <a:latin typeface="Microsoft Sans Serif" panose="020B0604020202020204" pitchFamily="34" charset="0"/>
                <a:cs typeface="Microsoft Sans Serif" panose="020B0604020202020204" pitchFamily="34" charset="0"/>
              </a:rPr>
              <a:t> </a:t>
            </a:r>
            <a:r>
              <a:rPr lang="en-US" sz="4400" dirty="0">
                <a:solidFill>
                  <a:srgbClr val="674A74"/>
                </a:solidFill>
                <a:latin typeface="Microsoft Sans Serif" panose="020B0604020202020204" pitchFamily="34" charset="0"/>
                <a:cs typeface="Microsoft Sans Serif" panose="020B0604020202020204" pitchFamily="34" charset="0"/>
              </a:rPr>
              <a:t>Embarrassed</a:t>
            </a:r>
            <a:r>
              <a:rPr lang="en-US" sz="3600" dirty="0">
                <a:latin typeface="Microsoft Sans Serif" panose="020B0604020202020204" pitchFamily="34" charset="0"/>
                <a:cs typeface="Microsoft Sans Serif" panose="020B0604020202020204" pitchFamily="34" charset="0"/>
              </a:rPr>
              <a:t> Exhausted </a:t>
            </a:r>
            <a:r>
              <a:rPr lang="en-US" sz="3600" dirty="0">
                <a:solidFill>
                  <a:schemeClr val="accent5">
                    <a:lumMod val="50000"/>
                  </a:schemeClr>
                </a:solidFill>
                <a:latin typeface="Microsoft Sans Serif" panose="020B0604020202020204" pitchFamily="34" charset="0"/>
                <a:cs typeface="Microsoft Sans Serif" panose="020B0604020202020204" pitchFamily="34" charset="0"/>
              </a:rPr>
              <a:t>Empty</a:t>
            </a:r>
            <a:r>
              <a:rPr lang="en-US" sz="3600" dirty="0">
                <a:latin typeface="Microsoft Sans Serif" panose="020B0604020202020204" pitchFamily="34" charset="0"/>
                <a:cs typeface="Microsoft Sans Serif" panose="020B0604020202020204" pitchFamily="34" charset="0"/>
              </a:rPr>
              <a:t> </a:t>
            </a:r>
            <a:r>
              <a:rPr lang="en-US" sz="3600" dirty="0">
                <a:solidFill>
                  <a:schemeClr val="accent3">
                    <a:lumMod val="50000"/>
                  </a:schemeClr>
                </a:solidFill>
                <a:latin typeface="Microsoft Sans Serif" panose="020B0604020202020204" pitchFamily="34" charset="0"/>
                <a:cs typeface="Microsoft Sans Serif" panose="020B0604020202020204" pitchFamily="34" charset="0"/>
              </a:rPr>
              <a:t>Frightened </a:t>
            </a:r>
            <a:r>
              <a:rPr lang="en-US" sz="3600" dirty="0">
                <a:solidFill>
                  <a:schemeClr val="tx2"/>
                </a:solidFill>
                <a:latin typeface="Microsoft Sans Serif" panose="020B0604020202020204" pitchFamily="34" charset="0"/>
                <a:cs typeface="Microsoft Sans Serif" panose="020B0604020202020204" pitchFamily="34" charset="0"/>
              </a:rPr>
              <a:t>Frustrated</a:t>
            </a:r>
            <a:r>
              <a:rPr lang="en-US" sz="3600" dirty="0">
                <a:latin typeface="Microsoft Sans Serif" panose="020B0604020202020204" pitchFamily="34" charset="0"/>
                <a:cs typeface="Microsoft Sans Serif" panose="020B0604020202020204" pitchFamily="34" charset="0"/>
              </a:rPr>
              <a:t> </a:t>
            </a:r>
            <a:r>
              <a:rPr lang="en-US" sz="4800" dirty="0">
                <a:latin typeface="Microsoft Sans Serif" panose="020B0604020202020204" pitchFamily="34" charset="0"/>
                <a:cs typeface="Microsoft Sans Serif" panose="020B0604020202020204" pitchFamily="34" charset="0"/>
              </a:rPr>
              <a:t>Guilty</a:t>
            </a:r>
            <a:r>
              <a:rPr lang="en-US" sz="3600" dirty="0">
                <a:latin typeface="Microsoft Sans Serif" panose="020B0604020202020204" pitchFamily="34" charset="0"/>
                <a:cs typeface="Microsoft Sans Serif" panose="020B0604020202020204" pitchFamily="34" charset="0"/>
              </a:rPr>
              <a:t> </a:t>
            </a:r>
            <a:r>
              <a:rPr lang="en-US" sz="4400" dirty="0">
                <a:solidFill>
                  <a:srgbClr val="674A74"/>
                </a:solidFill>
                <a:latin typeface="Microsoft Sans Serif" panose="020B0604020202020204" pitchFamily="34" charset="0"/>
                <a:cs typeface="Microsoft Sans Serif" panose="020B0604020202020204" pitchFamily="34" charset="0"/>
              </a:rPr>
              <a:t>Helpless</a:t>
            </a:r>
            <a:r>
              <a:rPr lang="en-US" sz="3600" dirty="0">
                <a:latin typeface="Microsoft Sans Serif" panose="020B0604020202020204" pitchFamily="34" charset="0"/>
                <a:cs typeface="Microsoft Sans Serif" panose="020B0604020202020204" pitchFamily="34" charset="0"/>
              </a:rPr>
              <a:t> </a:t>
            </a:r>
            <a:r>
              <a:rPr lang="en-US" sz="4800" dirty="0">
                <a:latin typeface="Microsoft Sans Serif" panose="020B0604020202020204" pitchFamily="34" charset="0"/>
                <a:cs typeface="Microsoft Sans Serif" panose="020B0604020202020204" pitchFamily="34" charset="0"/>
              </a:rPr>
              <a:t>Humiliated</a:t>
            </a:r>
            <a:r>
              <a:rPr lang="en-US" sz="3600" dirty="0">
                <a:latin typeface="Microsoft Sans Serif" panose="020B0604020202020204" pitchFamily="34" charset="0"/>
                <a:cs typeface="Microsoft Sans Serif" panose="020B0604020202020204" pitchFamily="34" charset="0"/>
              </a:rPr>
              <a:t> Isolated </a:t>
            </a:r>
            <a:r>
              <a:rPr lang="en-US" sz="4800" dirty="0">
                <a:solidFill>
                  <a:schemeClr val="accent2">
                    <a:lumMod val="75000"/>
                  </a:schemeClr>
                </a:solidFill>
                <a:latin typeface="Microsoft Sans Serif" panose="020B0604020202020204" pitchFamily="34" charset="0"/>
                <a:cs typeface="Microsoft Sans Serif" panose="020B0604020202020204" pitchFamily="34" charset="0"/>
              </a:rPr>
              <a:t>Lonely</a:t>
            </a:r>
            <a:r>
              <a:rPr lang="en-US" sz="3600" dirty="0">
                <a:latin typeface="Microsoft Sans Serif" panose="020B0604020202020204" pitchFamily="34" charset="0"/>
                <a:cs typeface="Microsoft Sans Serif" panose="020B0604020202020204" pitchFamily="34" charset="0"/>
              </a:rPr>
              <a:t> </a:t>
            </a:r>
            <a:r>
              <a:rPr lang="en-US" sz="4400" dirty="0">
                <a:latin typeface="Microsoft Sans Serif" panose="020B0604020202020204" pitchFamily="34" charset="0"/>
                <a:cs typeface="Microsoft Sans Serif" panose="020B0604020202020204" pitchFamily="34" charset="0"/>
              </a:rPr>
              <a:t>Lost </a:t>
            </a:r>
            <a:r>
              <a:rPr lang="en-US" sz="4400" dirty="0">
                <a:solidFill>
                  <a:schemeClr val="accent5">
                    <a:lumMod val="50000"/>
                  </a:schemeClr>
                </a:solidFill>
                <a:latin typeface="Microsoft Sans Serif" panose="020B0604020202020204" pitchFamily="34" charset="0"/>
                <a:cs typeface="Microsoft Sans Serif" panose="020B0604020202020204" pitchFamily="34" charset="0"/>
              </a:rPr>
              <a:t>Numb </a:t>
            </a:r>
            <a:r>
              <a:rPr lang="en-US" sz="3600" dirty="0">
                <a:latin typeface="Microsoft Sans Serif" panose="020B0604020202020204" pitchFamily="34" charset="0"/>
                <a:cs typeface="Microsoft Sans Serif" panose="020B0604020202020204" pitchFamily="34" charset="0"/>
              </a:rPr>
              <a:t>Powerless </a:t>
            </a:r>
            <a:r>
              <a:rPr lang="en-US" sz="5400" dirty="0">
                <a:latin typeface="Microsoft Sans Serif" panose="020B0604020202020204" pitchFamily="34" charset="0"/>
                <a:cs typeface="Microsoft Sans Serif" panose="020B0604020202020204" pitchFamily="34" charset="0"/>
              </a:rPr>
              <a:t>Sad </a:t>
            </a:r>
            <a:r>
              <a:rPr lang="en-US" sz="4800" dirty="0">
                <a:solidFill>
                  <a:schemeClr val="tx2"/>
                </a:solidFill>
                <a:latin typeface="Microsoft Sans Serif" panose="020B0604020202020204" pitchFamily="34" charset="0"/>
                <a:cs typeface="Microsoft Sans Serif" panose="020B0604020202020204" pitchFamily="34" charset="0"/>
              </a:rPr>
              <a:t>Shocked</a:t>
            </a:r>
            <a:r>
              <a:rPr lang="en-US" sz="5400" dirty="0">
                <a:latin typeface="Microsoft Sans Serif" panose="020B0604020202020204" pitchFamily="34" charset="0"/>
                <a:cs typeface="Microsoft Sans Serif" panose="020B0604020202020204" pitchFamily="34" charset="0"/>
              </a:rPr>
              <a:t> </a:t>
            </a:r>
            <a:r>
              <a:rPr lang="en-US" sz="4400" dirty="0">
                <a:solidFill>
                  <a:srgbClr val="674A74"/>
                </a:solidFill>
                <a:latin typeface="Microsoft Sans Serif" panose="020B0604020202020204" pitchFamily="34" charset="0"/>
                <a:cs typeface="Microsoft Sans Serif" panose="020B0604020202020204" pitchFamily="34" charset="0"/>
              </a:rPr>
              <a:t>Scared </a:t>
            </a:r>
            <a:r>
              <a:rPr lang="en-US" sz="4400" dirty="0">
                <a:solidFill>
                  <a:schemeClr val="accent3">
                    <a:lumMod val="75000"/>
                  </a:schemeClr>
                </a:solidFill>
                <a:latin typeface="Microsoft Sans Serif" panose="020B0604020202020204" pitchFamily="34" charset="0"/>
                <a:cs typeface="Microsoft Sans Serif" panose="020B0604020202020204" pitchFamily="34" charset="0"/>
              </a:rPr>
              <a:t>Stigmatised</a:t>
            </a:r>
            <a:r>
              <a:rPr lang="en-US" sz="3600" dirty="0">
                <a:solidFill>
                  <a:schemeClr val="accent3">
                    <a:lumMod val="75000"/>
                  </a:schemeClr>
                </a:solidFill>
                <a:latin typeface="Microsoft Sans Serif" panose="020B0604020202020204" pitchFamily="34" charset="0"/>
                <a:cs typeface="Microsoft Sans Serif" panose="020B0604020202020204" pitchFamily="34" charset="0"/>
              </a:rPr>
              <a:t> </a:t>
            </a:r>
            <a:r>
              <a:rPr lang="en-US" sz="3600" dirty="0">
                <a:latin typeface="Microsoft Sans Serif" panose="020B0604020202020204" pitchFamily="34" charset="0"/>
                <a:cs typeface="Microsoft Sans Serif" panose="020B0604020202020204" pitchFamily="34" charset="0"/>
              </a:rPr>
              <a:t>Stuck </a:t>
            </a:r>
            <a:r>
              <a:rPr lang="en-US" sz="4800" dirty="0">
                <a:solidFill>
                  <a:schemeClr val="accent5">
                    <a:lumMod val="50000"/>
                  </a:schemeClr>
                </a:solidFill>
                <a:latin typeface="Microsoft Sans Serif" panose="020B0604020202020204" pitchFamily="34" charset="0"/>
                <a:cs typeface="Microsoft Sans Serif" panose="020B0604020202020204" pitchFamily="34" charset="0"/>
              </a:rPr>
              <a:t>Self-blaming</a:t>
            </a:r>
            <a:r>
              <a:rPr lang="en-US" sz="4800" dirty="0">
                <a:latin typeface="Microsoft Sans Serif" panose="020B0604020202020204" pitchFamily="34" charset="0"/>
                <a:cs typeface="Microsoft Sans Serif" panose="020B0604020202020204" pitchFamily="34" charset="0"/>
              </a:rPr>
              <a:t> </a:t>
            </a:r>
            <a:r>
              <a:rPr lang="en-US" sz="3600" dirty="0">
                <a:latin typeface="Microsoft Sans Serif" panose="020B0604020202020204" pitchFamily="34" charset="0"/>
                <a:cs typeface="Microsoft Sans Serif" panose="020B0604020202020204" pitchFamily="34" charset="0"/>
              </a:rPr>
              <a:t>Terrified </a:t>
            </a:r>
            <a:r>
              <a:rPr lang="en-US" sz="3600" dirty="0">
                <a:solidFill>
                  <a:schemeClr val="tx2"/>
                </a:solidFill>
                <a:latin typeface="Microsoft Sans Serif" panose="020B0604020202020204" pitchFamily="34" charset="0"/>
                <a:cs typeface="Microsoft Sans Serif" panose="020B0604020202020204" pitchFamily="34" charset="0"/>
              </a:rPr>
              <a:t>Useless </a:t>
            </a:r>
            <a:r>
              <a:rPr lang="en-US" sz="4400" dirty="0">
                <a:solidFill>
                  <a:srgbClr val="674A74"/>
                </a:solidFill>
                <a:latin typeface="Microsoft Sans Serif" panose="020B0604020202020204" pitchFamily="34" charset="0"/>
                <a:cs typeface="Microsoft Sans Serif" panose="020B0604020202020204" pitchFamily="34" charset="0"/>
              </a:rPr>
              <a:t>Vulnerable </a:t>
            </a:r>
            <a:r>
              <a:rPr lang="en-US" sz="4400" dirty="0">
                <a:solidFill>
                  <a:schemeClr val="accent6">
                    <a:lumMod val="50000"/>
                  </a:schemeClr>
                </a:solidFill>
                <a:latin typeface="Microsoft Sans Serif" panose="020B0604020202020204" pitchFamily="34" charset="0"/>
                <a:cs typeface="Microsoft Sans Serif" panose="020B0604020202020204" pitchFamily="34" charset="0"/>
              </a:rPr>
              <a:t>Violated</a:t>
            </a:r>
            <a:r>
              <a:rPr lang="en-US" sz="4400" dirty="0">
                <a:solidFill>
                  <a:srgbClr val="674A74"/>
                </a:solidFill>
                <a:latin typeface="Microsoft Sans Serif" panose="020B0604020202020204" pitchFamily="34" charset="0"/>
                <a:cs typeface="Microsoft Sans Serif" panose="020B0604020202020204" pitchFamily="34" charset="0"/>
              </a:rPr>
              <a:t> </a:t>
            </a:r>
            <a:r>
              <a:rPr lang="en-US" sz="4400" dirty="0">
                <a:solidFill>
                  <a:schemeClr val="bg1">
                    <a:lumMod val="50000"/>
                  </a:schemeClr>
                </a:solidFill>
                <a:latin typeface="Microsoft Sans Serif" panose="020B0604020202020204" pitchFamily="34" charset="0"/>
                <a:cs typeface="Microsoft Sans Serif" panose="020B0604020202020204" pitchFamily="34" charset="0"/>
              </a:rPr>
              <a:t>Weak </a:t>
            </a:r>
            <a:r>
              <a:rPr lang="en-US" sz="4400" dirty="0">
                <a:solidFill>
                  <a:schemeClr val="accent6">
                    <a:lumMod val="50000"/>
                  </a:schemeClr>
                </a:solidFill>
                <a:latin typeface="Microsoft Sans Serif" panose="020B0604020202020204" pitchFamily="34" charset="0"/>
                <a:cs typeface="Microsoft Sans Serif" panose="020B0604020202020204" pitchFamily="34" charset="0"/>
              </a:rPr>
              <a:t>Withdrawn </a:t>
            </a:r>
            <a:r>
              <a:rPr lang="en-US" sz="4400" dirty="0">
                <a:solidFill>
                  <a:schemeClr val="accent3">
                    <a:lumMod val="75000"/>
                  </a:schemeClr>
                </a:solidFill>
                <a:latin typeface="Microsoft Sans Serif" panose="020B0604020202020204" pitchFamily="34" charset="0"/>
                <a:cs typeface="Microsoft Sans Serif" panose="020B0604020202020204" pitchFamily="34" charset="0"/>
              </a:rPr>
              <a:t>Worthless</a:t>
            </a:r>
          </a:p>
          <a:p>
            <a:pPr>
              <a:defRPr/>
            </a:pPr>
            <a:endParaRPr lang="en-US" dirty="0">
              <a:latin typeface="Arial"/>
              <a:cs typeface="Arial"/>
            </a:endParaRPr>
          </a:p>
          <a:p>
            <a:pPr>
              <a:defRPr/>
            </a:pPr>
            <a:endParaRPr lang="en-US" dirty="0">
              <a:latin typeface="Arial"/>
              <a:cs typeface="Arial"/>
            </a:endParaRPr>
          </a:p>
          <a:p>
            <a:pPr>
              <a:defRPr/>
            </a:pPr>
            <a:endParaRPr lang="en-US" dirty="0">
              <a:latin typeface="Arial"/>
              <a:cs typeface="Arial"/>
            </a:endParaRPr>
          </a:p>
          <a:p>
            <a:pPr>
              <a:defRPr/>
            </a:pPr>
            <a:endParaRPr lang="en-US" dirty="0">
              <a:latin typeface="Arial"/>
              <a:cs typeface="Arial"/>
            </a:endParaRPr>
          </a:p>
        </p:txBody>
      </p:sp>
      <p:pic>
        <p:nvPicPr>
          <p:cNvPr id="329731" name="Picture 6" descr="\\rasascserver\FolderRedirections\training.coordinator\My Documents\My Pictures\New 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0295" y="5022588"/>
            <a:ext cx="1022769" cy="166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984185"/>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609600" y="583693"/>
            <a:ext cx="11309685" cy="641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mn-ea"/>
                <a:cs typeface="+mn-cs"/>
              </a:defRPr>
            </a:lvl1pPr>
            <a:lvl2pPr marL="457200" indent="-228600" algn="l" rtl="0" eaLnBrk="0" fontAlgn="base" hangingPunct="0">
              <a:spcBef>
                <a:spcPts val="600"/>
              </a:spcBef>
              <a:spcAft>
                <a:spcPct val="0"/>
              </a:spcAft>
              <a:buClr>
                <a:srgbClr val="95B3D7"/>
              </a:buClr>
              <a:buSzPct val="75000"/>
              <a:buFont typeface="Wingdings" pitchFamily="2" charset="2"/>
              <a:buChar char="n"/>
              <a:defRPr kern="1200">
                <a:solidFill>
                  <a:srgbClr val="595959"/>
                </a:solidFill>
                <a:latin typeface="+mn-lt"/>
                <a:ea typeface="+mn-ea"/>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3pPr>
            <a:lvl4pPr marL="914400" indent="-228600" algn="l" rtl="0" eaLnBrk="0" fontAlgn="base" hangingPunct="0">
              <a:spcBef>
                <a:spcPts val="600"/>
              </a:spcBef>
              <a:spcAft>
                <a:spcPct val="0"/>
              </a:spcAft>
              <a:buClr>
                <a:srgbClr val="95B3D7"/>
              </a:buClr>
              <a:buSzPct val="75000"/>
              <a:buFont typeface="Wingdings" pitchFamily="2" charset="2"/>
              <a:buChar char="n"/>
              <a:defRPr kern="1200">
                <a:solidFill>
                  <a:srgbClr val="595959"/>
                </a:solidFill>
                <a:latin typeface="+mn-lt"/>
                <a:ea typeface="+mn-ea"/>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None/>
              <a:defRPr/>
            </a:pPr>
            <a:r>
              <a:rPr lang="en-GB" altLang="en-US" sz="4000" dirty="0">
                <a:solidFill>
                  <a:srgbClr val="00B050"/>
                </a:solidFill>
                <a:latin typeface="Microsoft Sans Serif" pitchFamily="34" charset="0"/>
                <a:cs typeface="Microsoft Sans Serif" pitchFamily="34" charset="0"/>
              </a:rPr>
              <a:t>Alcohol</a:t>
            </a:r>
            <a:r>
              <a:rPr lang="en-GB" altLang="en-US" sz="3200" dirty="0">
                <a:latin typeface="Microsoft Sans Serif" pitchFamily="34" charset="0"/>
                <a:cs typeface="Microsoft Sans Serif" pitchFamily="34" charset="0"/>
              </a:rPr>
              <a:t> </a:t>
            </a:r>
            <a:r>
              <a:rPr lang="en-GB" altLang="en-US" sz="5400" dirty="0">
                <a:solidFill>
                  <a:srgbClr val="7030A0"/>
                </a:solidFill>
                <a:latin typeface="Microsoft Sans Serif" pitchFamily="34" charset="0"/>
                <a:cs typeface="Microsoft Sans Serif" pitchFamily="34" charset="0"/>
              </a:rPr>
              <a:t>Drugs</a:t>
            </a:r>
            <a:r>
              <a:rPr lang="en-GB" altLang="en-US" sz="3200" dirty="0">
                <a:latin typeface="Microsoft Sans Serif" pitchFamily="34" charset="0"/>
                <a:cs typeface="Microsoft Sans Serif" pitchFamily="34" charset="0"/>
              </a:rPr>
              <a:t> </a:t>
            </a:r>
            <a:r>
              <a:rPr lang="en-GB" altLang="en-US" sz="3200" dirty="0">
                <a:solidFill>
                  <a:srgbClr val="C00000"/>
                </a:solidFill>
                <a:latin typeface="Microsoft Sans Serif" pitchFamily="34" charset="0"/>
                <a:cs typeface="Microsoft Sans Serif" pitchFamily="34" charset="0"/>
              </a:rPr>
              <a:t>Self injury </a:t>
            </a:r>
            <a:r>
              <a:rPr lang="en-GB" altLang="en-US" sz="4800" dirty="0">
                <a:solidFill>
                  <a:srgbClr val="0070C0"/>
                </a:solidFill>
                <a:latin typeface="Microsoft Sans Serif" pitchFamily="34" charset="0"/>
                <a:cs typeface="Microsoft Sans Serif" pitchFamily="34" charset="0"/>
              </a:rPr>
              <a:t>Eating ‘</a:t>
            </a:r>
            <a:r>
              <a:rPr lang="en-GB" altLang="en-US" sz="4800" dirty="0" err="1">
                <a:solidFill>
                  <a:srgbClr val="0070C0"/>
                </a:solidFill>
                <a:latin typeface="Microsoft Sans Serif" pitchFamily="34" charset="0"/>
                <a:cs typeface="Microsoft Sans Serif" pitchFamily="34" charset="0"/>
              </a:rPr>
              <a:t>dis’orders</a:t>
            </a:r>
            <a:r>
              <a:rPr lang="en-GB" altLang="en-US" sz="3200" dirty="0">
                <a:latin typeface="Microsoft Sans Serif" pitchFamily="34" charset="0"/>
                <a:cs typeface="Microsoft Sans Serif" pitchFamily="34" charset="0"/>
              </a:rPr>
              <a:t> </a:t>
            </a:r>
            <a:r>
              <a:rPr lang="en-GB" altLang="en-US" sz="3600" dirty="0">
                <a:solidFill>
                  <a:srgbClr val="7030A0"/>
                </a:solidFill>
                <a:latin typeface="Microsoft Sans Serif" pitchFamily="34" charset="0"/>
                <a:cs typeface="Microsoft Sans Serif" pitchFamily="34" charset="0"/>
              </a:rPr>
              <a:t>Distractions</a:t>
            </a:r>
            <a:r>
              <a:rPr lang="en-GB" altLang="en-US" sz="3200" dirty="0">
                <a:latin typeface="Microsoft Sans Serif" pitchFamily="34" charset="0"/>
                <a:cs typeface="Microsoft Sans Serif" pitchFamily="34" charset="0"/>
              </a:rPr>
              <a:t> </a:t>
            </a:r>
            <a:r>
              <a:rPr lang="en-GB" altLang="en-US" sz="4400" dirty="0">
                <a:latin typeface="Microsoft Sans Serif" pitchFamily="34" charset="0"/>
                <a:cs typeface="Microsoft Sans Serif" pitchFamily="34" charset="0"/>
              </a:rPr>
              <a:t>Overwork </a:t>
            </a:r>
            <a:r>
              <a:rPr lang="en-GB" altLang="en-US" sz="4400" dirty="0">
                <a:solidFill>
                  <a:srgbClr val="9BBB59">
                    <a:lumMod val="50000"/>
                  </a:srgbClr>
                </a:solidFill>
                <a:latin typeface="Microsoft Sans Serif" pitchFamily="34" charset="0"/>
                <a:cs typeface="Microsoft Sans Serif" pitchFamily="34" charset="0"/>
              </a:rPr>
              <a:t>Over exercise </a:t>
            </a:r>
            <a:r>
              <a:rPr lang="en-GB" altLang="en-US" sz="3600" dirty="0">
                <a:solidFill>
                  <a:srgbClr val="002060"/>
                </a:solidFill>
                <a:latin typeface="Microsoft Sans Serif" pitchFamily="34" charset="0"/>
                <a:cs typeface="Microsoft Sans Serif" pitchFamily="34" charset="0"/>
              </a:rPr>
              <a:t>Mental health presentations</a:t>
            </a:r>
            <a:r>
              <a:rPr lang="en-GB" altLang="en-US" sz="3200" dirty="0">
                <a:latin typeface="Microsoft Sans Serif" pitchFamily="34" charset="0"/>
                <a:cs typeface="Microsoft Sans Serif" pitchFamily="34" charset="0"/>
              </a:rPr>
              <a:t> </a:t>
            </a:r>
            <a:r>
              <a:rPr lang="en-GB" altLang="en-US" sz="4800" dirty="0">
                <a:solidFill>
                  <a:srgbClr val="EEECE1">
                    <a:lumMod val="10000"/>
                  </a:srgbClr>
                </a:solidFill>
                <a:latin typeface="Microsoft Sans Serif" pitchFamily="34" charset="0"/>
                <a:cs typeface="Microsoft Sans Serif" pitchFamily="34" charset="0"/>
              </a:rPr>
              <a:t>Denial </a:t>
            </a:r>
            <a:r>
              <a:rPr lang="en-GB" altLang="en-US" sz="4400" dirty="0">
                <a:solidFill>
                  <a:srgbClr val="00B050"/>
                </a:solidFill>
                <a:latin typeface="Microsoft Sans Serif" pitchFamily="34" charset="0"/>
                <a:cs typeface="Microsoft Sans Serif" pitchFamily="34" charset="0"/>
              </a:rPr>
              <a:t>Forgetting</a:t>
            </a:r>
            <a:r>
              <a:rPr lang="en-GB" altLang="en-US" sz="3200" dirty="0">
                <a:latin typeface="Microsoft Sans Serif" pitchFamily="34" charset="0"/>
                <a:cs typeface="Microsoft Sans Serif" pitchFamily="34" charset="0"/>
              </a:rPr>
              <a:t> </a:t>
            </a:r>
            <a:r>
              <a:rPr lang="en-GB" altLang="en-US" sz="4000" dirty="0">
                <a:solidFill>
                  <a:srgbClr val="7030A0"/>
                </a:solidFill>
                <a:latin typeface="Microsoft Sans Serif" pitchFamily="34" charset="0"/>
                <a:cs typeface="Microsoft Sans Serif" pitchFamily="34" charset="0"/>
              </a:rPr>
              <a:t>Dissociate</a:t>
            </a:r>
            <a:r>
              <a:rPr lang="en-GB" altLang="en-US" sz="3200" dirty="0">
                <a:latin typeface="Microsoft Sans Serif" pitchFamily="34" charset="0"/>
                <a:cs typeface="Microsoft Sans Serif" pitchFamily="34" charset="0"/>
              </a:rPr>
              <a:t> </a:t>
            </a:r>
            <a:r>
              <a:rPr lang="en-GB" altLang="en-US" sz="3200" dirty="0">
                <a:solidFill>
                  <a:srgbClr val="4F81BD"/>
                </a:solidFill>
                <a:latin typeface="Microsoft Sans Serif" pitchFamily="34" charset="0"/>
                <a:cs typeface="Microsoft Sans Serif" pitchFamily="34" charset="0"/>
              </a:rPr>
              <a:t>Minimise</a:t>
            </a:r>
            <a:r>
              <a:rPr lang="en-GB" altLang="en-US" sz="3200" dirty="0">
                <a:latin typeface="Microsoft Sans Serif" pitchFamily="34" charset="0"/>
                <a:cs typeface="Microsoft Sans Serif" pitchFamily="34" charset="0"/>
              </a:rPr>
              <a:t> </a:t>
            </a:r>
            <a:r>
              <a:rPr lang="en-GB" altLang="en-US" sz="4800" dirty="0">
                <a:solidFill>
                  <a:srgbClr val="C0504D">
                    <a:lumMod val="50000"/>
                  </a:srgbClr>
                </a:solidFill>
                <a:latin typeface="Microsoft Sans Serif" pitchFamily="34" charset="0"/>
                <a:cs typeface="Microsoft Sans Serif" pitchFamily="34" charset="0"/>
              </a:rPr>
              <a:t>Rationalise </a:t>
            </a:r>
          </a:p>
          <a:p>
            <a:pPr marL="228600" lvl="1" indent="0">
              <a:buNone/>
              <a:defRPr/>
            </a:pPr>
            <a:endParaRPr lang="en-GB" altLang="en-US" sz="4800" dirty="0">
              <a:solidFill>
                <a:srgbClr val="C0504D">
                  <a:lumMod val="50000"/>
                </a:srgbClr>
              </a:solidFill>
              <a:latin typeface="Microsoft Sans Serif" pitchFamily="34" charset="0"/>
              <a:cs typeface="Microsoft Sans Serif" pitchFamily="34" charset="0"/>
            </a:endParaRPr>
          </a:p>
          <a:p>
            <a:pPr marL="228600" lvl="1" indent="0">
              <a:buNone/>
              <a:defRPr/>
            </a:pPr>
            <a:r>
              <a:rPr lang="en-GB" altLang="en-US" sz="4800" b="1" i="1" dirty="0">
                <a:solidFill>
                  <a:srgbClr val="1F497D"/>
                </a:solidFill>
                <a:latin typeface="Microsoft Sans Serif" pitchFamily="34" charset="0"/>
                <a:cs typeface="Microsoft Sans Serif" pitchFamily="34" charset="0"/>
              </a:rPr>
              <a:t>Activism</a:t>
            </a:r>
            <a:r>
              <a:rPr lang="en-GB" altLang="en-US" sz="4800" b="1" dirty="0">
                <a:solidFill>
                  <a:srgbClr val="1F497D"/>
                </a:solidFill>
                <a:latin typeface="Microsoft Sans Serif" pitchFamily="34" charset="0"/>
                <a:cs typeface="Microsoft Sans Serif" pitchFamily="34" charset="0"/>
              </a:rPr>
              <a:t> , </a:t>
            </a:r>
            <a:r>
              <a:rPr lang="en-GB" altLang="en-US" sz="4800" b="1" i="1" dirty="0">
                <a:solidFill>
                  <a:srgbClr val="F79646">
                    <a:lumMod val="50000"/>
                  </a:srgbClr>
                </a:solidFill>
                <a:latin typeface="Microsoft Sans Serif" pitchFamily="34" charset="0"/>
                <a:cs typeface="Microsoft Sans Serif" pitchFamily="34" charset="0"/>
              </a:rPr>
              <a:t>Arts, </a:t>
            </a:r>
            <a:r>
              <a:rPr lang="en-GB" altLang="en-US" sz="4800" b="1" i="1" dirty="0">
                <a:solidFill>
                  <a:srgbClr val="9BBB59">
                    <a:lumMod val="50000"/>
                  </a:srgbClr>
                </a:solidFill>
                <a:latin typeface="Microsoft Sans Serif" pitchFamily="34" charset="0"/>
                <a:cs typeface="Microsoft Sans Serif" pitchFamily="34" charset="0"/>
              </a:rPr>
              <a:t>Counselling , </a:t>
            </a:r>
            <a:r>
              <a:rPr lang="en-GB" altLang="en-US" sz="4800" b="1" i="1" dirty="0">
                <a:solidFill>
                  <a:srgbClr val="4BACC6">
                    <a:lumMod val="50000"/>
                  </a:srgbClr>
                </a:solidFill>
                <a:latin typeface="Microsoft Sans Serif" pitchFamily="34" charset="0"/>
                <a:cs typeface="Microsoft Sans Serif" pitchFamily="34" charset="0"/>
              </a:rPr>
              <a:t>Talking, </a:t>
            </a:r>
            <a:r>
              <a:rPr lang="en-GB" altLang="en-US" sz="4800" b="1" i="1" dirty="0">
                <a:solidFill>
                  <a:srgbClr val="7030A0"/>
                </a:solidFill>
                <a:latin typeface="Microsoft Sans Serif" pitchFamily="34" charset="0"/>
                <a:cs typeface="Microsoft Sans Serif" pitchFamily="34" charset="0"/>
              </a:rPr>
              <a:t>Silence </a:t>
            </a:r>
            <a:r>
              <a:rPr lang="en-GB" altLang="en-US" sz="4000" b="1" dirty="0">
                <a:solidFill>
                  <a:prstClr val="black"/>
                </a:solidFill>
                <a:latin typeface="Microsoft Sans Serif" pitchFamily="34" charset="0"/>
                <a:cs typeface="Microsoft Sans Serif" pitchFamily="34" charset="0"/>
              </a:rPr>
              <a:t>&amp; many more…</a:t>
            </a:r>
          </a:p>
          <a:p>
            <a:pPr marL="228600" lvl="1" indent="0">
              <a:buNone/>
              <a:defRPr/>
            </a:pPr>
            <a:endParaRPr lang="en-GB" altLang="en-US" sz="2400" dirty="0">
              <a:latin typeface="Microsoft Sans Serif" pitchFamily="34" charset="0"/>
              <a:cs typeface="Microsoft Sans Serif" pitchFamily="34" charset="0"/>
            </a:endParaRPr>
          </a:p>
          <a:p>
            <a:pPr marL="228600" lvl="1" indent="0">
              <a:buNone/>
              <a:defRPr/>
            </a:pPr>
            <a:endParaRPr lang="en-GB" altLang="en-US" dirty="0">
              <a:latin typeface="Rockwell"/>
            </a:endParaRPr>
          </a:p>
          <a:p>
            <a:pPr lvl="1">
              <a:defRPr/>
            </a:pPr>
            <a:endParaRPr lang="en-GB" altLang="en-US" dirty="0">
              <a:latin typeface="Rockwell"/>
            </a:endParaRPr>
          </a:p>
          <a:p>
            <a:pPr lvl="1">
              <a:defRPr/>
            </a:pPr>
            <a:endParaRPr lang="en-GB" altLang="en-US" dirty="0">
              <a:latin typeface="Rockwell"/>
            </a:endParaRPr>
          </a:p>
        </p:txBody>
      </p:sp>
    </p:spTree>
    <p:extLst>
      <p:ext uri="{BB962C8B-B14F-4D97-AF65-F5344CB8AC3E}">
        <p14:creationId xmlns:p14="http://schemas.microsoft.com/office/powerpoint/2010/main" val="4010974020"/>
      </p:ext>
    </p:extLst>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itle 6"/>
          <p:cNvSpPr>
            <a:spLocks noGrp="1"/>
          </p:cNvSpPr>
          <p:nvPr>
            <p:ph type="title"/>
          </p:nvPr>
        </p:nvSpPr>
        <p:spPr>
          <a:xfrm>
            <a:off x="1865231" y="153235"/>
            <a:ext cx="8229600" cy="1143000"/>
          </a:xfrm>
        </p:spPr>
        <p:txBody>
          <a:bodyPr/>
          <a:lstStyle/>
          <a:p>
            <a:pPr eaLnBrk="1" hangingPunct="1"/>
            <a:r>
              <a:rPr lang="en-GB" altLang="en-US" sz="6500" dirty="0">
                <a:solidFill>
                  <a:schemeClr val="accent5">
                    <a:lumMod val="50000"/>
                  </a:schemeClr>
                </a:solidFill>
                <a:latin typeface="Microsoft Sans Serif" pitchFamily="34" charset="0"/>
                <a:cs typeface="Microsoft Sans Serif" pitchFamily="34" charset="0"/>
              </a:rPr>
              <a:t>Empowerment Model</a:t>
            </a:r>
          </a:p>
        </p:txBody>
      </p:sp>
      <p:sp>
        <p:nvSpPr>
          <p:cNvPr id="8" name="Content Placeholder 7"/>
          <p:cNvSpPr>
            <a:spLocks noGrp="1"/>
          </p:cNvSpPr>
          <p:nvPr>
            <p:ph idx="1"/>
          </p:nvPr>
        </p:nvSpPr>
        <p:spPr>
          <a:xfrm>
            <a:off x="928269" y="1403350"/>
            <a:ext cx="10335462" cy="5265738"/>
          </a:xfrm>
        </p:spPr>
        <p:txBody>
          <a:bodyPr rtlCol="0">
            <a:noAutofit/>
          </a:bodyPr>
          <a:lstStyle/>
          <a:p>
            <a:pPr>
              <a:defRPr/>
            </a:pPr>
            <a:r>
              <a:rPr lang="en-GB" altLang="en-US" sz="3200" dirty="0">
                <a:latin typeface="Microsoft Sans Serif" panose="020B0604020202020204" pitchFamily="34" charset="0"/>
                <a:cs typeface="Microsoft Sans Serif" panose="020B0604020202020204" pitchFamily="34" charset="0"/>
              </a:rPr>
              <a:t>Sexual violence takes </a:t>
            </a:r>
            <a:r>
              <a:rPr lang="en-GB" altLang="en-US" sz="3200" b="1" dirty="0">
                <a:latin typeface="Microsoft Sans Serif" panose="020B0604020202020204" pitchFamily="34" charset="0"/>
                <a:cs typeface="Microsoft Sans Serif" panose="020B0604020202020204" pitchFamily="34" charset="0"/>
              </a:rPr>
              <a:t>power away </a:t>
            </a:r>
            <a:r>
              <a:rPr lang="en-GB" altLang="en-US" sz="3200" dirty="0">
                <a:latin typeface="Microsoft Sans Serif" panose="020B0604020202020204" pitchFamily="34" charset="0"/>
                <a:cs typeface="Microsoft Sans Serif" panose="020B0604020202020204" pitchFamily="34" charset="0"/>
              </a:rPr>
              <a:t>(power over)</a:t>
            </a:r>
            <a:endParaRPr lang="en-GB" altLang="en-US" sz="3200" b="1" dirty="0">
              <a:latin typeface="Microsoft Sans Serif" panose="020B0604020202020204" pitchFamily="34" charset="0"/>
              <a:cs typeface="Microsoft Sans Serif" panose="020B0604020202020204" pitchFamily="34" charset="0"/>
            </a:endParaRPr>
          </a:p>
          <a:p>
            <a:pPr>
              <a:defRPr/>
            </a:pPr>
            <a:r>
              <a:rPr lang="en-GB" altLang="en-US" sz="3200" dirty="0">
                <a:latin typeface="Microsoft Sans Serif" panose="020B0604020202020204" pitchFamily="34" charset="0"/>
                <a:cs typeface="Microsoft Sans Serif" panose="020B0604020202020204" pitchFamily="34" charset="0"/>
              </a:rPr>
              <a:t>Empowerment = </a:t>
            </a:r>
            <a:r>
              <a:rPr lang="en-GB" altLang="en-US" sz="3200" b="1" dirty="0">
                <a:latin typeface="Microsoft Sans Serif" panose="020B0604020202020204" pitchFamily="34" charset="0"/>
                <a:cs typeface="Microsoft Sans Serif" panose="020B0604020202020204" pitchFamily="34" charset="0"/>
              </a:rPr>
              <a:t>enabling power of</a:t>
            </a:r>
            <a:r>
              <a:rPr lang="en-GB" altLang="en-US" sz="3200" dirty="0">
                <a:latin typeface="Microsoft Sans Serif" panose="020B0604020202020204" pitchFamily="34" charset="0"/>
                <a:cs typeface="Microsoft Sans Serif" panose="020B0604020202020204" pitchFamily="34" charset="0"/>
              </a:rPr>
              <a:t> survivors (power with/to) – increase ‘space for self’ and ‘space for action’</a:t>
            </a:r>
          </a:p>
          <a:p>
            <a:pPr>
              <a:defRPr/>
            </a:pPr>
            <a:r>
              <a:rPr lang="en-GB" altLang="en-US" sz="3200" dirty="0">
                <a:latin typeface="Microsoft Sans Serif" panose="020B0604020202020204" pitchFamily="34" charset="0"/>
                <a:cs typeface="Microsoft Sans Serif" panose="020B0604020202020204" pitchFamily="34" charset="0"/>
              </a:rPr>
              <a:t>Facilitating survivors to connect with and access their own power </a:t>
            </a:r>
          </a:p>
          <a:p>
            <a:pPr>
              <a:defRPr/>
            </a:pPr>
            <a:r>
              <a:rPr lang="en-GB" altLang="en-US" sz="3200" dirty="0">
                <a:latin typeface="Microsoft Sans Serif" panose="020B0604020202020204" pitchFamily="34" charset="0"/>
                <a:cs typeface="Microsoft Sans Serif" panose="020B0604020202020204" pitchFamily="34" charset="0"/>
              </a:rPr>
              <a:t>Right to make their </a:t>
            </a:r>
            <a:r>
              <a:rPr lang="en-GB" altLang="en-US" sz="3200" b="1" dirty="0">
                <a:latin typeface="Microsoft Sans Serif" panose="020B0604020202020204" pitchFamily="34" charset="0"/>
                <a:cs typeface="Microsoft Sans Serif" panose="020B0604020202020204" pitchFamily="34" charset="0"/>
              </a:rPr>
              <a:t>own decisions </a:t>
            </a:r>
            <a:r>
              <a:rPr lang="en-GB" altLang="en-US" sz="3200" dirty="0">
                <a:latin typeface="Microsoft Sans Serif" panose="020B0604020202020204" pitchFamily="34" charset="0"/>
                <a:cs typeface="Microsoft Sans Serif" panose="020B0604020202020204" pitchFamily="34" charset="0"/>
              </a:rPr>
              <a:t>and for these to be</a:t>
            </a:r>
            <a:r>
              <a:rPr lang="en-GB" altLang="en-US" sz="3200" b="1" dirty="0">
                <a:latin typeface="Microsoft Sans Serif" panose="020B0604020202020204" pitchFamily="34" charset="0"/>
                <a:cs typeface="Microsoft Sans Serif" panose="020B0604020202020204" pitchFamily="34" charset="0"/>
              </a:rPr>
              <a:t> respected</a:t>
            </a:r>
          </a:p>
          <a:p>
            <a:pPr>
              <a:defRPr/>
            </a:pPr>
            <a:r>
              <a:rPr lang="en-GB" altLang="en-US" sz="3200" dirty="0">
                <a:latin typeface="Microsoft Sans Serif" panose="020B0604020202020204" pitchFamily="34" charset="0"/>
                <a:cs typeface="Microsoft Sans Serif" panose="020B0604020202020204" pitchFamily="34" charset="0"/>
              </a:rPr>
              <a:t>Understanding everyone is the </a:t>
            </a:r>
            <a:r>
              <a:rPr lang="en-GB" altLang="en-US" sz="3200" b="1" dirty="0">
                <a:latin typeface="Microsoft Sans Serif" panose="020B0604020202020204" pitchFamily="34" charset="0"/>
                <a:cs typeface="Microsoft Sans Serif" panose="020B0604020202020204" pitchFamily="34" charset="0"/>
              </a:rPr>
              <a:t>expert</a:t>
            </a:r>
            <a:r>
              <a:rPr lang="en-GB" altLang="en-US" sz="3200" dirty="0">
                <a:latin typeface="Microsoft Sans Serif" panose="020B0604020202020204" pitchFamily="34" charset="0"/>
                <a:cs typeface="Microsoft Sans Serif" panose="020B0604020202020204" pitchFamily="34" charset="0"/>
              </a:rPr>
              <a:t> on their own lives.</a:t>
            </a:r>
          </a:p>
          <a:p>
            <a:pPr>
              <a:defRPr/>
            </a:pPr>
            <a:r>
              <a:rPr lang="en-GB" altLang="en-US" sz="3200" dirty="0">
                <a:latin typeface="Microsoft Sans Serif" panose="020B0604020202020204" pitchFamily="34" charset="0"/>
                <a:cs typeface="Microsoft Sans Serif" panose="020B0604020202020204" pitchFamily="34" charset="0"/>
              </a:rPr>
              <a:t>Engaging the mechanism of </a:t>
            </a:r>
            <a:r>
              <a:rPr lang="en-GB" altLang="en-US" sz="3200" b="1" u="sng" dirty="0">
                <a:latin typeface="Microsoft Sans Serif" panose="020B0604020202020204" pitchFamily="34" charset="0"/>
                <a:cs typeface="Microsoft Sans Serif" panose="020B0604020202020204" pitchFamily="34" charset="0"/>
              </a:rPr>
              <a:t>choice</a:t>
            </a:r>
            <a:endParaRPr lang="en-GB" altLang="en-US" sz="3200" u="sng" dirty="0">
              <a:latin typeface="Microsoft Sans Serif" panose="020B0604020202020204" pitchFamily="34" charset="0"/>
              <a:cs typeface="Microsoft Sans Serif" panose="020B0604020202020204" pitchFamily="34" charset="0"/>
            </a:endParaRPr>
          </a:p>
          <a:p>
            <a:pPr>
              <a:spcBef>
                <a:spcPts val="0"/>
              </a:spcBef>
              <a:defRPr/>
            </a:pPr>
            <a:endParaRPr lang="en-GB" sz="3600" dirty="0">
              <a:solidFill>
                <a:schemeClr val="bg1"/>
              </a:solidFill>
              <a:latin typeface="Microsoft Sans Serif" panose="020B0604020202020204" pitchFamily="34" charset="0"/>
              <a:cs typeface="Microsoft Sans Serif" panose="020B0604020202020204" pitchFamily="34" charset="0"/>
            </a:endParaRPr>
          </a:p>
          <a:p>
            <a:pPr>
              <a:spcBef>
                <a:spcPts val="0"/>
              </a:spcBef>
              <a:defRPr/>
            </a:pPr>
            <a:endParaRPr lang="en-GB" sz="3600" dirty="0">
              <a:solidFill>
                <a:schemeClr val="bg1"/>
              </a:solidFill>
              <a:latin typeface="Microsoft Sans Serif" panose="020B0604020202020204" pitchFamily="34" charset="0"/>
              <a:cs typeface="Microsoft Sans Serif" panose="020B0604020202020204" pitchFamily="34" charset="0"/>
            </a:endParaRPr>
          </a:p>
          <a:p>
            <a:pPr marL="0" indent="0">
              <a:spcBef>
                <a:spcPts val="0"/>
              </a:spcBef>
              <a:buClr>
                <a:schemeClr val="bg1"/>
              </a:buClr>
              <a:buSzPct val="95000"/>
              <a:buNone/>
              <a:defRPr/>
            </a:pPr>
            <a:endParaRPr lang="en-GB" dirty="0">
              <a:solidFill>
                <a:schemeClr val="bg1"/>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36284350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2D960-545E-3F0D-780B-D885D1B4E306}"/>
              </a:ext>
            </a:extLst>
          </p:cNvPr>
          <p:cNvPicPr>
            <a:picLocks noChangeAspect="1"/>
          </p:cNvPicPr>
          <p:nvPr/>
        </p:nvPicPr>
        <p:blipFill>
          <a:blip r:embed="rId3"/>
          <a:stretch>
            <a:fillRect/>
          </a:stretch>
        </p:blipFill>
        <p:spPr>
          <a:xfrm>
            <a:off x="550570" y="261099"/>
            <a:ext cx="1969084" cy="3206795"/>
          </a:xfrm>
          <a:prstGeom prst="rect">
            <a:avLst/>
          </a:prstGeom>
          <a:effectLst>
            <a:reflection blurRad="6350" stA="50000" endA="295" endPos="92000" dist="101600" dir="5400000" sy="-100000" algn="bl" rotWithShape="0"/>
          </a:effectLst>
        </p:spPr>
      </p:pic>
      <p:sp>
        <p:nvSpPr>
          <p:cNvPr id="4" name="Title 3">
            <a:extLst>
              <a:ext uri="{FF2B5EF4-FFF2-40B4-BE49-F238E27FC236}">
                <a16:creationId xmlns:a16="http://schemas.microsoft.com/office/drawing/2014/main" id="{867D1F13-03A6-1C62-E2D8-2F33FABDF82F}"/>
              </a:ext>
            </a:extLst>
          </p:cNvPr>
          <p:cNvSpPr txBox="1">
            <a:spLocks/>
          </p:cNvSpPr>
          <p:nvPr/>
        </p:nvSpPr>
        <p:spPr>
          <a:xfrm>
            <a:off x="3673641" y="549442"/>
            <a:ext cx="7748337" cy="575911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altLang="en-US" dirty="0">
                <a:solidFill>
                  <a:schemeClr val="accent1">
                    <a:lumMod val="75000"/>
                  </a:schemeClr>
                </a:solidFill>
                <a:latin typeface="Arial" pitchFamily="34" charset="0"/>
                <a:cs typeface="Arial" pitchFamily="34" charset="0"/>
              </a:rPr>
              <a:t>24/7 Rape and Sexual Abuse Support Line</a:t>
            </a:r>
            <a:br>
              <a:rPr lang="en-GB" altLang="en-US" dirty="0">
                <a:solidFill>
                  <a:schemeClr val="accent1">
                    <a:lumMod val="75000"/>
                  </a:schemeClr>
                </a:solidFill>
                <a:latin typeface="Arial" pitchFamily="34" charset="0"/>
                <a:cs typeface="Arial" pitchFamily="34" charset="0"/>
              </a:rPr>
            </a:br>
            <a:r>
              <a:rPr lang="en-GB" altLang="en-US" dirty="0">
                <a:solidFill>
                  <a:schemeClr val="accent1">
                    <a:lumMod val="75000"/>
                  </a:schemeClr>
                </a:solidFill>
                <a:latin typeface="Arial" pitchFamily="34" charset="0"/>
                <a:cs typeface="Arial" pitchFamily="34" charset="0"/>
              </a:rPr>
              <a:t>Counselling</a:t>
            </a:r>
          </a:p>
          <a:p>
            <a:pPr algn="l">
              <a:defRPr/>
            </a:pPr>
            <a:r>
              <a:rPr lang="en-GB" altLang="en-US" dirty="0">
                <a:solidFill>
                  <a:schemeClr val="accent1">
                    <a:lumMod val="75000"/>
                  </a:schemeClr>
                </a:solidFill>
                <a:latin typeface="Arial" pitchFamily="34" charset="0"/>
                <a:cs typeface="Arial" pitchFamily="34" charset="0"/>
              </a:rPr>
              <a:t>Massage Therapy</a:t>
            </a:r>
            <a:br>
              <a:rPr lang="en-GB" altLang="en-US" dirty="0">
                <a:solidFill>
                  <a:schemeClr val="accent1">
                    <a:lumMod val="75000"/>
                  </a:schemeClr>
                </a:solidFill>
                <a:latin typeface="Arial" pitchFamily="34" charset="0"/>
                <a:cs typeface="Arial" pitchFamily="34" charset="0"/>
              </a:rPr>
            </a:br>
            <a:r>
              <a:rPr lang="en-GB" altLang="en-US" dirty="0">
                <a:solidFill>
                  <a:schemeClr val="accent1">
                    <a:lumMod val="75000"/>
                  </a:schemeClr>
                </a:solidFill>
                <a:latin typeface="Arial" pitchFamily="34" charset="0"/>
                <a:cs typeface="Arial" pitchFamily="34" charset="0"/>
              </a:rPr>
              <a:t>Advocacy</a:t>
            </a:r>
            <a:br>
              <a:rPr lang="en-GB" altLang="en-US" dirty="0">
                <a:solidFill>
                  <a:schemeClr val="accent1">
                    <a:lumMod val="75000"/>
                  </a:schemeClr>
                </a:solidFill>
                <a:latin typeface="Arial" pitchFamily="34" charset="0"/>
                <a:cs typeface="Arial" pitchFamily="34" charset="0"/>
              </a:rPr>
            </a:br>
            <a:r>
              <a:rPr lang="en-GB" altLang="en-US" dirty="0">
                <a:solidFill>
                  <a:schemeClr val="accent1">
                    <a:lumMod val="75000"/>
                  </a:schemeClr>
                </a:solidFill>
                <a:latin typeface="Arial" pitchFamily="34" charset="0"/>
                <a:cs typeface="Arial" pitchFamily="34" charset="0"/>
              </a:rPr>
              <a:t>Casework</a:t>
            </a:r>
            <a:br>
              <a:rPr lang="en-GB" altLang="en-US" dirty="0">
                <a:solidFill>
                  <a:schemeClr val="accent1">
                    <a:lumMod val="75000"/>
                  </a:schemeClr>
                </a:solidFill>
                <a:latin typeface="Arial" pitchFamily="34" charset="0"/>
                <a:cs typeface="Arial" pitchFamily="34" charset="0"/>
              </a:rPr>
            </a:br>
            <a:r>
              <a:rPr lang="en-GB" altLang="en-US" dirty="0">
                <a:solidFill>
                  <a:schemeClr val="accent1">
                    <a:lumMod val="75000"/>
                  </a:schemeClr>
                </a:solidFill>
                <a:latin typeface="Arial" pitchFamily="34" charset="0"/>
                <a:cs typeface="Arial" pitchFamily="34" charset="0"/>
              </a:rPr>
              <a:t>Training and Prevention</a:t>
            </a:r>
          </a:p>
          <a:p>
            <a:pPr algn="l">
              <a:defRPr/>
            </a:pPr>
            <a:r>
              <a:rPr lang="en-GB" altLang="en-US" dirty="0">
                <a:solidFill>
                  <a:schemeClr val="accent1">
                    <a:lumMod val="75000"/>
                  </a:schemeClr>
                </a:solidFill>
                <a:latin typeface="Arial" pitchFamily="34" charset="0"/>
                <a:cs typeface="Arial" pitchFamily="34" charset="0"/>
              </a:rPr>
              <a:t>Consultancy </a:t>
            </a:r>
            <a:endParaRPr lang="en-US" altLang="en-US" dirty="0">
              <a:solidFill>
                <a:schemeClr val="accent1">
                  <a:lumMod val="75000"/>
                </a:schemeClr>
              </a:solidFill>
              <a:latin typeface="Arial" pitchFamily="34" charset="0"/>
              <a:cs typeface="Arial" pitchFamily="34" charset="0"/>
            </a:endParaRPr>
          </a:p>
        </p:txBody>
      </p:sp>
    </p:spTree>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97313D256A68449B51ED55E978921B" ma:contentTypeVersion="11" ma:contentTypeDescription="Create a new document." ma:contentTypeScope="" ma:versionID="3d7282a5a61eb033d404bf265f489cd6">
  <xsd:schema xmlns:xsd="http://www.w3.org/2001/XMLSchema" xmlns:xs="http://www.w3.org/2001/XMLSchema" xmlns:p="http://schemas.microsoft.com/office/2006/metadata/properties" xmlns:ns2="8b1fb855-d142-46da-a0b1-76cb3258ba23" xmlns:ns3="dc82f868-1762-4846-9f3e-0c2ee8ba813d" targetNamespace="http://schemas.microsoft.com/office/2006/metadata/properties" ma:root="true" ma:fieldsID="876cf0f76b9079beacdc9b3f3200aa3f" ns2:_="" ns3:_="">
    <xsd:import namespace="8b1fb855-d142-46da-a0b1-76cb3258ba23"/>
    <xsd:import namespace="dc82f868-1762-4846-9f3e-0c2ee8ba81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1fb855-d142-46da-a0b1-76cb3258ba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82f868-1762-4846-9f3e-0c2ee8ba813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53CB5C-BFD2-4B91-9CC0-8B87EE394778}">
  <ds:schemaRefs>
    <ds:schemaRef ds:uri="http://schemas.microsoft.com/office/2006/metadata/properties"/>
    <ds:schemaRef ds:uri="http://schemas.microsoft.com/office/infopath/2007/PartnerControls"/>
    <ds:schemaRef ds:uri="02bc8d21-4304-4359-9d07-fe5440bcf8f3"/>
    <ds:schemaRef ds:uri="ff524b76-1097-4324-a25b-6a50f6d496f7"/>
  </ds:schemaRefs>
</ds:datastoreItem>
</file>

<file path=customXml/itemProps2.xml><?xml version="1.0" encoding="utf-8"?>
<ds:datastoreItem xmlns:ds="http://schemas.openxmlformats.org/officeDocument/2006/customXml" ds:itemID="{668D5E03-A610-4DA5-803E-3C49DCD6121D}">
  <ds:schemaRefs>
    <ds:schemaRef ds:uri="http://schemas.microsoft.com/sharepoint/v3/contenttype/forms"/>
  </ds:schemaRefs>
</ds:datastoreItem>
</file>

<file path=customXml/itemProps3.xml><?xml version="1.0" encoding="utf-8"?>
<ds:datastoreItem xmlns:ds="http://schemas.openxmlformats.org/officeDocument/2006/customXml" ds:itemID="{F8843DB1-22EB-4E4C-A1B9-0B82D2F1D4AE}"/>
</file>

<file path=docProps/app.xml><?xml version="1.0" encoding="utf-8"?>
<Properties xmlns="http://schemas.openxmlformats.org/officeDocument/2006/extended-properties" xmlns:vt="http://schemas.openxmlformats.org/officeDocument/2006/docPropsVTypes">
  <TotalTime>0</TotalTime>
  <Words>1853</Words>
  <Application>Microsoft Office PowerPoint</Application>
  <PresentationFormat>Widescreen</PresentationFormat>
  <Paragraphs>124</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Microsoft Sans Serif</vt:lpstr>
      <vt:lpstr>Rockwell</vt:lpstr>
      <vt:lpstr>Wingdings</vt:lpstr>
      <vt:lpstr>Office Theme</vt:lpstr>
      <vt:lpstr>PowerPoint Presentation</vt:lpstr>
      <vt:lpstr>  </vt:lpstr>
      <vt:lpstr>PowerPoint Presentation</vt:lpstr>
      <vt:lpstr>PowerPoint Presentation</vt:lpstr>
      <vt:lpstr>Impact of Myths on Societal and Institution Responses</vt:lpstr>
      <vt:lpstr>PowerPoint Presentation</vt:lpstr>
      <vt:lpstr>PowerPoint Presentation</vt:lpstr>
      <vt:lpstr>Empowerment Model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Preston</dc:creator>
  <cp:lastModifiedBy>Abby Preston</cp:lastModifiedBy>
  <cp:revision>1</cp:revision>
  <dcterms:created xsi:type="dcterms:W3CDTF">2023-10-04T12:11:26Z</dcterms:created>
  <dcterms:modified xsi:type="dcterms:W3CDTF">2023-10-04T12:56:27Z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0x010100EA97313D256A68449B51ED55E978921B</vt:lpwstr>
  </property>
</Properties>
</file>