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90" r:id="rId4"/>
  </p:sldMasterIdLst>
  <p:notesMasterIdLst>
    <p:notesMasterId r:id="rId11"/>
  </p:notesMasterIdLst>
  <p:sldIdLst>
    <p:sldId id="276" r:id="rId5"/>
    <p:sldId id="285" r:id="rId6"/>
    <p:sldId id="286" r:id="rId7"/>
    <p:sldId id="287" r:id="rId8"/>
    <p:sldId id="288" r:id="rId9"/>
    <p:sldId id="289" r:id="rId10"/>
  </p:sldIdLst>
  <p:sldSz cx="12192000" cy="6858000"/>
  <p:notesSz cx="6858000" cy="9144000"/>
  <p:embeddedFontLst>
    <p:embeddedFont>
      <p:font typeface="Aptos Narrow" panose="020B0004020202020204" pitchFamily="34" charset="0"/>
      <p:regular r:id="rId12"/>
      <p:bold r:id="rId13"/>
      <p:italic r:id="rId14"/>
      <p:boldItalic r:id="rId15"/>
    </p:embeddedFont>
    <p:embeddedFont>
      <p:font typeface="Raisonne Pro Book" panose="020B0604020202020204" charset="0"/>
      <p:regular r:id="rId16"/>
    </p:embeddedFont>
    <p:embeddedFont>
      <p:font typeface="Raisonne Pro DemiBold" panose="020B0604020202020204" charset="0"/>
      <p:regular r:id="rId17"/>
      <p:bold r:id="rId18"/>
    </p:embeddedFont>
    <p:embeddedFont>
      <p:font typeface="Red Hat Display" panose="020B0604020202020204" charset="0"/>
      <p:regular r:id="rId19"/>
      <p:bold r:id="rId20"/>
      <p:italic r:id="rId21"/>
    </p:embeddedFont>
    <p:embeddedFont>
      <p:font typeface="Segoe UI" panose="020B0502040204020203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B28627-2D23-449A-ACEF-3A9F1DE89E85}">
          <p14:sldIdLst>
            <p14:sldId id="276"/>
            <p14:sldId id="285"/>
            <p14:sldId id="286"/>
            <p14:sldId id="287"/>
          </p14:sldIdLst>
        </p14:section>
        <p14:section name="Refer Someone" id="{55F6DDE9-6158-487A-9B08-BA6AACDC7B7F}">
          <p14:sldIdLst>
            <p14:sldId id="288"/>
          </p14:sldIdLst>
        </p14:section>
        <p14:section name="Universal Credit: information for stakeholders and partners" id="{C9244518-F8CF-41C5-A2A3-C59EB5A460E0}">
          <p14:sldIdLst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FE1"/>
    <a:srgbClr val="081351"/>
    <a:srgbClr val="1E1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851B5D-3B7E-46E0-A69F-003C00BC74CD}" v="11" dt="2024-09-30T12:26:06.3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6327"/>
  </p:normalViewPr>
  <p:slideViewPr>
    <p:cSldViewPr snapToGrid="0" snapToObjects="1">
      <p:cViewPr varScale="1">
        <p:scale>
          <a:sx n="74" d="100"/>
          <a:sy n="74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E0EF8-6BA3-4C47-B88E-DA407A8A6C8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71A04-56B7-E74E-86E1-97B535798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0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558799-8771-674D-9BE2-F88943488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2173281"/>
            <a:ext cx="6762905" cy="9156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64B08937-052C-474B-963C-6859D8C63D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900" y="3097599"/>
            <a:ext cx="6199685" cy="6715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subtitle</a:t>
            </a:r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F09E02B-C976-BE46-AA1C-5B14B35D14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76" y="582592"/>
            <a:ext cx="3471359" cy="50047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8071E843-6DA4-47B2-813B-34A49384D84A}"/>
              </a:ext>
            </a:extLst>
          </p:cNvPr>
          <p:cNvSpPr/>
          <p:nvPr userDrawn="1"/>
        </p:nvSpPr>
        <p:spPr>
          <a:xfrm>
            <a:off x="3508206" y="3931070"/>
            <a:ext cx="2614364" cy="261436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F151B08-73D0-482F-827E-02719150D791}"/>
              </a:ext>
            </a:extLst>
          </p:cNvPr>
          <p:cNvSpPr/>
          <p:nvPr userDrawn="1"/>
        </p:nvSpPr>
        <p:spPr>
          <a:xfrm>
            <a:off x="8289290" y="2416244"/>
            <a:ext cx="3902710" cy="3902710"/>
          </a:xfrm>
          <a:prstGeom prst="ellipse">
            <a:avLst/>
          </a:prstGeom>
          <a:solidFill>
            <a:srgbClr val="081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45A93EB-106C-41C0-A459-4B4424D4FFC2}"/>
              </a:ext>
            </a:extLst>
          </p:cNvPr>
          <p:cNvPicPr/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358" y="4474698"/>
            <a:ext cx="2278380" cy="2266315"/>
          </a:xfrm>
          <a:prstGeom prst="rect">
            <a:avLst/>
          </a:prstGeom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C41C5C07-D438-4D3B-9B69-0A22D9EA7002}"/>
              </a:ext>
            </a:extLst>
          </p:cNvPr>
          <p:cNvSpPr txBox="1"/>
          <p:nvPr userDrawn="1"/>
        </p:nvSpPr>
        <p:spPr>
          <a:xfrm>
            <a:off x="9829800" y="472325"/>
            <a:ext cx="2209800" cy="10896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200" b="1" dirty="0">
                <a:solidFill>
                  <a:srgbClr val="FEFFFE"/>
                </a:solidFill>
                <a:effectLst/>
                <a:latin typeface="Raisonne Pro Book" panose="020B05030402020401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Services that</a:t>
            </a:r>
            <a:endParaRPr lang="en-GB" sz="1200" dirty="0">
              <a:solidFill>
                <a:srgbClr val="061351"/>
              </a:solidFill>
              <a:effectLst/>
              <a:latin typeface="Red Hat Display" panose="020105030402010603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200" b="1" dirty="0">
                <a:solidFill>
                  <a:srgbClr val="6DCEE0"/>
                </a:solidFill>
                <a:effectLst/>
                <a:latin typeface="Raisonne Pro Book" panose="020B05030402020401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change lives</a:t>
            </a:r>
            <a:endParaRPr lang="en-GB" sz="1200" dirty="0">
              <a:solidFill>
                <a:srgbClr val="061351"/>
              </a:solidFill>
              <a:effectLst/>
              <a:latin typeface="Red Hat Display" panose="020105030402010603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200" b="1" dirty="0">
                <a:solidFill>
                  <a:srgbClr val="FEFFFE"/>
                </a:solidFill>
                <a:effectLst/>
                <a:latin typeface="Raisonne Pro Book" panose="020B05030402020401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better</a:t>
            </a:r>
            <a:endParaRPr lang="en-GB" sz="1200" dirty="0">
              <a:solidFill>
                <a:srgbClr val="061351"/>
              </a:solidFill>
              <a:effectLst/>
              <a:latin typeface="Red Hat Display" panose="020105030402010603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3388B614-8E80-4DEE-B079-801BEE545AB8}"/>
              </a:ext>
            </a:extLst>
          </p:cNvPr>
          <p:cNvSpPr txBox="1"/>
          <p:nvPr userDrawn="1"/>
        </p:nvSpPr>
        <p:spPr>
          <a:xfrm>
            <a:off x="596900" y="6171403"/>
            <a:ext cx="2522855" cy="3041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b="1" dirty="0">
                <a:solidFill>
                  <a:srgbClr val="6DCEE0"/>
                </a:solidFill>
                <a:effectLst/>
                <a:latin typeface="Red Hat Display" panose="02010503040201060303" pitchFamily="2" charset="0"/>
                <a:ea typeface="Calibri" panose="020F0502020204030204" pitchFamily="34" charset="0"/>
                <a:cs typeface="Arial" panose="020B0604020202020204" pitchFamily="34" charset="0"/>
              </a:rPr>
              <a:t>reedinpartnership.co.uk</a:t>
            </a:r>
            <a:endParaRPr lang="en-GB" sz="1400" dirty="0">
              <a:solidFill>
                <a:srgbClr val="061351"/>
              </a:solidFill>
              <a:effectLst/>
              <a:latin typeface="Red Hat Display" panose="020105030402010603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4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0A8CA92-B27F-3B4C-8292-F1625A384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569906"/>
            <a:ext cx="6762905" cy="5624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5">
            <a:extLst>
              <a:ext uri="{FF2B5EF4-FFF2-40B4-BE49-F238E27FC236}">
                <a16:creationId xmlns:a16="http://schemas.microsoft.com/office/drawing/2014/main" id="{F5CEC1CF-1FE3-0144-B4C2-1DA2A650A07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96900" y="2115007"/>
            <a:ext cx="10925175" cy="401533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F524BE3-285F-8948-9745-6F6BF2D18B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900" y="1287947"/>
            <a:ext cx="7397750" cy="6715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FC8C38B7-3C48-B14C-AEB8-55151296A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6900" y="6288099"/>
            <a:ext cx="440436" cy="365125"/>
          </a:xfrm>
          <a:prstGeom prst="rect">
            <a:avLst/>
          </a:prstGeom>
        </p:spPr>
        <p:txBody>
          <a:bodyPr lIns="0" anchor="ctr" anchorCtr="0"/>
          <a:lstStyle>
            <a:lvl1pPr>
              <a:defRPr sz="1200" b="1" i="0">
                <a:solidFill>
                  <a:schemeClr val="tx1"/>
                </a:solidFill>
                <a:latin typeface="Red Hat Display" panose="02010503040201060303" pitchFamily="2" charset="77"/>
              </a:defRPr>
            </a:lvl1pPr>
          </a:lstStyle>
          <a:p>
            <a:fld id="{083491BE-E3D5-8948-8167-6159B96506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0CF80F-6656-4740-8565-FBB55F967FAA}"/>
              </a:ext>
            </a:extLst>
          </p:cNvPr>
          <p:cNvCxnSpPr>
            <a:cxnSpLocks/>
          </p:cNvCxnSpPr>
          <p:nvPr userDrawn="1"/>
        </p:nvCxnSpPr>
        <p:spPr>
          <a:xfrm>
            <a:off x="596900" y="6276246"/>
            <a:ext cx="11012004" cy="0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30A0A168-C34F-B442-BFD1-FD78D76C9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9638" y="6288099"/>
            <a:ext cx="4245866" cy="365125"/>
          </a:xfrm>
          <a:prstGeom prst="rect">
            <a:avLst/>
          </a:prstGeom>
        </p:spPr>
        <p:txBody>
          <a:bodyPr rIns="0" anchor="ctr" anchorCtr="0"/>
          <a:lstStyle>
            <a:lvl1pPr algn="l">
              <a:defRPr sz="1200" b="0" i="0">
                <a:solidFill>
                  <a:schemeClr val="tx1"/>
                </a:solidFill>
                <a:latin typeface="Red Hat Display" panose="02010503040201060303" pitchFamily="2" charset="77"/>
              </a:defRPr>
            </a:lvl1pPr>
          </a:lstStyle>
          <a:p>
            <a:r>
              <a:rPr lang="en-US" dirty="0"/>
              <a:t>Reed in Partnership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FF3CFF4D-B8FD-4640-B318-79858060CC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5556"/>
          <a:stretch>
            <a:fillRect/>
          </a:stretch>
        </p:blipFill>
        <p:spPr>
          <a:xfrm>
            <a:off x="9488557" y="-7792"/>
            <a:ext cx="2703443" cy="723995"/>
          </a:xfrm>
          <a:custGeom>
            <a:avLst/>
            <a:gdLst>
              <a:gd name="connsiteX0" fmla="*/ 0 w 2349500"/>
              <a:gd name="connsiteY0" fmla="*/ 0 h 629207"/>
              <a:gd name="connsiteX1" fmla="*/ 2349500 w 2349500"/>
              <a:gd name="connsiteY1" fmla="*/ 0 h 629207"/>
              <a:gd name="connsiteX2" fmla="*/ 2349500 w 2349500"/>
              <a:gd name="connsiteY2" fmla="*/ 629207 h 629207"/>
              <a:gd name="connsiteX3" fmla="*/ 0 w 2349500"/>
              <a:gd name="connsiteY3" fmla="*/ 629207 h 62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9500" h="629207">
                <a:moveTo>
                  <a:pt x="0" y="0"/>
                </a:moveTo>
                <a:lnTo>
                  <a:pt x="2349500" y="0"/>
                </a:lnTo>
                <a:lnTo>
                  <a:pt x="2349500" y="629207"/>
                </a:lnTo>
                <a:lnTo>
                  <a:pt x="0" y="6292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7216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F635E3-BF25-6747-AC01-64EFF61B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569905"/>
            <a:ext cx="6762905" cy="5639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AFDAC83-1897-E74F-A479-54CDA0A619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97363" y="1465943"/>
            <a:ext cx="3403599" cy="42222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6E5259B1-328B-7F49-88DA-F405B91446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26401" y="1465943"/>
            <a:ext cx="3403599" cy="42222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8ADEA4B-B36C-954A-A63B-0E6B34EA4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6900" y="6288099"/>
            <a:ext cx="440436" cy="365125"/>
          </a:xfrm>
          <a:prstGeom prst="rect">
            <a:avLst/>
          </a:prstGeom>
        </p:spPr>
        <p:txBody>
          <a:bodyPr lIns="0" anchor="ctr" anchorCtr="0"/>
          <a:lstStyle>
            <a:lvl1pPr>
              <a:defRPr sz="1200" b="1" i="0">
                <a:solidFill>
                  <a:schemeClr val="tx1"/>
                </a:solidFill>
                <a:latin typeface="Red Hat Display" panose="02010503040201060303" pitchFamily="2" charset="77"/>
              </a:defRPr>
            </a:lvl1pPr>
          </a:lstStyle>
          <a:p>
            <a:fld id="{083491BE-E3D5-8948-8167-6159B96506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3EA8BF-D9E1-B843-9714-0DD6B778EA30}"/>
              </a:ext>
            </a:extLst>
          </p:cNvPr>
          <p:cNvCxnSpPr>
            <a:cxnSpLocks/>
          </p:cNvCxnSpPr>
          <p:nvPr userDrawn="1"/>
        </p:nvCxnSpPr>
        <p:spPr>
          <a:xfrm>
            <a:off x="596900" y="6276246"/>
            <a:ext cx="11012004" cy="0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8AD2316-71E5-0342-9DCC-30FD4CF21183}"/>
              </a:ext>
            </a:extLst>
          </p:cNvPr>
          <p:cNvSpPr txBox="1">
            <a:spLocks/>
          </p:cNvSpPr>
          <p:nvPr userDrawn="1"/>
        </p:nvSpPr>
        <p:spPr>
          <a:xfrm>
            <a:off x="949638" y="6288099"/>
            <a:ext cx="4245866" cy="365125"/>
          </a:xfrm>
          <a:prstGeom prst="rect">
            <a:avLst/>
          </a:prstGeom>
        </p:spPr>
        <p:txBody>
          <a:bodyPr r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Red Hat Display" panose="020105030402010603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Reed in Partnership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D475149-A9CB-E946-BBD0-E7A4CC1CBA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5556"/>
          <a:stretch>
            <a:fillRect/>
          </a:stretch>
        </p:blipFill>
        <p:spPr>
          <a:xfrm>
            <a:off x="9488557" y="-7792"/>
            <a:ext cx="2703443" cy="723995"/>
          </a:xfrm>
          <a:custGeom>
            <a:avLst/>
            <a:gdLst>
              <a:gd name="connsiteX0" fmla="*/ 0 w 2349500"/>
              <a:gd name="connsiteY0" fmla="*/ 0 h 629207"/>
              <a:gd name="connsiteX1" fmla="*/ 2349500 w 2349500"/>
              <a:gd name="connsiteY1" fmla="*/ 0 h 629207"/>
              <a:gd name="connsiteX2" fmla="*/ 2349500 w 2349500"/>
              <a:gd name="connsiteY2" fmla="*/ 629207 h 629207"/>
              <a:gd name="connsiteX3" fmla="*/ 0 w 2349500"/>
              <a:gd name="connsiteY3" fmla="*/ 629207 h 62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9500" h="629207">
                <a:moveTo>
                  <a:pt x="0" y="0"/>
                </a:moveTo>
                <a:lnTo>
                  <a:pt x="2349500" y="0"/>
                </a:lnTo>
                <a:lnTo>
                  <a:pt x="2349500" y="629207"/>
                </a:lnTo>
                <a:lnTo>
                  <a:pt x="0" y="629207"/>
                </a:lnTo>
                <a:close/>
              </a:path>
            </a:pathLst>
          </a:cu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C49E0DC-CB13-473E-BC6A-01BA9251C7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6900" y="1465943"/>
            <a:ext cx="3403599" cy="422227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84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B72956-566E-0449-B50C-A10341D8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569EE5F0-7E1A-F848-8671-89970F5AF1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900" y="1825625"/>
            <a:ext cx="7397750" cy="6715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3D3F486C-B476-EE43-801B-99E7DCC03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6900" y="6288099"/>
            <a:ext cx="440436" cy="365125"/>
          </a:xfrm>
          <a:prstGeom prst="rect">
            <a:avLst/>
          </a:prstGeom>
        </p:spPr>
        <p:txBody>
          <a:bodyPr lIns="0" anchor="ctr" anchorCtr="0"/>
          <a:lstStyle>
            <a:lvl1pPr>
              <a:defRPr sz="1200" b="1" i="0">
                <a:solidFill>
                  <a:schemeClr val="tx1"/>
                </a:solidFill>
                <a:latin typeface="Red Hat Display" panose="02010503040201060303" pitchFamily="2" charset="77"/>
              </a:defRPr>
            </a:lvl1pPr>
          </a:lstStyle>
          <a:p>
            <a:fld id="{083491BE-E3D5-8948-8167-6159B96506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67B0AD-63EB-5F48-9CB2-07ACC11C8BE5}"/>
              </a:ext>
            </a:extLst>
          </p:cNvPr>
          <p:cNvCxnSpPr>
            <a:cxnSpLocks/>
          </p:cNvCxnSpPr>
          <p:nvPr userDrawn="1"/>
        </p:nvCxnSpPr>
        <p:spPr>
          <a:xfrm>
            <a:off x="596900" y="6276246"/>
            <a:ext cx="11012004" cy="0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EFFF74A-7213-D24C-901E-057C2A0CA9AB}"/>
              </a:ext>
            </a:extLst>
          </p:cNvPr>
          <p:cNvSpPr txBox="1">
            <a:spLocks/>
          </p:cNvSpPr>
          <p:nvPr userDrawn="1"/>
        </p:nvSpPr>
        <p:spPr>
          <a:xfrm>
            <a:off x="949638" y="6288099"/>
            <a:ext cx="4245866" cy="365125"/>
          </a:xfrm>
          <a:prstGeom prst="rect">
            <a:avLst/>
          </a:prstGeom>
        </p:spPr>
        <p:txBody>
          <a:bodyPr r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Red Hat Display" panose="020105030402010603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Reed in Partnership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23BEE8-0E0D-1040-8008-1868291B8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5556"/>
          <a:stretch>
            <a:fillRect/>
          </a:stretch>
        </p:blipFill>
        <p:spPr>
          <a:xfrm>
            <a:off x="9488557" y="-7792"/>
            <a:ext cx="2703443" cy="723995"/>
          </a:xfrm>
          <a:custGeom>
            <a:avLst/>
            <a:gdLst>
              <a:gd name="connsiteX0" fmla="*/ 0 w 2349500"/>
              <a:gd name="connsiteY0" fmla="*/ 0 h 629207"/>
              <a:gd name="connsiteX1" fmla="*/ 2349500 w 2349500"/>
              <a:gd name="connsiteY1" fmla="*/ 0 h 629207"/>
              <a:gd name="connsiteX2" fmla="*/ 2349500 w 2349500"/>
              <a:gd name="connsiteY2" fmla="*/ 629207 h 629207"/>
              <a:gd name="connsiteX3" fmla="*/ 0 w 2349500"/>
              <a:gd name="connsiteY3" fmla="*/ 629207 h 62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9500" h="629207">
                <a:moveTo>
                  <a:pt x="0" y="0"/>
                </a:moveTo>
                <a:lnTo>
                  <a:pt x="2349500" y="0"/>
                </a:lnTo>
                <a:lnTo>
                  <a:pt x="2349500" y="629207"/>
                </a:lnTo>
                <a:lnTo>
                  <a:pt x="0" y="6292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6378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CC590FD-2922-174E-8CFD-92109B3E8BF5}"/>
              </a:ext>
            </a:extLst>
          </p:cNvPr>
          <p:cNvSpPr/>
          <p:nvPr userDrawn="1"/>
        </p:nvSpPr>
        <p:spPr>
          <a:xfrm>
            <a:off x="5178336" y="4725725"/>
            <a:ext cx="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2ECD960-3216-A24B-B8A3-F0034610F375}"/>
              </a:ext>
            </a:extLst>
          </p:cNvPr>
          <p:cNvSpPr/>
          <p:nvPr userDrawn="1"/>
        </p:nvSpPr>
        <p:spPr>
          <a:xfrm>
            <a:off x="7482468" y="1"/>
            <a:ext cx="3713356" cy="2475571"/>
          </a:xfrm>
          <a:custGeom>
            <a:avLst/>
            <a:gdLst>
              <a:gd name="connsiteX0" fmla="*/ 107912 w 3713356"/>
              <a:gd name="connsiteY0" fmla="*/ 0 h 2475571"/>
              <a:gd name="connsiteX1" fmla="*/ 3605444 w 3713356"/>
              <a:gd name="connsiteY1" fmla="*/ 0 h 2475571"/>
              <a:gd name="connsiteX2" fmla="*/ 3629883 w 3713356"/>
              <a:gd name="connsiteY2" fmla="*/ 66774 h 2475571"/>
              <a:gd name="connsiteX3" fmla="*/ 3713356 w 3713356"/>
              <a:gd name="connsiteY3" fmla="*/ 618893 h 2475571"/>
              <a:gd name="connsiteX4" fmla="*/ 1856678 w 3713356"/>
              <a:gd name="connsiteY4" fmla="*/ 2475571 h 2475571"/>
              <a:gd name="connsiteX5" fmla="*/ 0 w 3713356"/>
              <a:gd name="connsiteY5" fmla="*/ 618893 h 2475571"/>
              <a:gd name="connsiteX6" fmla="*/ 83473 w 3713356"/>
              <a:gd name="connsiteY6" fmla="*/ 66774 h 2475571"/>
              <a:gd name="connsiteX0" fmla="*/ 799288 w 3713356"/>
              <a:gd name="connsiteY0" fmla="*/ 0 h 2698595"/>
              <a:gd name="connsiteX1" fmla="*/ 3605444 w 3713356"/>
              <a:gd name="connsiteY1" fmla="*/ 223024 h 2698595"/>
              <a:gd name="connsiteX2" fmla="*/ 3629883 w 3713356"/>
              <a:gd name="connsiteY2" fmla="*/ 289798 h 2698595"/>
              <a:gd name="connsiteX3" fmla="*/ 3713356 w 3713356"/>
              <a:gd name="connsiteY3" fmla="*/ 841917 h 2698595"/>
              <a:gd name="connsiteX4" fmla="*/ 1856678 w 3713356"/>
              <a:gd name="connsiteY4" fmla="*/ 2698595 h 2698595"/>
              <a:gd name="connsiteX5" fmla="*/ 0 w 3713356"/>
              <a:gd name="connsiteY5" fmla="*/ 841917 h 2698595"/>
              <a:gd name="connsiteX6" fmla="*/ 83473 w 3713356"/>
              <a:gd name="connsiteY6" fmla="*/ 289798 h 2698595"/>
              <a:gd name="connsiteX7" fmla="*/ 799288 w 3713356"/>
              <a:gd name="connsiteY7" fmla="*/ 0 h 2698595"/>
              <a:gd name="connsiteX0" fmla="*/ 1033464 w 3713356"/>
              <a:gd name="connsiteY0" fmla="*/ 0 h 2776653"/>
              <a:gd name="connsiteX1" fmla="*/ 3605444 w 3713356"/>
              <a:gd name="connsiteY1" fmla="*/ 301082 h 2776653"/>
              <a:gd name="connsiteX2" fmla="*/ 3629883 w 3713356"/>
              <a:gd name="connsiteY2" fmla="*/ 367856 h 2776653"/>
              <a:gd name="connsiteX3" fmla="*/ 3713356 w 3713356"/>
              <a:gd name="connsiteY3" fmla="*/ 919975 h 2776653"/>
              <a:gd name="connsiteX4" fmla="*/ 1856678 w 3713356"/>
              <a:gd name="connsiteY4" fmla="*/ 2776653 h 2776653"/>
              <a:gd name="connsiteX5" fmla="*/ 0 w 3713356"/>
              <a:gd name="connsiteY5" fmla="*/ 919975 h 2776653"/>
              <a:gd name="connsiteX6" fmla="*/ 83473 w 3713356"/>
              <a:gd name="connsiteY6" fmla="*/ 367856 h 2776653"/>
              <a:gd name="connsiteX7" fmla="*/ 1033464 w 3713356"/>
              <a:gd name="connsiteY7" fmla="*/ 0 h 2776653"/>
              <a:gd name="connsiteX0" fmla="*/ 1033464 w 3713356"/>
              <a:gd name="connsiteY0" fmla="*/ 0 h 2776653"/>
              <a:gd name="connsiteX1" fmla="*/ 3605444 w 3713356"/>
              <a:gd name="connsiteY1" fmla="*/ 301082 h 2776653"/>
              <a:gd name="connsiteX2" fmla="*/ 3629883 w 3713356"/>
              <a:gd name="connsiteY2" fmla="*/ 367856 h 2776653"/>
              <a:gd name="connsiteX3" fmla="*/ 3713356 w 3713356"/>
              <a:gd name="connsiteY3" fmla="*/ 919975 h 2776653"/>
              <a:gd name="connsiteX4" fmla="*/ 1856678 w 3713356"/>
              <a:gd name="connsiteY4" fmla="*/ 2776653 h 2776653"/>
              <a:gd name="connsiteX5" fmla="*/ 0 w 3713356"/>
              <a:gd name="connsiteY5" fmla="*/ 919975 h 2776653"/>
              <a:gd name="connsiteX6" fmla="*/ 83473 w 3713356"/>
              <a:gd name="connsiteY6" fmla="*/ 367856 h 2776653"/>
              <a:gd name="connsiteX7" fmla="*/ 1124904 w 3713356"/>
              <a:gd name="connsiteY7" fmla="*/ 91440 h 2776653"/>
              <a:gd name="connsiteX0" fmla="*/ 1033464 w 3713356"/>
              <a:gd name="connsiteY0" fmla="*/ 0 h 2776653"/>
              <a:gd name="connsiteX1" fmla="*/ 3605444 w 3713356"/>
              <a:gd name="connsiteY1" fmla="*/ 301082 h 2776653"/>
              <a:gd name="connsiteX2" fmla="*/ 3629883 w 3713356"/>
              <a:gd name="connsiteY2" fmla="*/ 367856 h 2776653"/>
              <a:gd name="connsiteX3" fmla="*/ 3713356 w 3713356"/>
              <a:gd name="connsiteY3" fmla="*/ 919975 h 2776653"/>
              <a:gd name="connsiteX4" fmla="*/ 1856678 w 3713356"/>
              <a:gd name="connsiteY4" fmla="*/ 2776653 h 2776653"/>
              <a:gd name="connsiteX5" fmla="*/ 0 w 3713356"/>
              <a:gd name="connsiteY5" fmla="*/ 919975 h 2776653"/>
              <a:gd name="connsiteX6" fmla="*/ 83473 w 3713356"/>
              <a:gd name="connsiteY6" fmla="*/ 367856 h 2776653"/>
              <a:gd name="connsiteX7" fmla="*/ 533889 w 3713356"/>
              <a:gd name="connsiteY7" fmla="*/ 180649 h 2776653"/>
              <a:gd name="connsiteX0" fmla="*/ 1033464 w 3713356"/>
              <a:gd name="connsiteY0" fmla="*/ 0 h 2776653"/>
              <a:gd name="connsiteX1" fmla="*/ 3605444 w 3713356"/>
              <a:gd name="connsiteY1" fmla="*/ 301082 h 2776653"/>
              <a:gd name="connsiteX2" fmla="*/ 3629883 w 3713356"/>
              <a:gd name="connsiteY2" fmla="*/ 367856 h 2776653"/>
              <a:gd name="connsiteX3" fmla="*/ 3713356 w 3713356"/>
              <a:gd name="connsiteY3" fmla="*/ 919975 h 2776653"/>
              <a:gd name="connsiteX4" fmla="*/ 1856678 w 3713356"/>
              <a:gd name="connsiteY4" fmla="*/ 2776653 h 2776653"/>
              <a:gd name="connsiteX5" fmla="*/ 0 w 3713356"/>
              <a:gd name="connsiteY5" fmla="*/ 919975 h 2776653"/>
              <a:gd name="connsiteX6" fmla="*/ 83473 w 3713356"/>
              <a:gd name="connsiteY6" fmla="*/ 367856 h 2776653"/>
              <a:gd name="connsiteX7" fmla="*/ 779216 w 3713356"/>
              <a:gd name="connsiteY7" fmla="*/ 169498 h 2776653"/>
              <a:gd name="connsiteX0" fmla="*/ 1033464 w 3713356"/>
              <a:gd name="connsiteY0" fmla="*/ 0 h 2776653"/>
              <a:gd name="connsiteX1" fmla="*/ 3605444 w 3713356"/>
              <a:gd name="connsiteY1" fmla="*/ 301082 h 2776653"/>
              <a:gd name="connsiteX2" fmla="*/ 3629883 w 3713356"/>
              <a:gd name="connsiteY2" fmla="*/ 367856 h 2776653"/>
              <a:gd name="connsiteX3" fmla="*/ 3713356 w 3713356"/>
              <a:gd name="connsiteY3" fmla="*/ 919975 h 2776653"/>
              <a:gd name="connsiteX4" fmla="*/ 1856678 w 3713356"/>
              <a:gd name="connsiteY4" fmla="*/ 2776653 h 2776653"/>
              <a:gd name="connsiteX5" fmla="*/ 0 w 3713356"/>
              <a:gd name="connsiteY5" fmla="*/ 919975 h 2776653"/>
              <a:gd name="connsiteX6" fmla="*/ 83473 w 3713356"/>
              <a:gd name="connsiteY6" fmla="*/ 367856 h 2776653"/>
              <a:gd name="connsiteX0" fmla="*/ 3605444 w 3713356"/>
              <a:gd name="connsiteY0" fmla="*/ 0 h 2475571"/>
              <a:gd name="connsiteX1" fmla="*/ 3629883 w 3713356"/>
              <a:gd name="connsiteY1" fmla="*/ 66774 h 2475571"/>
              <a:gd name="connsiteX2" fmla="*/ 3713356 w 3713356"/>
              <a:gd name="connsiteY2" fmla="*/ 618893 h 2475571"/>
              <a:gd name="connsiteX3" fmla="*/ 1856678 w 3713356"/>
              <a:gd name="connsiteY3" fmla="*/ 2475571 h 2475571"/>
              <a:gd name="connsiteX4" fmla="*/ 0 w 3713356"/>
              <a:gd name="connsiteY4" fmla="*/ 618893 h 2475571"/>
              <a:gd name="connsiteX5" fmla="*/ 83473 w 3713356"/>
              <a:gd name="connsiteY5" fmla="*/ 66774 h 2475571"/>
              <a:gd name="connsiteX0" fmla="*/ 3605444 w 3713356"/>
              <a:gd name="connsiteY0" fmla="*/ 0 h 2475571"/>
              <a:gd name="connsiteX1" fmla="*/ 3629883 w 3713356"/>
              <a:gd name="connsiteY1" fmla="*/ 66774 h 2475571"/>
              <a:gd name="connsiteX2" fmla="*/ 3713356 w 3713356"/>
              <a:gd name="connsiteY2" fmla="*/ 618893 h 2475571"/>
              <a:gd name="connsiteX3" fmla="*/ 1856678 w 3713356"/>
              <a:gd name="connsiteY3" fmla="*/ 2475571 h 2475571"/>
              <a:gd name="connsiteX4" fmla="*/ 0 w 3713356"/>
              <a:gd name="connsiteY4" fmla="*/ 618893 h 2475571"/>
              <a:gd name="connsiteX5" fmla="*/ 87934 w 3713356"/>
              <a:gd name="connsiteY5" fmla="*/ 13248 h 247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3356" h="2475571">
                <a:moveTo>
                  <a:pt x="3605444" y="0"/>
                </a:moveTo>
                <a:lnTo>
                  <a:pt x="3629883" y="66774"/>
                </a:lnTo>
                <a:cubicBezTo>
                  <a:pt x="3684132" y="241188"/>
                  <a:pt x="3713356" y="426628"/>
                  <a:pt x="3713356" y="618893"/>
                </a:cubicBezTo>
                <a:cubicBezTo>
                  <a:pt x="3713356" y="1644308"/>
                  <a:pt x="2882093" y="2475571"/>
                  <a:pt x="1856678" y="2475571"/>
                </a:cubicBezTo>
                <a:cubicBezTo>
                  <a:pt x="831263" y="2475571"/>
                  <a:pt x="0" y="1644308"/>
                  <a:pt x="0" y="618893"/>
                </a:cubicBezTo>
                <a:cubicBezTo>
                  <a:pt x="0" y="426628"/>
                  <a:pt x="33685" y="187662"/>
                  <a:pt x="87934" y="13248"/>
                </a:cubicBezTo>
              </a:path>
            </a:pathLst>
          </a:cu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2DE43F4-B542-F040-BE0E-73D4E2D75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25" y="1865972"/>
            <a:ext cx="3713976" cy="3696621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A3C4865F-5EE1-7647-8E6D-746C9D0FA0F4}"/>
              </a:ext>
            </a:extLst>
          </p:cNvPr>
          <p:cNvSpPr/>
          <p:nvPr userDrawn="1"/>
        </p:nvSpPr>
        <p:spPr>
          <a:xfrm>
            <a:off x="2484966" y="4326111"/>
            <a:ext cx="3106533" cy="2531890"/>
          </a:xfrm>
          <a:custGeom>
            <a:avLst/>
            <a:gdLst>
              <a:gd name="connsiteX0" fmla="*/ 1856678 w 3713356"/>
              <a:gd name="connsiteY0" fmla="*/ 0 h 3026463"/>
              <a:gd name="connsiteX1" fmla="*/ 3713356 w 3713356"/>
              <a:gd name="connsiteY1" fmla="*/ 1856678 h 3026463"/>
              <a:gd name="connsiteX2" fmla="*/ 3396265 w 3713356"/>
              <a:gd name="connsiteY2" fmla="*/ 2894765 h 3026463"/>
              <a:gd name="connsiteX3" fmla="*/ 3297782 w 3713356"/>
              <a:gd name="connsiteY3" fmla="*/ 3026463 h 3026463"/>
              <a:gd name="connsiteX4" fmla="*/ 415574 w 3713356"/>
              <a:gd name="connsiteY4" fmla="*/ 3026463 h 3026463"/>
              <a:gd name="connsiteX5" fmla="*/ 317092 w 3713356"/>
              <a:gd name="connsiteY5" fmla="*/ 2894765 h 3026463"/>
              <a:gd name="connsiteX6" fmla="*/ 0 w 3713356"/>
              <a:gd name="connsiteY6" fmla="*/ 1856678 h 3026463"/>
              <a:gd name="connsiteX7" fmla="*/ 1856678 w 3713356"/>
              <a:gd name="connsiteY7" fmla="*/ 0 h 302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3356" h="3026463">
                <a:moveTo>
                  <a:pt x="1856678" y="0"/>
                </a:moveTo>
                <a:cubicBezTo>
                  <a:pt x="2882093" y="0"/>
                  <a:pt x="3713356" y="831263"/>
                  <a:pt x="3713356" y="1856678"/>
                </a:cubicBezTo>
                <a:cubicBezTo>
                  <a:pt x="3713356" y="2241209"/>
                  <a:pt x="3596460" y="2598437"/>
                  <a:pt x="3396265" y="2894765"/>
                </a:cubicBezTo>
                <a:lnTo>
                  <a:pt x="3297782" y="3026463"/>
                </a:lnTo>
                <a:lnTo>
                  <a:pt x="415574" y="3026463"/>
                </a:lnTo>
                <a:lnTo>
                  <a:pt x="317092" y="2894765"/>
                </a:lnTo>
                <a:cubicBezTo>
                  <a:pt x="116896" y="2598437"/>
                  <a:pt x="0" y="2241209"/>
                  <a:pt x="0" y="1856678"/>
                </a:cubicBezTo>
                <a:cubicBezTo>
                  <a:pt x="0" y="831263"/>
                  <a:pt x="831263" y="0"/>
                  <a:pt x="1856678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EF063C-A532-EC49-9787-E84A8F768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088697"/>
            <a:ext cx="5356369" cy="1080000"/>
          </a:xfrm>
        </p:spPr>
        <p:txBody>
          <a:bodyPr anchor="t" anchorCtr="0"/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D8425BB-6530-D645-944B-D7C44A213F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0" y="525440"/>
            <a:ext cx="3471359" cy="50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8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1B6D12-7DA2-3149-8028-24980172DB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6900" y="1481328"/>
            <a:ext cx="5383250" cy="42068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0A8CA92-B27F-3B4C-8292-F1625A384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569906"/>
            <a:ext cx="6762905" cy="5998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16F6BEAD-52E5-7F4F-AE2B-EDAB6D99F28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1022" y="1"/>
            <a:ext cx="4980979" cy="6857999"/>
          </a:xfrm>
          <a:custGeom>
            <a:avLst/>
            <a:gdLst>
              <a:gd name="connsiteX0" fmla="*/ 2351876 w 4980979"/>
              <a:gd name="connsiteY0" fmla="*/ 0 h 6857999"/>
              <a:gd name="connsiteX1" fmla="*/ 4980979 w 4980979"/>
              <a:gd name="connsiteY1" fmla="*/ 0 h 6857999"/>
              <a:gd name="connsiteX2" fmla="*/ 4980979 w 4980979"/>
              <a:gd name="connsiteY2" fmla="*/ 6857999 h 6857999"/>
              <a:gd name="connsiteX3" fmla="*/ 2359998 w 4980979"/>
              <a:gd name="connsiteY3" fmla="*/ 6857999 h 6857999"/>
              <a:gd name="connsiteX4" fmla="*/ 2246736 w 4980979"/>
              <a:gd name="connsiteY4" fmla="*/ 6816569 h 6857999"/>
              <a:gd name="connsiteX5" fmla="*/ 0 w 4980979"/>
              <a:gd name="connsiteY5" fmla="*/ 3429000 h 6857999"/>
              <a:gd name="connsiteX6" fmla="*/ 2246736 w 4980979"/>
              <a:gd name="connsiteY6" fmla="*/ 414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0979" h="6857999">
                <a:moveTo>
                  <a:pt x="2351876" y="0"/>
                </a:moveTo>
                <a:lnTo>
                  <a:pt x="4980979" y="0"/>
                </a:lnTo>
                <a:lnTo>
                  <a:pt x="4980979" y="6857999"/>
                </a:lnTo>
                <a:lnTo>
                  <a:pt x="2359998" y="6857999"/>
                </a:lnTo>
                <a:lnTo>
                  <a:pt x="2246736" y="6816569"/>
                </a:lnTo>
                <a:cubicBezTo>
                  <a:pt x="926424" y="6258448"/>
                  <a:pt x="0" y="4951851"/>
                  <a:pt x="0" y="3429000"/>
                </a:cubicBezTo>
                <a:cubicBezTo>
                  <a:pt x="0" y="1906150"/>
                  <a:pt x="926424" y="599552"/>
                  <a:pt x="2246736" y="41431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4695A92B-5CBC-3D44-93F4-B723E188C2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6900" y="6288099"/>
            <a:ext cx="440436" cy="365125"/>
          </a:xfrm>
        </p:spPr>
        <p:txBody>
          <a:bodyPr lIns="0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83491BE-E3D5-8948-8167-6159B96506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3267B5-CB06-9447-A6AD-0E99DE4C8760}"/>
              </a:ext>
            </a:extLst>
          </p:cNvPr>
          <p:cNvCxnSpPr>
            <a:cxnSpLocks/>
          </p:cNvCxnSpPr>
          <p:nvPr userDrawn="1"/>
        </p:nvCxnSpPr>
        <p:spPr>
          <a:xfrm>
            <a:off x="596900" y="6276246"/>
            <a:ext cx="11012004" cy="0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AE724E51-9CEA-4041-A2EA-B3D48FD2F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9638" y="6288099"/>
            <a:ext cx="4245866" cy="365125"/>
          </a:xfrm>
          <a:prstGeom prst="rect">
            <a:avLst/>
          </a:prstGeom>
        </p:spPr>
        <p:txBody>
          <a:bodyPr rIns="0" anchor="ctr" anchorCtr="0"/>
          <a:lstStyle>
            <a:lvl1pPr algn="l">
              <a:defRPr sz="1200" b="0" i="0">
                <a:solidFill>
                  <a:schemeClr val="tx1"/>
                </a:solidFill>
                <a:latin typeface="Red Hat Display" panose="02010503040201060303" pitchFamily="2" charset="77"/>
              </a:defRPr>
            </a:lvl1pPr>
          </a:lstStyle>
          <a:p>
            <a:r>
              <a:rPr lang="en-US" dirty="0"/>
              <a:t>Reed in Partnership</a:t>
            </a:r>
          </a:p>
        </p:txBody>
      </p:sp>
    </p:spTree>
    <p:extLst>
      <p:ext uri="{BB962C8B-B14F-4D97-AF65-F5344CB8AC3E}">
        <p14:creationId xmlns:p14="http://schemas.microsoft.com/office/powerpoint/2010/main" val="185695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3EE69A0C-B4C4-DC44-8D52-62FD86363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6461" b="43513"/>
          <a:stretch>
            <a:fillRect/>
          </a:stretch>
        </p:blipFill>
        <p:spPr>
          <a:xfrm rot="5400000">
            <a:off x="-153712" y="4096126"/>
            <a:ext cx="2932755" cy="2590994"/>
          </a:xfrm>
          <a:custGeom>
            <a:avLst/>
            <a:gdLst>
              <a:gd name="connsiteX0" fmla="*/ 0 w 2932755"/>
              <a:gd name="connsiteY0" fmla="*/ 2590994 h 2590994"/>
              <a:gd name="connsiteX1" fmla="*/ 0 w 2932755"/>
              <a:gd name="connsiteY1" fmla="*/ 0 h 2590994"/>
              <a:gd name="connsiteX2" fmla="*/ 2932755 w 2932755"/>
              <a:gd name="connsiteY2" fmla="*/ 0 h 2590994"/>
              <a:gd name="connsiteX3" fmla="*/ 2932755 w 2932755"/>
              <a:gd name="connsiteY3" fmla="*/ 2590994 h 259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2755" h="2590994">
                <a:moveTo>
                  <a:pt x="0" y="2590994"/>
                </a:moveTo>
                <a:lnTo>
                  <a:pt x="0" y="0"/>
                </a:lnTo>
                <a:lnTo>
                  <a:pt x="2932755" y="0"/>
                </a:lnTo>
                <a:lnTo>
                  <a:pt x="2932755" y="2590994"/>
                </a:lnTo>
                <a:close/>
              </a:path>
            </a:pathLst>
          </a:cu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945DD0D8-73C0-FA4B-B160-71FDCEA2480F}"/>
              </a:ext>
            </a:extLst>
          </p:cNvPr>
          <p:cNvSpPr/>
          <p:nvPr userDrawn="1"/>
        </p:nvSpPr>
        <p:spPr>
          <a:xfrm>
            <a:off x="6681593" y="4746284"/>
            <a:ext cx="2590995" cy="2111715"/>
          </a:xfrm>
          <a:custGeom>
            <a:avLst/>
            <a:gdLst>
              <a:gd name="connsiteX0" fmla="*/ 1856678 w 3713356"/>
              <a:gd name="connsiteY0" fmla="*/ 0 h 3026463"/>
              <a:gd name="connsiteX1" fmla="*/ 3713356 w 3713356"/>
              <a:gd name="connsiteY1" fmla="*/ 1856678 h 3026463"/>
              <a:gd name="connsiteX2" fmla="*/ 3396265 w 3713356"/>
              <a:gd name="connsiteY2" fmla="*/ 2894765 h 3026463"/>
              <a:gd name="connsiteX3" fmla="*/ 3297782 w 3713356"/>
              <a:gd name="connsiteY3" fmla="*/ 3026463 h 3026463"/>
              <a:gd name="connsiteX4" fmla="*/ 415574 w 3713356"/>
              <a:gd name="connsiteY4" fmla="*/ 3026463 h 3026463"/>
              <a:gd name="connsiteX5" fmla="*/ 317092 w 3713356"/>
              <a:gd name="connsiteY5" fmla="*/ 2894765 h 3026463"/>
              <a:gd name="connsiteX6" fmla="*/ 0 w 3713356"/>
              <a:gd name="connsiteY6" fmla="*/ 1856678 h 3026463"/>
              <a:gd name="connsiteX7" fmla="*/ 1856678 w 3713356"/>
              <a:gd name="connsiteY7" fmla="*/ 0 h 302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3356" h="3026463">
                <a:moveTo>
                  <a:pt x="1856678" y="0"/>
                </a:moveTo>
                <a:cubicBezTo>
                  <a:pt x="2882093" y="0"/>
                  <a:pt x="3713356" y="831263"/>
                  <a:pt x="3713356" y="1856678"/>
                </a:cubicBezTo>
                <a:cubicBezTo>
                  <a:pt x="3713356" y="2241209"/>
                  <a:pt x="3596460" y="2598437"/>
                  <a:pt x="3396265" y="2894765"/>
                </a:cubicBezTo>
                <a:lnTo>
                  <a:pt x="3297782" y="3026463"/>
                </a:lnTo>
                <a:lnTo>
                  <a:pt x="415574" y="3026463"/>
                </a:lnTo>
                <a:lnTo>
                  <a:pt x="317092" y="2894765"/>
                </a:lnTo>
                <a:cubicBezTo>
                  <a:pt x="116896" y="2598437"/>
                  <a:pt x="0" y="2241209"/>
                  <a:pt x="0" y="1856678"/>
                </a:cubicBezTo>
                <a:cubicBezTo>
                  <a:pt x="0" y="831263"/>
                  <a:pt x="831263" y="0"/>
                  <a:pt x="1856678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1BE955B-BB08-DD46-BB2D-71B056AA1A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99406">
            <a:off x="7667737" y="2406796"/>
            <a:ext cx="3788479" cy="3764801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2E80B9D3-0F57-C84C-B22A-470BC8D5A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E9CD33D-CA93-6749-8CF7-70AA9C7CEF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6900" y="1481328"/>
            <a:ext cx="5383250" cy="420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5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1E1328-5EEB-7C4A-BE2B-5BCD7470567C}"/>
              </a:ext>
            </a:extLst>
          </p:cNvPr>
          <p:cNvSpPr txBox="1"/>
          <p:nvPr userDrawn="1"/>
        </p:nvSpPr>
        <p:spPr>
          <a:xfrm>
            <a:off x="3657600" y="8115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8A5B32F-734F-B347-AA1D-5AEAEF0B0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9109"/>
          <a:stretch>
            <a:fillRect/>
          </a:stretch>
        </p:blipFill>
        <p:spPr>
          <a:xfrm>
            <a:off x="977974" y="3796046"/>
            <a:ext cx="4346419" cy="3061954"/>
          </a:xfrm>
          <a:custGeom>
            <a:avLst/>
            <a:gdLst>
              <a:gd name="connsiteX0" fmla="*/ 0 w 4346419"/>
              <a:gd name="connsiteY0" fmla="*/ 0 h 3061954"/>
              <a:gd name="connsiteX1" fmla="*/ 4346419 w 4346419"/>
              <a:gd name="connsiteY1" fmla="*/ 0 h 3061954"/>
              <a:gd name="connsiteX2" fmla="*/ 4346419 w 4346419"/>
              <a:gd name="connsiteY2" fmla="*/ 3061954 h 3061954"/>
              <a:gd name="connsiteX3" fmla="*/ 0 w 4346419"/>
              <a:gd name="connsiteY3" fmla="*/ 3061954 h 306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6419" h="3061954">
                <a:moveTo>
                  <a:pt x="0" y="0"/>
                </a:moveTo>
                <a:lnTo>
                  <a:pt x="4346419" y="0"/>
                </a:lnTo>
                <a:lnTo>
                  <a:pt x="4346419" y="3061954"/>
                </a:lnTo>
                <a:lnTo>
                  <a:pt x="0" y="3061954"/>
                </a:lnTo>
                <a:close/>
              </a:path>
            </a:pathLst>
          </a:cu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B5D9DE89-0AD3-9E41-9311-166351C948D0}"/>
              </a:ext>
            </a:extLst>
          </p:cNvPr>
          <p:cNvSpPr/>
          <p:nvPr userDrawn="1"/>
        </p:nvSpPr>
        <p:spPr>
          <a:xfrm rot="10800000">
            <a:off x="7881744" y="1505"/>
            <a:ext cx="3713356" cy="3026463"/>
          </a:xfrm>
          <a:custGeom>
            <a:avLst/>
            <a:gdLst>
              <a:gd name="connsiteX0" fmla="*/ 1856678 w 3713356"/>
              <a:gd name="connsiteY0" fmla="*/ 0 h 3026463"/>
              <a:gd name="connsiteX1" fmla="*/ 3713356 w 3713356"/>
              <a:gd name="connsiteY1" fmla="*/ 1856678 h 3026463"/>
              <a:gd name="connsiteX2" fmla="*/ 3396265 w 3713356"/>
              <a:gd name="connsiteY2" fmla="*/ 2894765 h 3026463"/>
              <a:gd name="connsiteX3" fmla="*/ 3297782 w 3713356"/>
              <a:gd name="connsiteY3" fmla="*/ 3026463 h 3026463"/>
              <a:gd name="connsiteX4" fmla="*/ 415574 w 3713356"/>
              <a:gd name="connsiteY4" fmla="*/ 3026463 h 3026463"/>
              <a:gd name="connsiteX5" fmla="*/ 317092 w 3713356"/>
              <a:gd name="connsiteY5" fmla="*/ 2894765 h 3026463"/>
              <a:gd name="connsiteX6" fmla="*/ 0 w 3713356"/>
              <a:gd name="connsiteY6" fmla="*/ 1856678 h 3026463"/>
              <a:gd name="connsiteX7" fmla="*/ 1856678 w 3713356"/>
              <a:gd name="connsiteY7" fmla="*/ 0 h 302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3356" h="3026463">
                <a:moveTo>
                  <a:pt x="1856678" y="0"/>
                </a:moveTo>
                <a:cubicBezTo>
                  <a:pt x="2882093" y="0"/>
                  <a:pt x="3713356" y="831263"/>
                  <a:pt x="3713356" y="1856678"/>
                </a:cubicBezTo>
                <a:cubicBezTo>
                  <a:pt x="3713356" y="2241209"/>
                  <a:pt x="3596460" y="2598437"/>
                  <a:pt x="3396265" y="2894765"/>
                </a:cubicBezTo>
                <a:lnTo>
                  <a:pt x="3297782" y="3026463"/>
                </a:lnTo>
                <a:lnTo>
                  <a:pt x="415574" y="3026463"/>
                </a:lnTo>
                <a:lnTo>
                  <a:pt x="317092" y="2894765"/>
                </a:lnTo>
                <a:cubicBezTo>
                  <a:pt x="116896" y="2598437"/>
                  <a:pt x="0" y="2241209"/>
                  <a:pt x="0" y="1856678"/>
                </a:cubicBezTo>
                <a:cubicBezTo>
                  <a:pt x="0" y="831263"/>
                  <a:pt x="831263" y="0"/>
                  <a:pt x="185667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93BCCFD-6E67-BF4F-8E52-E4131DE856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9444" y="2419349"/>
            <a:ext cx="2496868" cy="2481263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F448ECB-7EC1-9142-95D7-1202F964D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8D11E89-6289-410A-B2B2-1684D715FB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6900" y="1481328"/>
            <a:ext cx="5383250" cy="420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5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1E1328-5EEB-7C4A-BE2B-5BCD7470567C}"/>
              </a:ext>
            </a:extLst>
          </p:cNvPr>
          <p:cNvSpPr txBox="1"/>
          <p:nvPr userDrawn="1"/>
        </p:nvSpPr>
        <p:spPr>
          <a:xfrm>
            <a:off x="3657600" y="8115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5D9DE89-0AD3-9E41-9311-166351C948D0}"/>
              </a:ext>
            </a:extLst>
          </p:cNvPr>
          <p:cNvSpPr/>
          <p:nvPr userDrawn="1"/>
        </p:nvSpPr>
        <p:spPr>
          <a:xfrm rot="16200000">
            <a:off x="9838582" y="809755"/>
            <a:ext cx="2593268" cy="2113568"/>
          </a:xfrm>
          <a:custGeom>
            <a:avLst/>
            <a:gdLst>
              <a:gd name="connsiteX0" fmla="*/ 1856678 w 3713356"/>
              <a:gd name="connsiteY0" fmla="*/ 0 h 3026463"/>
              <a:gd name="connsiteX1" fmla="*/ 3713356 w 3713356"/>
              <a:gd name="connsiteY1" fmla="*/ 1856678 h 3026463"/>
              <a:gd name="connsiteX2" fmla="*/ 3396265 w 3713356"/>
              <a:gd name="connsiteY2" fmla="*/ 2894765 h 3026463"/>
              <a:gd name="connsiteX3" fmla="*/ 3297782 w 3713356"/>
              <a:gd name="connsiteY3" fmla="*/ 3026463 h 3026463"/>
              <a:gd name="connsiteX4" fmla="*/ 415574 w 3713356"/>
              <a:gd name="connsiteY4" fmla="*/ 3026463 h 3026463"/>
              <a:gd name="connsiteX5" fmla="*/ 317092 w 3713356"/>
              <a:gd name="connsiteY5" fmla="*/ 2894765 h 3026463"/>
              <a:gd name="connsiteX6" fmla="*/ 0 w 3713356"/>
              <a:gd name="connsiteY6" fmla="*/ 1856678 h 3026463"/>
              <a:gd name="connsiteX7" fmla="*/ 1856678 w 3713356"/>
              <a:gd name="connsiteY7" fmla="*/ 0 h 302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3356" h="3026463">
                <a:moveTo>
                  <a:pt x="1856678" y="0"/>
                </a:moveTo>
                <a:cubicBezTo>
                  <a:pt x="2882093" y="0"/>
                  <a:pt x="3713356" y="831263"/>
                  <a:pt x="3713356" y="1856678"/>
                </a:cubicBezTo>
                <a:cubicBezTo>
                  <a:pt x="3713356" y="2241209"/>
                  <a:pt x="3596460" y="2598437"/>
                  <a:pt x="3396265" y="2894765"/>
                </a:cubicBezTo>
                <a:lnTo>
                  <a:pt x="3297782" y="3026463"/>
                </a:lnTo>
                <a:lnTo>
                  <a:pt x="415574" y="3026463"/>
                </a:lnTo>
                <a:lnTo>
                  <a:pt x="317092" y="2894765"/>
                </a:lnTo>
                <a:cubicBezTo>
                  <a:pt x="116896" y="2598437"/>
                  <a:pt x="0" y="2241209"/>
                  <a:pt x="0" y="1856678"/>
                </a:cubicBezTo>
                <a:cubicBezTo>
                  <a:pt x="0" y="831263"/>
                  <a:pt x="831263" y="0"/>
                  <a:pt x="185667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263698-81D3-FF40-B9C9-E004F6740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5CECDF5-4864-D747-8AA6-3C983D0F8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6900" y="1527093"/>
            <a:ext cx="5383250" cy="41611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E6E8716-E816-CB4A-8B66-9DF4DC1B95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3823" y="1527093"/>
            <a:ext cx="3119363" cy="3099867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39FC8B2F-E5CD-1748-A84E-E5DE4C27CB59}"/>
              </a:ext>
            </a:extLst>
          </p:cNvPr>
          <p:cNvSpPr/>
          <p:nvPr userDrawn="1"/>
        </p:nvSpPr>
        <p:spPr>
          <a:xfrm rot="10800000">
            <a:off x="2498496" y="4018338"/>
            <a:ext cx="4259492" cy="2839662"/>
          </a:xfrm>
          <a:custGeom>
            <a:avLst/>
            <a:gdLst>
              <a:gd name="connsiteX0" fmla="*/ 107912 w 3713356"/>
              <a:gd name="connsiteY0" fmla="*/ 0 h 2475571"/>
              <a:gd name="connsiteX1" fmla="*/ 3605444 w 3713356"/>
              <a:gd name="connsiteY1" fmla="*/ 0 h 2475571"/>
              <a:gd name="connsiteX2" fmla="*/ 3629883 w 3713356"/>
              <a:gd name="connsiteY2" fmla="*/ 66774 h 2475571"/>
              <a:gd name="connsiteX3" fmla="*/ 3713356 w 3713356"/>
              <a:gd name="connsiteY3" fmla="*/ 618893 h 2475571"/>
              <a:gd name="connsiteX4" fmla="*/ 1856678 w 3713356"/>
              <a:gd name="connsiteY4" fmla="*/ 2475571 h 2475571"/>
              <a:gd name="connsiteX5" fmla="*/ 0 w 3713356"/>
              <a:gd name="connsiteY5" fmla="*/ 618893 h 2475571"/>
              <a:gd name="connsiteX6" fmla="*/ 83473 w 3713356"/>
              <a:gd name="connsiteY6" fmla="*/ 66774 h 2475571"/>
              <a:gd name="connsiteX0" fmla="*/ 799288 w 3713356"/>
              <a:gd name="connsiteY0" fmla="*/ 0 h 2698595"/>
              <a:gd name="connsiteX1" fmla="*/ 3605444 w 3713356"/>
              <a:gd name="connsiteY1" fmla="*/ 223024 h 2698595"/>
              <a:gd name="connsiteX2" fmla="*/ 3629883 w 3713356"/>
              <a:gd name="connsiteY2" fmla="*/ 289798 h 2698595"/>
              <a:gd name="connsiteX3" fmla="*/ 3713356 w 3713356"/>
              <a:gd name="connsiteY3" fmla="*/ 841917 h 2698595"/>
              <a:gd name="connsiteX4" fmla="*/ 1856678 w 3713356"/>
              <a:gd name="connsiteY4" fmla="*/ 2698595 h 2698595"/>
              <a:gd name="connsiteX5" fmla="*/ 0 w 3713356"/>
              <a:gd name="connsiteY5" fmla="*/ 841917 h 2698595"/>
              <a:gd name="connsiteX6" fmla="*/ 83473 w 3713356"/>
              <a:gd name="connsiteY6" fmla="*/ 289798 h 2698595"/>
              <a:gd name="connsiteX7" fmla="*/ 799288 w 3713356"/>
              <a:gd name="connsiteY7" fmla="*/ 0 h 2698595"/>
              <a:gd name="connsiteX0" fmla="*/ 1033464 w 3713356"/>
              <a:gd name="connsiteY0" fmla="*/ 0 h 2776653"/>
              <a:gd name="connsiteX1" fmla="*/ 3605444 w 3713356"/>
              <a:gd name="connsiteY1" fmla="*/ 301082 h 2776653"/>
              <a:gd name="connsiteX2" fmla="*/ 3629883 w 3713356"/>
              <a:gd name="connsiteY2" fmla="*/ 367856 h 2776653"/>
              <a:gd name="connsiteX3" fmla="*/ 3713356 w 3713356"/>
              <a:gd name="connsiteY3" fmla="*/ 919975 h 2776653"/>
              <a:gd name="connsiteX4" fmla="*/ 1856678 w 3713356"/>
              <a:gd name="connsiteY4" fmla="*/ 2776653 h 2776653"/>
              <a:gd name="connsiteX5" fmla="*/ 0 w 3713356"/>
              <a:gd name="connsiteY5" fmla="*/ 919975 h 2776653"/>
              <a:gd name="connsiteX6" fmla="*/ 83473 w 3713356"/>
              <a:gd name="connsiteY6" fmla="*/ 367856 h 2776653"/>
              <a:gd name="connsiteX7" fmla="*/ 1033464 w 3713356"/>
              <a:gd name="connsiteY7" fmla="*/ 0 h 2776653"/>
              <a:gd name="connsiteX0" fmla="*/ 1033464 w 3713356"/>
              <a:gd name="connsiteY0" fmla="*/ 0 h 2776653"/>
              <a:gd name="connsiteX1" fmla="*/ 3605444 w 3713356"/>
              <a:gd name="connsiteY1" fmla="*/ 301082 h 2776653"/>
              <a:gd name="connsiteX2" fmla="*/ 3629883 w 3713356"/>
              <a:gd name="connsiteY2" fmla="*/ 367856 h 2776653"/>
              <a:gd name="connsiteX3" fmla="*/ 3713356 w 3713356"/>
              <a:gd name="connsiteY3" fmla="*/ 919975 h 2776653"/>
              <a:gd name="connsiteX4" fmla="*/ 1856678 w 3713356"/>
              <a:gd name="connsiteY4" fmla="*/ 2776653 h 2776653"/>
              <a:gd name="connsiteX5" fmla="*/ 0 w 3713356"/>
              <a:gd name="connsiteY5" fmla="*/ 919975 h 2776653"/>
              <a:gd name="connsiteX6" fmla="*/ 83473 w 3713356"/>
              <a:gd name="connsiteY6" fmla="*/ 367856 h 2776653"/>
              <a:gd name="connsiteX7" fmla="*/ 1124904 w 3713356"/>
              <a:gd name="connsiteY7" fmla="*/ 91440 h 2776653"/>
              <a:gd name="connsiteX0" fmla="*/ 1033464 w 3713356"/>
              <a:gd name="connsiteY0" fmla="*/ 0 h 2776653"/>
              <a:gd name="connsiteX1" fmla="*/ 3605444 w 3713356"/>
              <a:gd name="connsiteY1" fmla="*/ 301082 h 2776653"/>
              <a:gd name="connsiteX2" fmla="*/ 3629883 w 3713356"/>
              <a:gd name="connsiteY2" fmla="*/ 367856 h 2776653"/>
              <a:gd name="connsiteX3" fmla="*/ 3713356 w 3713356"/>
              <a:gd name="connsiteY3" fmla="*/ 919975 h 2776653"/>
              <a:gd name="connsiteX4" fmla="*/ 1856678 w 3713356"/>
              <a:gd name="connsiteY4" fmla="*/ 2776653 h 2776653"/>
              <a:gd name="connsiteX5" fmla="*/ 0 w 3713356"/>
              <a:gd name="connsiteY5" fmla="*/ 919975 h 2776653"/>
              <a:gd name="connsiteX6" fmla="*/ 83473 w 3713356"/>
              <a:gd name="connsiteY6" fmla="*/ 367856 h 2776653"/>
              <a:gd name="connsiteX7" fmla="*/ 533889 w 3713356"/>
              <a:gd name="connsiteY7" fmla="*/ 180649 h 2776653"/>
              <a:gd name="connsiteX0" fmla="*/ 1033464 w 3713356"/>
              <a:gd name="connsiteY0" fmla="*/ 0 h 2776653"/>
              <a:gd name="connsiteX1" fmla="*/ 3605444 w 3713356"/>
              <a:gd name="connsiteY1" fmla="*/ 301082 h 2776653"/>
              <a:gd name="connsiteX2" fmla="*/ 3629883 w 3713356"/>
              <a:gd name="connsiteY2" fmla="*/ 367856 h 2776653"/>
              <a:gd name="connsiteX3" fmla="*/ 3713356 w 3713356"/>
              <a:gd name="connsiteY3" fmla="*/ 919975 h 2776653"/>
              <a:gd name="connsiteX4" fmla="*/ 1856678 w 3713356"/>
              <a:gd name="connsiteY4" fmla="*/ 2776653 h 2776653"/>
              <a:gd name="connsiteX5" fmla="*/ 0 w 3713356"/>
              <a:gd name="connsiteY5" fmla="*/ 919975 h 2776653"/>
              <a:gd name="connsiteX6" fmla="*/ 83473 w 3713356"/>
              <a:gd name="connsiteY6" fmla="*/ 367856 h 2776653"/>
              <a:gd name="connsiteX7" fmla="*/ 779216 w 3713356"/>
              <a:gd name="connsiteY7" fmla="*/ 169498 h 2776653"/>
              <a:gd name="connsiteX0" fmla="*/ 1033464 w 3713356"/>
              <a:gd name="connsiteY0" fmla="*/ 0 h 2776653"/>
              <a:gd name="connsiteX1" fmla="*/ 3605444 w 3713356"/>
              <a:gd name="connsiteY1" fmla="*/ 301082 h 2776653"/>
              <a:gd name="connsiteX2" fmla="*/ 3629883 w 3713356"/>
              <a:gd name="connsiteY2" fmla="*/ 367856 h 2776653"/>
              <a:gd name="connsiteX3" fmla="*/ 3713356 w 3713356"/>
              <a:gd name="connsiteY3" fmla="*/ 919975 h 2776653"/>
              <a:gd name="connsiteX4" fmla="*/ 1856678 w 3713356"/>
              <a:gd name="connsiteY4" fmla="*/ 2776653 h 2776653"/>
              <a:gd name="connsiteX5" fmla="*/ 0 w 3713356"/>
              <a:gd name="connsiteY5" fmla="*/ 919975 h 2776653"/>
              <a:gd name="connsiteX6" fmla="*/ 83473 w 3713356"/>
              <a:gd name="connsiteY6" fmla="*/ 367856 h 2776653"/>
              <a:gd name="connsiteX0" fmla="*/ 3605444 w 3713356"/>
              <a:gd name="connsiteY0" fmla="*/ 0 h 2475571"/>
              <a:gd name="connsiteX1" fmla="*/ 3629883 w 3713356"/>
              <a:gd name="connsiteY1" fmla="*/ 66774 h 2475571"/>
              <a:gd name="connsiteX2" fmla="*/ 3713356 w 3713356"/>
              <a:gd name="connsiteY2" fmla="*/ 618893 h 2475571"/>
              <a:gd name="connsiteX3" fmla="*/ 1856678 w 3713356"/>
              <a:gd name="connsiteY3" fmla="*/ 2475571 h 2475571"/>
              <a:gd name="connsiteX4" fmla="*/ 0 w 3713356"/>
              <a:gd name="connsiteY4" fmla="*/ 618893 h 2475571"/>
              <a:gd name="connsiteX5" fmla="*/ 83473 w 3713356"/>
              <a:gd name="connsiteY5" fmla="*/ 66774 h 2475571"/>
              <a:gd name="connsiteX0" fmla="*/ 3605444 w 3713356"/>
              <a:gd name="connsiteY0" fmla="*/ 0 h 2475571"/>
              <a:gd name="connsiteX1" fmla="*/ 3629883 w 3713356"/>
              <a:gd name="connsiteY1" fmla="*/ 66774 h 2475571"/>
              <a:gd name="connsiteX2" fmla="*/ 3713356 w 3713356"/>
              <a:gd name="connsiteY2" fmla="*/ 618893 h 2475571"/>
              <a:gd name="connsiteX3" fmla="*/ 1856678 w 3713356"/>
              <a:gd name="connsiteY3" fmla="*/ 2475571 h 2475571"/>
              <a:gd name="connsiteX4" fmla="*/ 0 w 3713356"/>
              <a:gd name="connsiteY4" fmla="*/ 618893 h 2475571"/>
              <a:gd name="connsiteX5" fmla="*/ 87934 w 3713356"/>
              <a:gd name="connsiteY5" fmla="*/ 13248 h 247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3356" h="2475571">
                <a:moveTo>
                  <a:pt x="3605444" y="0"/>
                </a:moveTo>
                <a:lnTo>
                  <a:pt x="3629883" y="66774"/>
                </a:lnTo>
                <a:cubicBezTo>
                  <a:pt x="3684132" y="241188"/>
                  <a:pt x="3713356" y="426628"/>
                  <a:pt x="3713356" y="618893"/>
                </a:cubicBezTo>
                <a:cubicBezTo>
                  <a:pt x="3713356" y="1644308"/>
                  <a:pt x="2882093" y="2475571"/>
                  <a:pt x="1856678" y="2475571"/>
                </a:cubicBezTo>
                <a:cubicBezTo>
                  <a:pt x="831263" y="2475571"/>
                  <a:pt x="0" y="1644308"/>
                  <a:pt x="0" y="618893"/>
                </a:cubicBezTo>
                <a:cubicBezTo>
                  <a:pt x="0" y="426628"/>
                  <a:pt x="33685" y="187662"/>
                  <a:pt x="87934" y="13248"/>
                </a:cubicBezTo>
              </a:path>
            </a:pathLst>
          </a:cu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038A963C-62B7-1C43-9FD1-D791D9119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6900" y="6288099"/>
            <a:ext cx="440436" cy="365125"/>
          </a:xfrm>
          <a:prstGeom prst="rect">
            <a:avLst/>
          </a:prstGeom>
        </p:spPr>
        <p:txBody>
          <a:bodyPr lIns="0" anchor="ctr" anchorCtr="0"/>
          <a:lstStyle>
            <a:lvl1pPr>
              <a:defRPr sz="1200" b="1" i="0">
                <a:solidFill>
                  <a:schemeClr val="tx1"/>
                </a:solidFill>
                <a:latin typeface="Red Hat Display" panose="02010503040201060303" pitchFamily="2" charset="77"/>
              </a:defRPr>
            </a:lvl1pPr>
          </a:lstStyle>
          <a:p>
            <a:fld id="{083491BE-E3D5-8948-8167-6159B96506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8D797C03-F01C-7C4E-9A4D-4F47AA12C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9638" y="6288099"/>
            <a:ext cx="4245866" cy="365125"/>
          </a:xfrm>
          <a:prstGeom prst="rect">
            <a:avLst/>
          </a:prstGeom>
        </p:spPr>
        <p:txBody>
          <a:bodyPr rIns="0" anchor="ctr" anchorCtr="0"/>
          <a:lstStyle>
            <a:lvl1pPr algn="l">
              <a:defRPr sz="1200" b="0" i="0">
                <a:solidFill>
                  <a:schemeClr val="tx1"/>
                </a:solidFill>
                <a:latin typeface="Red Hat Display" panose="02010503040201060303" pitchFamily="2" charset="77"/>
              </a:defRPr>
            </a:lvl1pPr>
          </a:lstStyle>
          <a:p>
            <a:r>
              <a:rPr lang="en-US" dirty="0"/>
              <a:t>Reed in Partnership</a:t>
            </a:r>
          </a:p>
        </p:txBody>
      </p:sp>
    </p:spTree>
    <p:extLst>
      <p:ext uri="{BB962C8B-B14F-4D97-AF65-F5344CB8AC3E}">
        <p14:creationId xmlns:p14="http://schemas.microsoft.com/office/powerpoint/2010/main" val="314491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4A2408-CB3E-0941-B5BC-6D96FA8D66C2}"/>
              </a:ext>
            </a:extLst>
          </p:cNvPr>
          <p:cNvCxnSpPr>
            <a:cxnSpLocks/>
          </p:cNvCxnSpPr>
          <p:nvPr userDrawn="1"/>
        </p:nvCxnSpPr>
        <p:spPr>
          <a:xfrm>
            <a:off x="596900" y="6276246"/>
            <a:ext cx="11012004" cy="0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A9AAF9B9-A3E5-1549-AB19-70CDEA1CD38C}"/>
              </a:ext>
            </a:extLst>
          </p:cNvPr>
          <p:cNvSpPr/>
          <p:nvPr userDrawn="1"/>
        </p:nvSpPr>
        <p:spPr>
          <a:xfrm rot="16200000">
            <a:off x="6291593" y="957595"/>
            <a:ext cx="6858001" cy="4942813"/>
          </a:xfrm>
          <a:custGeom>
            <a:avLst/>
            <a:gdLst>
              <a:gd name="connsiteX0" fmla="*/ 6858001 w 6858001"/>
              <a:gd name="connsiteY0" fmla="*/ 2338965 h 4942813"/>
              <a:gd name="connsiteX1" fmla="*/ 6858001 w 6858001"/>
              <a:gd name="connsiteY1" fmla="*/ 4942813 h 4942813"/>
              <a:gd name="connsiteX2" fmla="*/ 0 w 6858001"/>
              <a:gd name="connsiteY2" fmla="*/ 4942812 h 4942813"/>
              <a:gd name="connsiteX3" fmla="*/ 0 w 6858001"/>
              <a:gd name="connsiteY3" fmla="*/ 2193566 h 4942813"/>
              <a:gd name="connsiteX4" fmla="*/ 115826 w 6858001"/>
              <a:gd name="connsiteY4" fmla="*/ 1953128 h 4942813"/>
              <a:gd name="connsiteX5" fmla="*/ 3397428 w 6858001"/>
              <a:gd name="connsiteY5" fmla="*/ 0 h 4942813"/>
              <a:gd name="connsiteX6" fmla="*/ 6836186 w 6858001"/>
              <a:gd name="connsiteY6" fmla="*/ 2279361 h 494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1" h="4942813">
                <a:moveTo>
                  <a:pt x="6858001" y="2338965"/>
                </a:moveTo>
                <a:lnTo>
                  <a:pt x="6858001" y="4942813"/>
                </a:lnTo>
                <a:lnTo>
                  <a:pt x="0" y="4942812"/>
                </a:lnTo>
                <a:lnTo>
                  <a:pt x="0" y="2193566"/>
                </a:lnTo>
                <a:lnTo>
                  <a:pt x="115826" y="1953128"/>
                </a:lnTo>
                <a:cubicBezTo>
                  <a:pt x="747807" y="789757"/>
                  <a:pt x="1980389" y="0"/>
                  <a:pt x="3397428" y="0"/>
                </a:cubicBezTo>
                <a:cubicBezTo>
                  <a:pt x="4943290" y="0"/>
                  <a:pt x="6269631" y="939877"/>
                  <a:pt x="6836186" y="22793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1B6D12-7DA2-3149-8028-24980172DB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6900" y="2131363"/>
            <a:ext cx="6371936" cy="355685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0A8CA92-B27F-3B4C-8292-F1625A384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569905"/>
            <a:ext cx="6762905" cy="4861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6C939568-CCA4-294F-B1A3-B11506BF69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20087" y="2131363"/>
            <a:ext cx="3275013" cy="35568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E3FBC248-2774-154C-A2AD-73CB42513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6900" y="6288099"/>
            <a:ext cx="440436" cy="365125"/>
          </a:xfrm>
          <a:prstGeom prst="rect">
            <a:avLst/>
          </a:prstGeom>
        </p:spPr>
        <p:txBody>
          <a:bodyPr lIns="0" anchor="ctr" anchorCtr="0"/>
          <a:lstStyle>
            <a:lvl1pPr>
              <a:defRPr sz="1200" b="1" i="0">
                <a:solidFill>
                  <a:schemeClr val="tx1"/>
                </a:solidFill>
                <a:latin typeface="Red Hat Display" panose="02010503040201060303" pitchFamily="2" charset="77"/>
              </a:defRPr>
            </a:lvl1pPr>
          </a:lstStyle>
          <a:p>
            <a:fld id="{083491BE-E3D5-8948-8167-6159B96506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7058494-889B-3E40-8599-0DBE1FF45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1076" y="6288099"/>
            <a:ext cx="4245866" cy="365125"/>
          </a:xfrm>
          <a:prstGeom prst="rect">
            <a:avLst/>
          </a:prstGeom>
        </p:spPr>
        <p:txBody>
          <a:bodyPr rIns="0" anchor="ctr" anchorCtr="0"/>
          <a:lstStyle>
            <a:lvl1pPr algn="l">
              <a:defRPr sz="1200" b="0" i="0">
                <a:solidFill>
                  <a:schemeClr val="tx1"/>
                </a:solidFill>
                <a:latin typeface="Red Hat Display" panose="02010503040201060303" pitchFamily="2" charset="77"/>
              </a:defRPr>
            </a:lvl1pPr>
          </a:lstStyle>
          <a:p>
            <a:r>
              <a:rPr lang="en-US" dirty="0"/>
              <a:t>Reed in Partnership</a:t>
            </a:r>
          </a:p>
        </p:txBody>
      </p:sp>
    </p:spTree>
    <p:extLst>
      <p:ext uri="{BB962C8B-B14F-4D97-AF65-F5344CB8AC3E}">
        <p14:creationId xmlns:p14="http://schemas.microsoft.com/office/powerpoint/2010/main" val="382532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57BD52-61BE-9B4E-94A5-0500FC66F76D}"/>
              </a:ext>
            </a:extLst>
          </p:cNvPr>
          <p:cNvCxnSpPr>
            <a:cxnSpLocks/>
          </p:cNvCxnSpPr>
          <p:nvPr userDrawn="1"/>
        </p:nvCxnSpPr>
        <p:spPr>
          <a:xfrm>
            <a:off x="596900" y="6276246"/>
            <a:ext cx="11012004" cy="0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8">
            <a:extLst>
              <a:ext uri="{FF2B5EF4-FFF2-40B4-BE49-F238E27FC236}">
                <a16:creationId xmlns:a16="http://schemas.microsoft.com/office/drawing/2014/main" id="{3920CCA9-140F-4E02-91FE-9E5435F4A198}"/>
              </a:ext>
            </a:extLst>
          </p:cNvPr>
          <p:cNvSpPr/>
          <p:nvPr userDrawn="1"/>
        </p:nvSpPr>
        <p:spPr>
          <a:xfrm rot="16200000">
            <a:off x="6291593" y="957594"/>
            <a:ext cx="6858001" cy="4942813"/>
          </a:xfrm>
          <a:custGeom>
            <a:avLst/>
            <a:gdLst>
              <a:gd name="connsiteX0" fmla="*/ 6858001 w 6858001"/>
              <a:gd name="connsiteY0" fmla="*/ 2338965 h 4942813"/>
              <a:gd name="connsiteX1" fmla="*/ 6858001 w 6858001"/>
              <a:gd name="connsiteY1" fmla="*/ 4942813 h 4942813"/>
              <a:gd name="connsiteX2" fmla="*/ 0 w 6858001"/>
              <a:gd name="connsiteY2" fmla="*/ 4942812 h 4942813"/>
              <a:gd name="connsiteX3" fmla="*/ 0 w 6858001"/>
              <a:gd name="connsiteY3" fmla="*/ 2193566 h 4942813"/>
              <a:gd name="connsiteX4" fmla="*/ 115826 w 6858001"/>
              <a:gd name="connsiteY4" fmla="*/ 1953128 h 4942813"/>
              <a:gd name="connsiteX5" fmla="*/ 3397428 w 6858001"/>
              <a:gd name="connsiteY5" fmla="*/ 0 h 4942813"/>
              <a:gd name="connsiteX6" fmla="*/ 6836186 w 6858001"/>
              <a:gd name="connsiteY6" fmla="*/ 2279361 h 494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1" h="4942813">
                <a:moveTo>
                  <a:pt x="6858001" y="2338965"/>
                </a:moveTo>
                <a:lnTo>
                  <a:pt x="6858001" y="4942813"/>
                </a:lnTo>
                <a:lnTo>
                  <a:pt x="0" y="4942812"/>
                </a:lnTo>
                <a:lnTo>
                  <a:pt x="0" y="2193566"/>
                </a:lnTo>
                <a:lnTo>
                  <a:pt x="115826" y="1953128"/>
                </a:lnTo>
                <a:cubicBezTo>
                  <a:pt x="747807" y="789757"/>
                  <a:pt x="1980389" y="0"/>
                  <a:pt x="3397428" y="0"/>
                </a:cubicBezTo>
                <a:cubicBezTo>
                  <a:pt x="4943290" y="0"/>
                  <a:pt x="6269631" y="939877"/>
                  <a:pt x="6836186" y="2279361"/>
                </a:cubicBezTo>
                <a:close/>
              </a:path>
            </a:pathLst>
          </a:custGeom>
          <a:solidFill>
            <a:srgbClr val="1E1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0A8CA92-B27F-3B4C-8292-F1625A384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569906"/>
            <a:ext cx="6762905" cy="4861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0EA91B9E-AF9C-5842-98E5-8CE514BAE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6900" y="6288099"/>
            <a:ext cx="440436" cy="365125"/>
          </a:xfrm>
          <a:prstGeom prst="rect">
            <a:avLst/>
          </a:prstGeom>
        </p:spPr>
        <p:txBody>
          <a:bodyPr lIns="0" anchor="ctr" anchorCtr="0"/>
          <a:lstStyle>
            <a:lvl1pPr>
              <a:defRPr sz="1200" b="1" i="0">
                <a:solidFill>
                  <a:schemeClr val="tx1"/>
                </a:solidFill>
                <a:latin typeface="Red Hat Display" panose="02010503040201060303" pitchFamily="2" charset="77"/>
              </a:defRPr>
            </a:lvl1pPr>
          </a:lstStyle>
          <a:p>
            <a:fld id="{083491BE-E3D5-8948-8167-6159B96506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87098445-DCB6-D44C-BD2F-EB011A1E4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9638" y="6288099"/>
            <a:ext cx="4245866" cy="365125"/>
          </a:xfrm>
          <a:prstGeom prst="rect">
            <a:avLst/>
          </a:prstGeom>
        </p:spPr>
        <p:txBody>
          <a:bodyPr rIns="0" anchor="ctr" anchorCtr="0"/>
          <a:lstStyle>
            <a:lvl1pPr algn="l">
              <a:defRPr sz="1200" b="0" i="0">
                <a:solidFill>
                  <a:schemeClr val="tx1"/>
                </a:solidFill>
                <a:latin typeface="Red Hat Display" panose="02010503040201060303" pitchFamily="2" charset="77"/>
              </a:defRPr>
            </a:lvl1pPr>
          </a:lstStyle>
          <a:p>
            <a:r>
              <a:rPr lang="en-US"/>
              <a:t>Reed in Partnership   |   Document title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452F65D-D95A-40D9-9B92-99403984B0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6900" y="1465943"/>
            <a:ext cx="6282871" cy="422227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4A2408-CB3E-0941-B5BC-6D96FA8D66C2}"/>
              </a:ext>
            </a:extLst>
          </p:cNvPr>
          <p:cNvCxnSpPr>
            <a:cxnSpLocks/>
          </p:cNvCxnSpPr>
          <p:nvPr userDrawn="1"/>
        </p:nvCxnSpPr>
        <p:spPr>
          <a:xfrm>
            <a:off x="596900" y="6276246"/>
            <a:ext cx="11012004" cy="0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A9AAF9B9-A3E5-1549-AB19-70CDEA1CD38C}"/>
              </a:ext>
            </a:extLst>
          </p:cNvPr>
          <p:cNvSpPr/>
          <p:nvPr userDrawn="1"/>
        </p:nvSpPr>
        <p:spPr>
          <a:xfrm rot="16200000">
            <a:off x="6291593" y="957595"/>
            <a:ext cx="6858001" cy="4942813"/>
          </a:xfrm>
          <a:custGeom>
            <a:avLst/>
            <a:gdLst>
              <a:gd name="connsiteX0" fmla="*/ 6858001 w 6858001"/>
              <a:gd name="connsiteY0" fmla="*/ 2338965 h 4942813"/>
              <a:gd name="connsiteX1" fmla="*/ 6858001 w 6858001"/>
              <a:gd name="connsiteY1" fmla="*/ 4942813 h 4942813"/>
              <a:gd name="connsiteX2" fmla="*/ 0 w 6858001"/>
              <a:gd name="connsiteY2" fmla="*/ 4942812 h 4942813"/>
              <a:gd name="connsiteX3" fmla="*/ 0 w 6858001"/>
              <a:gd name="connsiteY3" fmla="*/ 2193566 h 4942813"/>
              <a:gd name="connsiteX4" fmla="*/ 115826 w 6858001"/>
              <a:gd name="connsiteY4" fmla="*/ 1953128 h 4942813"/>
              <a:gd name="connsiteX5" fmla="*/ 3397428 w 6858001"/>
              <a:gd name="connsiteY5" fmla="*/ 0 h 4942813"/>
              <a:gd name="connsiteX6" fmla="*/ 6836186 w 6858001"/>
              <a:gd name="connsiteY6" fmla="*/ 2279361 h 494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1" h="4942813">
                <a:moveTo>
                  <a:pt x="6858001" y="2338965"/>
                </a:moveTo>
                <a:lnTo>
                  <a:pt x="6858001" y="4942813"/>
                </a:lnTo>
                <a:lnTo>
                  <a:pt x="0" y="4942812"/>
                </a:lnTo>
                <a:lnTo>
                  <a:pt x="0" y="2193566"/>
                </a:lnTo>
                <a:lnTo>
                  <a:pt x="115826" y="1953128"/>
                </a:lnTo>
                <a:cubicBezTo>
                  <a:pt x="747807" y="789757"/>
                  <a:pt x="1980389" y="0"/>
                  <a:pt x="3397428" y="0"/>
                </a:cubicBezTo>
                <a:cubicBezTo>
                  <a:pt x="4943290" y="0"/>
                  <a:pt x="6269631" y="939877"/>
                  <a:pt x="6836186" y="2279361"/>
                </a:cubicBezTo>
                <a:close/>
              </a:path>
            </a:pathLst>
          </a:custGeom>
          <a:solidFill>
            <a:srgbClr val="6F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1B6D12-7DA2-3149-8028-24980172DB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6900" y="2131363"/>
            <a:ext cx="5383250" cy="355685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0A8CA92-B27F-3B4C-8292-F1625A384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569906"/>
            <a:ext cx="6762905" cy="4732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6C939568-CCA4-294F-B1A3-B11506BF69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20087" y="2131363"/>
            <a:ext cx="3275013" cy="3556852"/>
          </a:xfrm>
        </p:spPr>
        <p:txBody>
          <a:bodyPr/>
          <a:lstStyle>
            <a:lvl1pPr>
              <a:defRPr>
                <a:solidFill>
                  <a:srgbClr val="081351"/>
                </a:solidFill>
              </a:defRPr>
            </a:lvl1pPr>
            <a:lvl2pPr>
              <a:defRPr>
                <a:solidFill>
                  <a:srgbClr val="081351"/>
                </a:solidFill>
              </a:defRPr>
            </a:lvl2pPr>
            <a:lvl3pPr>
              <a:defRPr>
                <a:solidFill>
                  <a:srgbClr val="081351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8135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8135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E3FBC248-2774-154C-A2AD-73CB42513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6900" y="6288099"/>
            <a:ext cx="440436" cy="365125"/>
          </a:xfrm>
          <a:prstGeom prst="rect">
            <a:avLst/>
          </a:prstGeom>
        </p:spPr>
        <p:txBody>
          <a:bodyPr lIns="0" anchor="ctr" anchorCtr="0"/>
          <a:lstStyle>
            <a:lvl1pPr>
              <a:defRPr sz="1200" b="1" i="0">
                <a:solidFill>
                  <a:schemeClr val="tx1"/>
                </a:solidFill>
                <a:latin typeface="Red Hat Display" panose="02010503040201060303" pitchFamily="2" charset="77"/>
              </a:defRPr>
            </a:lvl1pPr>
          </a:lstStyle>
          <a:p>
            <a:fld id="{083491BE-E3D5-8948-8167-6159B96506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7058494-889B-3E40-8599-0DBE1FF45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1076" y="6288099"/>
            <a:ext cx="4245866" cy="365125"/>
          </a:xfrm>
          <a:prstGeom prst="rect">
            <a:avLst/>
          </a:prstGeom>
        </p:spPr>
        <p:txBody>
          <a:bodyPr rIns="0" anchor="ctr" anchorCtr="0"/>
          <a:lstStyle>
            <a:lvl1pPr algn="l">
              <a:defRPr sz="1200" b="0" i="0">
                <a:solidFill>
                  <a:schemeClr val="tx1"/>
                </a:solidFill>
                <a:latin typeface="Red Hat Display" panose="02010503040201060303" pitchFamily="2" charset="77"/>
              </a:defRPr>
            </a:lvl1pPr>
          </a:lstStyle>
          <a:p>
            <a:r>
              <a:rPr lang="en-US" dirty="0"/>
              <a:t>Reed in Partnership</a:t>
            </a:r>
          </a:p>
        </p:txBody>
      </p:sp>
    </p:spTree>
    <p:extLst>
      <p:ext uri="{BB962C8B-B14F-4D97-AF65-F5344CB8AC3E}">
        <p14:creationId xmlns:p14="http://schemas.microsoft.com/office/powerpoint/2010/main" val="281571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D779D3-E17D-4241-8E53-F6A970D3CC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6900" y="6288099"/>
            <a:ext cx="440436" cy="365125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3491BE-E3D5-8948-8167-6159B96506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0A8CA92-B27F-3B4C-8292-F1625A384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569906"/>
            <a:ext cx="6762905" cy="4861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278556-2838-EF46-A260-48D4A4ABBCD1}"/>
              </a:ext>
            </a:extLst>
          </p:cNvPr>
          <p:cNvCxnSpPr>
            <a:cxnSpLocks/>
          </p:cNvCxnSpPr>
          <p:nvPr userDrawn="1"/>
        </p:nvCxnSpPr>
        <p:spPr>
          <a:xfrm>
            <a:off x="596900" y="6276246"/>
            <a:ext cx="11012004" cy="0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8C04A435-5286-8741-9684-0BE3CEA02E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6900" y="1465943"/>
            <a:ext cx="4675151" cy="422227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5A6478B-C209-FA4E-BFD2-C36977F6113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40388" y="1465943"/>
            <a:ext cx="4675151" cy="42222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1867B58-10DD-3743-815E-98C4C2517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9638" y="6288099"/>
            <a:ext cx="4245866" cy="365125"/>
          </a:xfrm>
          <a:prstGeom prst="rect">
            <a:avLst/>
          </a:prstGeom>
        </p:spPr>
        <p:txBody>
          <a:bodyPr rIns="0" anchor="ctr" anchorCtr="0"/>
          <a:lstStyle>
            <a:lvl1pPr algn="l">
              <a:defRPr sz="1200" b="0" i="0">
                <a:solidFill>
                  <a:schemeClr val="tx1"/>
                </a:solidFill>
                <a:latin typeface="Red Hat Display" panose="02010503040201060303" pitchFamily="2" charset="77"/>
              </a:defRPr>
            </a:lvl1pPr>
          </a:lstStyle>
          <a:p>
            <a:r>
              <a:rPr lang="en-US" dirty="0"/>
              <a:t>Reed in Partnership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F405F76-845E-724A-8D08-EE69DEEBA8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5556"/>
          <a:stretch>
            <a:fillRect/>
          </a:stretch>
        </p:blipFill>
        <p:spPr>
          <a:xfrm>
            <a:off x="9488557" y="-7792"/>
            <a:ext cx="2703443" cy="723995"/>
          </a:xfrm>
          <a:custGeom>
            <a:avLst/>
            <a:gdLst>
              <a:gd name="connsiteX0" fmla="*/ 0 w 2349500"/>
              <a:gd name="connsiteY0" fmla="*/ 0 h 629207"/>
              <a:gd name="connsiteX1" fmla="*/ 2349500 w 2349500"/>
              <a:gd name="connsiteY1" fmla="*/ 0 h 629207"/>
              <a:gd name="connsiteX2" fmla="*/ 2349500 w 2349500"/>
              <a:gd name="connsiteY2" fmla="*/ 629207 h 629207"/>
              <a:gd name="connsiteX3" fmla="*/ 0 w 2349500"/>
              <a:gd name="connsiteY3" fmla="*/ 629207 h 62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9500" h="629207">
                <a:moveTo>
                  <a:pt x="0" y="0"/>
                </a:moveTo>
                <a:lnTo>
                  <a:pt x="2349500" y="0"/>
                </a:lnTo>
                <a:lnTo>
                  <a:pt x="2349500" y="629207"/>
                </a:lnTo>
                <a:lnTo>
                  <a:pt x="0" y="6292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0946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EA6582-36D3-7041-A795-3129564AF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569905"/>
            <a:ext cx="6762905" cy="56395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B539A-8D2A-4348-A559-B5C08137A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00" y="1408176"/>
            <a:ext cx="10909300" cy="467514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A7E57AA-709E-E445-A68C-CA9DFC00F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6900" y="6288099"/>
            <a:ext cx="440436" cy="365125"/>
          </a:xfrm>
          <a:prstGeom prst="rect">
            <a:avLst/>
          </a:prstGeom>
        </p:spPr>
        <p:txBody>
          <a:bodyPr lIns="0" anchor="ctr" anchorCtr="0"/>
          <a:lstStyle>
            <a:lvl1pPr>
              <a:defRPr sz="1200" b="1" i="0">
                <a:solidFill>
                  <a:schemeClr val="tx1"/>
                </a:solidFill>
                <a:latin typeface="Red Hat Display" panose="02010503040201060303" pitchFamily="2" charset="77"/>
              </a:defRPr>
            </a:lvl1pPr>
          </a:lstStyle>
          <a:p>
            <a:fld id="{083491BE-E3D5-8948-8167-6159B96506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3734925-6354-DB47-B333-60ED4196A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9638" y="6288099"/>
            <a:ext cx="4245866" cy="365125"/>
          </a:xfrm>
          <a:prstGeom prst="rect">
            <a:avLst/>
          </a:prstGeom>
        </p:spPr>
        <p:txBody>
          <a:bodyPr rIns="0" anchor="ctr" anchorCtr="0"/>
          <a:lstStyle>
            <a:lvl1pPr algn="l">
              <a:defRPr sz="1200" b="0" i="0">
                <a:solidFill>
                  <a:schemeClr val="tx1"/>
                </a:solidFill>
                <a:latin typeface="Red Hat Display" panose="02010503040201060303" pitchFamily="2" charset="77"/>
              </a:defRPr>
            </a:lvl1pPr>
          </a:lstStyle>
          <a:p>
            <a:r>
              <a:rPr lang="en-US" dirty="0"/>
              <a:t>Reed in Partnership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3075DF-A4C4-3BDD-FB26-145421ACA58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380038" y="6705600"/>
            <a:ext cx="14605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Reed 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1056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12" r:id="rId7"/>
    <p:sldLayoutId id="2147483715" r:id="rId8"/>
    <p:sldLayoutId id="2147483713" r:id="rId9"/>
    <p:sldLayoutId id="2147483714" r:id="rId10"/>
    <p:sldLayoutId id="2147483694" r:id="rId11"/>
    <p:sldLayoutId id="2147483698" r:id="rId12"/>
    <p:sldLayoutId id="214748370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Raisonne Pro DemiBold" panose="020B0503040202040103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500"/>
        </a:spcAft>
        <a:buFont typeface="Arial" panose="020B0604020202020204" pitchFamily="34" charset="0"/>
        <a:buNone/>
        <a:defRPr sz="2400" b="0" i="0" kern="1200">
          <a:solidFill>
            <a:schemeClr val="tx2"/>
          </a:solidFill>
          <a:latin typeface="Raisonne Pro DemiBold" panose="020B0503040202040103" pitchFamily="34" charset="0"/>
          <a:ea typeface="+mn-ea"/>
          <a:cs typeface="+mn-cs"/>
        </a:defRPr>
      </a:lvl1pPr>
      <a:lvl2pPr marL="9525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tabLst/>
        <a:defRPr sz="1600" b="1" i="0" kern="1200">
          <a:solidFill>
            <a:schemeClr val="tx1"/>
          </a:solidFill>
          <a:latin typeface="Red Hat Display" panose="02010503040201060303" pitchFamily="2" charset="77"/>
          <a:ea typeface="+mn-ea"/>
          <a:cs typeface="+mn-cs"/>
        </a:defRPr>
      </a:lvl2pPr>
      <a:lvl3pPr marL="9525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tabLst/>
        <a:defRPr sz="1400" b="0" i="0" kern="1200">
          <a:solidFill>
            <a:schemeClr val="tx1"/>
          </a:solidFill>
          <a:latin typeface="Red Hat Display" panose="02010503040201060303" pitchFamily="2" charset="77"/>
          <a:ea typeface="+mn-ea"/>
          <a:cs typeface="+mn-cs"/>
        </a:defRPr>
      </a:lvl3pPr>
      <a:lvl4pPr marL="44450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SzPct val="120000"/>
        <a:buFont typeface="Arial" panose="020B0604020202020204" pitchFamily="34" charset="0"/>
        <a:buChar char="•"/>
        <a:tabLst/>
        <a:defRPr sz="1400" b="1" i="0" kern="1200">
          <a:solidFill>
            <a:schemeClr val="tx1"/>
          </a:solidFill>
          <a:latin typeface="Red Hat Display" panose="02010503040201060303" pitchFamily="2" charset="77"/>
          <a:ea typeface="+mn-ea"/>
          <a:cs typeface="+mn-cs"/>
        </a:defRPr>
      </a:lvl4pPr>
      <a:lvl5pPr marL="44450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SzPct val="120000"/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Red Hat Display" panose="02010503040201060303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ursula.johnston@reed.com" TargetMode="External"/><Relationship Id="rId2" Type="http://schemas.openxmlformats.org/officeDocument/2006/relationships/hyperlink" Target="https://workroutes.co.uk/refer-someone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collections/universal-credit-information-for-stakeholders-and-partner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C36ACD-DBDD-436E-A4B4-E66EF6B7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2173280"/>
            <a:ext cx="10261600" cy="1328455"/>
          </a:xfrm>
        </p:spPr>
        <p:txBody>
          <a:bodyPr/>
          <a:lstStyle/>
          <a:p>
            <a:r>
              <a:rPr lang="en-GB" dirty="0"/>
              <a:t>Expert employability support for jobseekers</a:t>
            </a:r>
          </a:p>
        </p:txBody>
      </p:sp>
    </p:spTree>
    <p:extLst>
      <p:ext uri="{BB962C8B-B14F-4D97-AF65-F5344CB8AC3E}">
        <p14:creationId xmlns:p14="http://schemas.microsoft.com/office/powerpoint/2010/main" val="369354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1B8BD7-A148-5207-1F88-6F2F38E46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Better of Calculation – Returning to Work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​</a:t>
            </a:r>
            <a:endParaRPr lang="en-GB" sz="4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0F83FC-6F86-2260-1CFC-79C663AA6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3491BE-E3D5-8948-8167-6159B965061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B5E24-1066-FB8A-A009-2DAF89DB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Reed in Partnership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56700B-154B-22C2-D076-6ECEE04557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6900" y="1056066"/>
            <a:ext cx="6655956" cy="5095351"/>
          </a:xfrm>
        </p:spPr>
        <p:txBody>
          <a:bodyPr/>
          <a:lstStyle/>
          <a:p>
            <a:pPr algn="l" rtl="0" fontAlgn="base"/>
            <a:r>
              <a:rPr lang="en-GB" sz="2000" b="0" i="0" u="none" strike="noStrike" dirty="0">
                <a:solidFill>
                  <a:srgbClr val="0B0C0C"/>
                </a:solidFill>
                <a:effectLst/>
                <a:latin typeface="GDS Transport"/>
              </a:rPr>
              <a:t>This will give you an estimate of: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GDS Transport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B0C0C"/>
                </a:solidFill>
                <a:effectLst/>
                <a:latin typeface="GDS Transport"/>
              </a:rPr>
              <a:t>how your benefits will be affected if you start work or increase your hours (what to consider)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GDS Transport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B0C0C"/>
                </a:solidFill>
                <a:effectLst/>
                <a:latin typeface="GDS Transport"/>
              </a:rPr>
              <a:t>the benefits you could get (means versus non-means tested)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GDS Transport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B0C0C"/>
                </a:solidFill>
                <a:effectLst/>
                <a:latin typeface="GDS Transport"/>
              </a:rPr>
              <a:t>how much your benefit payments could be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GDS Transport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Good to know: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sz="28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l" rtl="0" fontAlgn="base"/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We make cross-service referrals with housing and welfare benefit services to better manage migration into work and in work benefits (i.e. housing benefit adjustments)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1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74B9F-6471-3A22-B468-B93C69C9A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569906"/>
            <a:ext cx="8245764" cy="486161"/>
          </a:xfrm>
        </p:spPr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Better of Calculation – what to think about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BBBE7C-D822-8963-5E77-7BD594FF9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3491BE-E3D5-8948-8167-6159B965061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9F39A6-6FDB-2D11-1142-14F1E24B7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Reed in Partnership   |   Document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F4E667-23B8-3E34-1FA3-E48D261500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l" rtl="0" fontAlgn="base"/>
            <a:r>
              <a:rPr lang="en-GB" sz="2000" b="0" i="0" u="none" strike="noStrike" dirty="0">
                <a:solidFill>
                  <a:srgbClr val="0B0C0C"/>
                </a:solidFill>
                <a:effectLst/>
                <a:latin typeface="GDS Transport"/>
              </a:rPr>
              <a:t>You’ll need accurate information about your: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GDS Transport"/>
              </a:rPr>
              <a:t>​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B0C0C"/>
                </a:solidFill>
                <a:effectLst/>
                <a:latin typeface="GDS Transport"/>
              </a:rPr>
              <a:t>savings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GDS Transport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B0C0C"/>
                </a:solidFill>
                <a:effectLst/>
                <a:latin typeface="GDS Transport"/>
              </a:rPr>
              <a:t>income, including your partner’s/housemates (from payslips, for example)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GDS Transport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B0C0C"/>
                </a:solidFill>
                <a:effectLst/>
                <a:latin typeface="GDS Transport"/>
              </a:rPr>
              <a:t>existing benefits and pensions (including anyone living with you)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GDS Transport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B0C0C"/>
                </a:solidFill>
                <a:effectLst/>
                <a:latin typeface="GDS Transport"/>
              </a:rPr>
              <a:t>outgoings (such as rent, mortgage, childcare payments)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71648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9A96E7-2304-DBE1-D1CE-80709B733B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491BE-E3D5-8948-8167-6159B965061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048FF-3982-AB56-99CB-DEDCA040D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Better of Calculation – Example</a:t>
            </a:r>
            <a:endParaRPr lang="en-GB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94BF9-91D9-3E07-0BD0-FB2248A1A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Reed in Partnership   |   Document title</a:t>
            </a:r>
            <a:endParaRPr lang="en-US" dirty="0"/>
          </a:p>
        </p:txBody>
      </p:sp>
      <p:pic>
        <p:nvPicPr>
          <p:cNvPr id="1028" name="Picture 4" descr="A screenshot of a calculator&#10;&#10;Description automatically generated">
            <a:extLst>
              <a:ext uri="{FF2B5EF4-FFF2-40B4-BE49-F238E27FC236}">
                <a16:creationId xmlns:a16="http://schemas.microsoft.com/office/drawing/2014/main" id="{0EF894DE-A8A7-226E-6157-F773E8B54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21" y="1083008"/>
            <a:ext cx="58293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screenshot of a website&#10;&#10;Description automatically generated">
            <a:extLst>
              <a:ext uri="{FF2B5EF4-FFF2-40B4-BE49-F238E27FC236}">
                <a16:creationId xmlns:a16="http://schemas.microsoft.com/office/drawing/2014/main" id="{88F7B670-3025-3FEB-190A-29F3B0498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1083007"/>
            <a:ext cx="5353400" cy="497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39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7A1CE0E6-C2A4-7B71-FF4D-2F59A6DD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569906"/>
            <a:ext cx="7954818" cy="486161"/>
          </a:xfrm>
        </p:spPr>
        <p:txBody>
          <a:bodyPr/>
          <a:lstStyle/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Referrals – Work Routes Work and Health Programme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F4A628-E9EA-1308-BCA7-1CDA59A19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6900" y="6288099"/>
            <a:ext cx="44043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83491BE-E3D5-8948-8167-6159B965061B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B9B18-1FAA-0594-81DD-73D5C0793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9638" y="6288099"/>
            <a:ext cx="42458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Reed in Partnership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3518250-03C9-E67D-AD95-1FC27F2A472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6900" y="1465943"/>
            <a:ext cx="6282871" cy="3033321"/>
          </a:xfrm>
        </p:spPr>
        <p:txBody>
          <a:bodyPr/>
          <a:lstStyle/>
          <a:p>
            <a:r>
              <a:rPr lang="en-GB" sz="2000" b="0" i="0" u="sng" strike="noStrike" dirty="0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2"/>
              </a:rPr>
              <a:t>Refer someone</a:t>
            </a:r>
            <a:endParaRPr lang="en-GB" sz="2000" b="0" i="0" u="sng" strike="noStrike" dirty="0">
              <a:solidFill>
                <a:srgbClr val="467886"/>
              </a:solidFill>
              <a:effectLst/>
              <a:latin typeface="Aptos" panose="020B0004020202020204" pitchFamily="34" charset="0"/>
            </a:endParaRPr>
          </a:p>
          <a:p>
            <a:pPr algn="l" rtl="0" fontAlgn="base"/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Good to know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sz="2000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If you would like to discuss co-location arrangements, then we would welcome the opportunity to explore this further with you.</a:t>
            </a: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 Please contact </a:t>
            </a:r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3"/>
              </a:rPr>
              <a:t>Ursula Johnston, Strategic Relationships Manager.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5270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F196D-9168-0390-C844-64BBB6E21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Universal Credit - Collection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5CFA87-0D8B-E55F-4646-8140C7382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3491BE-E3D5-8948-8167-6159B965061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A216C-5E8E-03EA-B96D-4975D470E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Reed in Partnership   |   Document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0E3EF4-F1DB-3A86-17B4-42E8159BDD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6900" y="1465943"/>
            <a:ext cx="6282871" cy="1547421"/>
          </a:xfrm>
        </p:spPr>
        <p:txBody>
          <a:bodyPr vert="horz" lIns="0" tIns="45720" rIns="91440" bIns="45720" rtlCol="0">
            <a:noAutofit/>
          </a:bodyPr>
          <a:lstStyle/>
          <a:p>
            <a:pPr fontAlgn="base"/>
            <a:r>
              <a:rPr lang="en-GB" sz="2800" dirty="0">
                <a:solidFill>
                  <a:srgbClr val="0B0C0C"/>
                </a:solidFill>
                <a:latin typeface="GDS Transport"/>
              </a:rPr>
              <a:t>Follow the </a:t>
            </a:r>
            <a:r>
              <a:rPr lang="en-GB" sz="2800" dirty="0">
                <a:solidFill>
                  <a:srgbClr val="0B0C0C"/>
                </a:solidFill>
                <a:latin typeface="GDS Transport"/>
                <a:hlinkClick r:id="rId2"/>
              </a:rPr>
              <a:t>link to the GOV.UK website </a:t>
            </a:r>
            <a:r>
              <a:rPr lang="en-GB" sz="2800" dirty="0">
                <a:solidFill>
                  <a:srgbClr val="0B0C0C"/>
                </a:solidFill>
                <a:latin typeface="GDS Transport"/>
              </a:rPr>
              <a:t>for information for stakeholders and partners</a:t>
            </a:r>
          </a:p>
          <a:p>
            <a:pPr fontAlgn="base"/>
            <a:endParaRPr lang="en-GB" sz="2800" dirty="0">
              <a:solidFill>
                <a:srgbClr val="0B0C0C"/>
              </a:solidFill>
              <a:latin typeface="GDS Transport"/>
            </a:endParaRPr>
          </a:p>
        </p:txBody>
      </p:sp>
    </p:spTree>
    <p:extLst>
      <p:ext uri="{BB962C8B-B14F-4D97-AF65-F5344CB8AC3E}">
        <p14:creationId xmlns:p14="http://schemas.microsoft.com/office/powerpoint/2010/main" val="20354744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REED in Partnership">
      <a:dk1>
        <a:srgbClr val="081351"/>
      </a:dk1>
      <a:lt1>
        <a:srgbClr val="FFFFFF"/>
      </a:lt1>
      <a:dk2>
        <a:srgbClr val="1D1DF0"/>
      </a:dk2>
      <a:lt2>
        <a:srgbClr val="6ECFE1"/>
      </a:lt2>
      <a:accent1>
        <a:srgbClr val="E22424"/>
      </a:accent1>
      <a:accent2>
        <a:srgbClr val="7855C3"/>
      </a:accent2>
      <a:accent3>
        <a:srgbClr val="19D2C3"/>
      </a:accent3>
      <a:accent4>
        <a:srgbClr val="FFEB1D"/>
      </a:accent4>
      <a:accent5>
        <a:srgbClr val="A00954"/>
      </a:accent5>
      <a:accent6>
        <a:srgbClr val="FF6300"/>
      </a:accent6>
      <a:hlink>
        <a:srgbClr val="1D1DF0"/>
      </a:hlink>
      <a:folHlink>
        <a:srgbClr val="1D1D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F7F7962-DB96-4BD9-ACF7-B29101ABB9FB}" vid="{874C1E93-2744-4F2D-9730-DAA4139CBC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45C9C4D9FCE49BBEC7F3FCEFB7E47" ma:contentTypeVersion="16" ma:contentTypeDescription="Create a new document." ma:contentTypeScope="" ma:versionID="fb7b056ad49a13a43c0142529bd6f71d">
  <xsd:schema xmlns:xsd="http://www.w3.org/2001/XMLSchema" xmlns:xs="http://www.w3.org/2001/XMLSchema" xmlns:p="http://schemas.microsoft.com/office/2006/metadata/properties" xmlns:ns2="1eb5ecb5-b3ff-4275-abd8-c549902d7d2c" xmlns:ns3="6f06af47-e883-43e5-8066-6bef629f258f" targetNamespace="http://schemas.microsoft.com/office/2006/metadata/properties" ma:root="true" ma:fieldsID="d88eca2f718733782769d1fd9c8f7fa5" ns2:_="" ns3:_="">
    <xsd:import namespace="1eb5ecb5-b3ff-4275-abd8-c549902d7d2c"/>
    <xsd:import namespace="6f06af47-e883-43e5-8066-6bef629f258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b5ecb5-b3ff-4275-abd8-c549902d7d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63bb04-f7c3-4918-9170-a67a5c16b690}" ma:internalName="TaxCatchAll" ma:showField="CatchAllData" ma:web="1eb5ecb5-b3ff-4275-abd8-c549902d7d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6af47-e883-43e5-8066-6bef629f25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113558a-3e2d-41fc-af71-bbe9993d9b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06af47-e883-43e5-8066-6bef629f258f">
      <Terms xmlns="http://schemas.microsoft.com/office/infopath/2007/PartnerControls"/>
    </lcf76f155ced4ddcb4097134ff3c332f>
    <TaxCatchAll xmlns="1eb5ecb5-b3ff-4275-abd8-c549902d7d2c" xsi:nil="true"/>
  </documentManagement>
</p:properties>
</file>

<file path=customXml/itemProps1.xml><?xml version="1.0" encoding="utf-8"?>
<ds:datastoreItem xmlns:ds="http://schemas.openxmlformats.org/officeDocument/2006/customXml" ds:itemID="{2BDF5DA2-A2A8-4C82-8DC4-3BE57360D0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b5ecb5-b3ff-4275-abd8-c549902d7d2c"/>
    <ds:schemaRef ds:uri="6f06af47-e883-43e5-8066-6bef629f25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C2191A-8047-4F01-89B5-8273227419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224B14-7895-4007-9AB9-E0A6DE1FF7AA}">
  <ds:schemaRefs>
    <ds:schemaRef ds:uri="http://schemas.microsoft.com/office/2006/metadata/properties"/>
    <ds:schemaRef ds:uri="http://schemas.microsoft.com/office/infopath/2007/PartnerControls"/>
    <ds:schemaRef ds:uri="6f06af47-e883-43e5-8066-6bef629f258f"/>
    <ds:schemaRef ds:uri="1eb5ecb5-b3ff-4275-abd8-c549902d7d2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Reed in Partnership - PowerPoint Template (2)</Template>
  <TotalTime>604</TotalTime>
  <Words>253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Red Hat Display</vt:lpstr>
      <vt:lpstr>Aptos Narrow</vt:lpstr>
      <vt:lpstr>Raisonne Pro DemiBold</vt:lpstr>
      <vt:lpstr>Aptos Display</vt:lpstr>
      <vt:lpstr>Arial</vt:lpstr>
      <vt:lpstr>GDS Transport</vt:lpstr>
      <vt:lpstr>Segoe UI</vt:lpstr>
      <vt:lpstr>Raisonne Pro Book</vt:lpstr>
      <vt:lpstr>Calibri</vt:lpstr>
      <vt:lpstr>Aptos</vt:lpstr>
      <vt:lpstr>1_Office Theme</vt:lpstr>
      <vt:lpstr>Expert employability support for jobseekers</vt:lpstr>
      <vt:lpstr>Better of Calculation – Returning to Work​</vt:lpstr>
      <vt:lpstr>Better of Calculation – what to think about</vt:lpstr>
      <vt:lpstr>Better of Calculation – Example</vt:lpstr>
      <vt:lpstr>Referrals – Work Routes Work and Health Programme</vt:lpstr>
      <vt:lpstr>Universal Credit - Collection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Support Updates</dc:title>
  <dc:creator>Natalie Irvine</dc:creator>
  <cp:lastModifiedBy>Ursula Johnston</cp:lastModifiedBy>
  <cp:revision>9</cp:revision>
  <dcterms:created xsi:type="dcterms:W3CDTF">2022-06-06T15:19:57Z</dcterms:created>
  <dcterms:modified xsi:type="dcterms:W3CDTF">2024-09-30T12:27:03Z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0x01010016145C9C4D9FCE49BBEC7F3FCEFB7E47</vt:lpwstr>
  </property>
  <property fmtid="{D5CDD505-2E9C-101B-9397-08002B2CF9AE}" pid="3" name="Order">
    <vt:r8>54177200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SIP_Label_d7afac5b-53dc-4f9b-9726-d220976847ab_Enabled">
    <vt:lpwstr>true</vt:lpwstr>
  </property>
  <property fmtid="{D5CDD505-2E9C-101B-9397-08002B2CF9AE}" pid="10" name="MSIP_Label_d7afac5b-53dc-4f9b-9726-d220976847ab_SetDate">
    <vt:lpwstr>2022-10-03T14:59:45Z</vt:lpwstr>
  </property>
  <property fmtid="{D5CDD505-2E9C-101B-9397-08002B2CF9AE}" pid="11" name="MSIP_Label_d7afac5b-53dc-4f9b-9726-d220976847ab_Method">
    <vt:lpwstr>Standard</vt:lpwstr>
  </property>
  <property fmtid="{D5CDD505-2E9C-101B-9397-08002B2CF9AE}" pid="12" name="MSIP_Label_d7afac5b-53dc-4f9b-9726-d220976847ab_Name">
    <vt:lpwstr>Company Confidential</vt:lpwstr>
  </property>
  <property fmtid="{D5CDD505-2E9C-101B-9397-08002B2CF9AE}" pid="13" name="MSIP_Label_d7afac5b-53dc-4f9b-9726-d220976847ab_SiteId">
    <vt:lpwstr>3d97076e-80d1-41ff-9ebb-3c9d9ee234ad</vt:lpwstr>
  </property>
  <property fmtid="{D5CDD505-2E9C-101B-9397-08002B2CF9AE}" pid="14" name="MSIP_Label_d7afac5b-53dc-4f9b-9726-d220976847ab_ActionId">
    <vt:lpwstr>15f588c0-eb02-4af7-b5e7-599e64e28c4a</vt:lpwstr>
  </property>
  <property fmtid="{D5CDD505-2E9C-101B-9397-08002B2CF9AE}" pid="15" name="MSIP_Label_d7afac5b-53dc-4f9b-9726-d220976847ab_ContentBits">
    <vt:lpwstr>2</vt:lpwstr>
  </property>
  <property fmtid="{D5CDD505-2E9C-101B-9397-08002B2CF9AE}" pid="16" name="ClassificationContentMarkingFooterLocations">
    <vt:lpwstr>1_Office Theme:5</vt:lpwstr>
  </property>
  <property fmtid="{D5CDD505-2E9C-101B-9397-08002B2CF9AE}" pid="17" name="ClassificationContentMarkingFooterText">
    <vt:lpwstr>Reed Company Confidential</vt:lpwstr>
  </property>
</Properties>
</file>