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2" r:id="rId4"/>
  </p:sldMasterIdLst>
  <p:notesMasterIdLst>
    <p:notesMasterId r:id="rId15"/>
  </p:notesMasterIdLst>
  <p:sldIdLst>
    <p:sldId id="256" r:id="rId5"/>
    <p:sldId id="317" r:id="rId6"/>
    <p:sldId id="363" r:id="rId7"/>
    <p:sldId id="368" r:id="rId8"/>
    <p:sldId id="360" r:id="rId9"/>
    <p:sldId id="365" r:id="rId10"/>
    <p:sldId id="369" r:id="rId11"/>
    <p:sldId id="366" r:id="rId12"/>
    <p:sldId id="367" r:id="rId13"/>
    <p:sldId id="3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2E2781-6F46-4935-B9BF-036F3BB92AEE}" v="5" dt="2023-11-21T08:19:17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3979" autoAdjust="0"/>
  </p:normalViewPr>
  <p:slideViewPr>
    <p:cSldViewPr snapToGrid="0">
      <p:cViewPr varScale="1">
        <p:scale>
          <a:sx n="63" d="100"/>
          <a:sy n="63" d="100"/>
        </p:scale>
        <p:origin x="540" y="6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ris, Andrew" userId="c9dfd878-fd24-4040-a2ba-add0457cbd04" providerId="ADAL" clId="{C92E2781-6F46-4935-B9BF-036F3BB92AEE}"/>
    <pc:docChg chg="undo custSel delSld modSld sldOrd delMainMaster">
      <pc:chgData name="Harris, Andrew" userId="c9dfd878-fd24-4040-a2ba-add0457cbd04" providerId="ADAL" clId="{C92E2781-6F46-4935-B9BF-036F3BB92AEE}" dt="2023-11-21T08:22:16.915" v="387" actId="1076"/>
      <pc:docMkLst>
        <pc:docMk/>
      </pc:docMkLst>
      <pc:sldChg chg="modSp mod">
        <pc:chgData name="Harris, Andrew" userId="c9dfd878-fd24-4040-a2ba-add0457cbd04" providerId="ADAL" clId="{C92E2781-6F46-4935-B9BF-036F3BB92AEE}" dt="2023-11-21T08:10:24.443" v="17" actId="20577"/>
        <pc:sldMkLst>
          <pc:docMk/>
          <pc:sldMk cId="3656992584" sldId="256"/>
        </pc:sldMkLst>
        <pc:spChg chg="mod">
          <ac:chgData name="Harris, Andrew" userId="c9dfd878-fd24-4040-a2ba-add0457cbd04" providerId="ADAL" clId="{C92E2781-6F46-4935-B9BF-036F3BB92AEE}" dt="2023-11-21T08:10:24.443" v="17" actId="20577"/>
          <ac:spMkLst>
            <pc:docMk/>
            <pc:sldMk cId="3656992584" sldId="256"/>
            <ac:spMk id="6" creationId="{00000000-0000-0000-0000-000000000000}"/>
          </ac:spMkLst>
        </pc:spChg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411034218" sldId="277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641690219" sldId="299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531271989" sldId="302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3639867048" sldId="307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014821174" sldId="309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371733707" sldId="338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854596907" sldId="359"/>
        </pc:sldMkLst>
      </pc:sldChg>
      <pc:sldChg chg="modSp mod">
        <pc:chgData name="Harris, Andrew" userId="c9dfd878-fd24-4040-a2ba-add0457cbd04" providerId="ADAL" clId="{C92E2781-6F46-4935-B9BF-036F3BB92AEE}" dt="2023-11-21T08:13:57.306" v="236" actId="20577"/>
        <pc:sldMkLst>
          <pc:docMk/>
          <pc:sldMk cId="3250400886" sldId="360"/>
        </pc:sldMkLst>
        <pc:spChg chg="mod">
          <ac:chgData name="Harris, Andrew" userId="c9dfd878-fd24-4040-a2ba-add0457cbd04" providerId="ADAL" clId="{C92E2781-6F46-4935-B9BF-036F3BB92AEE}" dt="2023-11-21T08:13:57.306" v="236" actId="20577"/>
          <ac:spMkLst>
            <pc:docMk/>
            <pc:sldMk cId="3250400886" sldId="360"/>
            <ac:spMk id="3" creationId="{00000000-0000-0000-0000-000000000000}"/>
          </ac:spMkLst>
        </pc:spChg>
      </pc:sldChg>
      <pc:sldChg chg="del">
        <pc:chgData name="Harris, Andrew" userId="c9dfd878-fd24-4040-a2ba-add0457cbd04" providerId="ADAL" clId="{C92E2781-6F46-4935-B9BF-036F3BB92AEE}" dt="2023-11-21T08:14:26.215" v="238" actId="47"/>
        <pc:sldMkLst>
          <pc:docMk/>
          <pc:sldMk cId="2599111419" sldId="361"/>
        </pc:sldMkLst>
      </pc:sldChg>
      <pc:sldChg chg="del">
        <pc:chgData name="Harris, Andrew" userId="c9dfd878-fd24-4040-a2ba-add0457cbd04" providerId="ADAL" clId="{C92E2781-6F46-4935-B9BF-036F3BB92AEE}" dt="2023-11-21T08:14:25.345" v="237" actId="47"/>
        <pc:sldMkLst>
          <pc:docMk/>
          <pc:sldMk cId="312874729" sldId="362"/>
        </pc:sldMkLst>
      </pc:sldChg>
      <pc:sldChg chg="modSp mod">
        <pc:chgData name="Harris, Andrew" userId="c9dfd878-fd24-4040-a2ba-add0457cbd04" providerId="ADAL" clId="{C92E2781-6F46-4935-B9BF-036F3BB92AEE}" dt="2023-11-21T08:10:59.481" v="94" actId="27636"/>
        <pc:sldMkLst>
          <pc:docMk/>
          <pc:sldMk cId="1056199496" sldId="363"/>
        </pc:sldMkLst>
        <pc:spChg chg="mod">
          <ac:chgData name="Harris, Andrew" userId="c9dfd878-fd24-4040-a2ba-add0457cbd04" providerId="ADAL" clId="{C92E2781-6F46-4935-B9BF-036F3BB92AEE}" dt="2023-11-21T08:10:59.481" v="94" actId="27636"/>
          <ac:spMkLst>
            <pc:docMk/>
            <pc:sldMk cId="1056199496" sldId="363"/>
            <ac:spMk id="3" creationId="{00000000-0000-0000-0000-000000000000}"/>
          </ac:spMkLst>
        </pc:spChg>
      </pc:sldChg>
      <pc:sldChg chg="modSp mod">
        <pc:chgData name="Harris, Andrew" userId="c9dfd878-fd24-4040-a2ba-add0457cbd04" providerId="ADAL" clId="{C92E2781-6F46-4935-B9BF-036F3BB92AEE}" dt="2023-11-21T08:14:40.573" v="252" actId="20577"/>
        <pc:sldMkLst>
          <pc:docMk/>
          <pc:sldMk cId="1253000501" sldId="365"/>
        </pc:sldMkLst>
        <pc:spChg chg="mod">
          <ac:chgData name="Harris, Andrew" userId="c9dfd878-fd24-4040-a2ba-add0457cbd04" providerId="ADAL" clId="{C92E2781-6F46-4935-B9BF-036F3BB92AEE}" dt="2023-11-21T08:14:40.573" v="252" actId="20577"/>
          <ac:spMkLst>
            <pc:docMk/>
            <pc:sldMk cId="1253000501" sldId="365"/>
            <ac:spMk id="2" creationId="{00000000-0000-0000-0000-000000000000}"/>
          </ac:spMkLst>
        </pc:spChg>
      </pc:sldChg>
      <pc:sldChg chg="modSp mod">
        <pc:chgData name="Harris, Andrew" userId="c9dfd878-fd24-4040-a2ba-add0457cbd04" providerId="ADAL" clId="{C92E2781-6F46-4935-B9BF-036F3BB92AEE}" dt="2023-11-21T08:17:22.536" v="286" actId="1076"/>
        <pc:sldMkLst>
          <pc:docMk/>
          <pc:sldMk cId="3918147006" sldId="366"/>
        </pc:sldMkLst>
        <pc:spChg chg="mod">
          <ac:chgData name="Harris, Andrew" userId="c9dfd878-fd24-4040-a2ba-add0457cbd04" providerId="ADAL" clId="{C92E2781-6F46-4935-B9BF-036F3BB92AEE}" dt="2023-11-21T08:17:22.536" v="286" actId="1076"/>
          <ac:spMkLst>
            <pc:docMk/>
            <pc:sldMk cId="3918147006" sldId="366"/>
            <ac:spMk id="3" creationId="{00000000-0000-0000-0000-000000000000}"/>
          </ac:spMkLst>
        </pc:spChg>
      </pc:sldChg>
      <pc:sldChg chg="modSp mod">
        <pc:chgData name="Harris, Andrew" userId="c9dfd878-fd24-4040-a2ba-add0457cbd04" providerId="ADAL" clId="{C92E2781-6F46-4935-B9BF-036F3BB92AEE}" dt="2023-11-21T08:22:16.915" v="387" actId="1076"/>
        <pc:sldMkLst>
          <pc:docMk/>
          <pc:sldMk cId="3125583989" sldId="367"/>
        </pc:sldMkLst>
        <pc:spChg chg="mod">
          <ac:chgData name="Harris, Andrew" userId="c9dfd878-fd24-4040-a2ba-add0457cbd04" providerId="ADAL" clId="{C92E2781-6F46-4935-B9BF-036F3BB92AEE}" dt="2023-11-21T08:22:16.915" v="387" actId="1076"/>
          <ac:spMkLst>
            <pc:docMk/>
            <pc:sldMk cId="3125583989" sldId="367"/>
            <ac:spMk id="3" creationId="{00000000-0000-0000-0000-000000000000}"/>
          </ac:spMkLst>
        </pc:spChg>
      </pc:sldChg>
      <pc:sldChg chg="modSp mod ord">
        <pc:chgData name="Harris, Andrew" userId="c9dfd878-fd24-4040-a2ba-add0457cbd04" providerId="ADAL" clId="{C92E2781-6F46-4935-B9BF-036F3BB92AEE}" dt="2023-11-21T08:12:06.103" v="121" actId="20577"/>
        <pc:sldMkLst>
          <pc:docMk/>
          <pc:sldMk cId="853708878" sldId="368"/>
        </pc:sldMkLst>
        <pc:spChg chg="mod">
          <ac:chgData name="Harris, Andrew" userId="c9dfd878-fd24-4040-a2ba-add0457cbd04" providerId="ADAL" clId="{C92E2781-6F46-4935-B9BF-036F3BB92AEE}" dt="2023-11-21T08:12:06.103" v="121" actId="20577"/>
          <ac:spMkLst>
            <pc:docMk/>
            <pc:sldMk cId="853708878" sldId="368"/>
            <ac:spMk id="3" creationId="{00000000-0000-0000-0000-000000000000}"/>
          </ac:spMkLst>
        </pc:spChg>
      </pc:sldChg>
      <pc:sldChg chg="modSp mod">
        <pc:chgData name="Harris, Andrew" userId="c9dfd878-fd24-4040-a2ba-add0457cbd04" providerId="ADAL" clId="{C92E2781-6F46-4935-B9BF-036F3BB92AEE}" dt="2023-11-21T08:15:29.563" v="262" actId="20577"/>
        <pc:sldMkLst>
          <pc:docMk/>
          <pc:sldMk cId="3549128744" sldId="369"/>
        </pc:sldMkLst>
        <pc:spChg chg="mod">
          <ac:chgData name="Harris, Andrew" userId="c9dfd878-fd24-4040-a2ba-add0457cbd04" providerId="ADAL" clId="{C92E2781-6F46-4935-B9BF-036F3BB92AEE}" dt="2023-11-21T08:15:29.563" v="262" actId="20577"/>
          <ac:spMkLst>
            <pc:docMk/>
            <pc:sldMk cId="3549128744" sldId="369"/>
            <ac:spMk id="3" creationId="{00000000-0000-0000-0000-000000000000}"/>
          </ac:spMkLst>
        </pc:spChg>
      </pc:sldChg>
      <pc:sldChg chg="del">
        <pc:chgData name="Harris, Andrew" userId="c9dfd878-fd24-4040-a2ba-add0457cbd04" providerId="ADAL" clId="{C92E2781-6F46-4935-B9BF-036F3BB92AEE}" dt="2023-11-21T08:19:27.937" v="386" actId="47"/>
        <pc:sldMkLst>
          <pc:docMk/>
          <pc:sldMk cId="2039960339" sldId="370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154770518" sldId="371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924344059" sldId="372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325718541" sldId="373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3211639141" sldId="374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966576267" sldId="375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797003630" sldId="376"/>
        </pc:sldMkLst>
      </pc:sldChg>
      <pc:sldChg chg="addSp modSp mod ord">
        <pc:chgData name="Harris, Andrew" userId="c9dfd878-fd24-4040-a2ba-add0457cbd04" providerId="ADAL" clId="{C92E2781-6F46-4935-B9BF-036F3BB92AEE}" dt="2023-11-21T08:19:25.205" v="385" actId="1076"/>
        <pc:sldMkLst>
          <pc:docMk/>
          <pc:sldMk cId="3656913055" sldId="377"/>
        </pc:sldMkLst>
        <pc:spChg chg="mod">
          <ac:chgData name="Harris, Andrew" userId="c9dfd878-fd24-4040-a2ba-add0457cbd04" providerId="ADAL" clId="{C92E2781-6F46-4935-B9BF-036F3BB92AEE}" dt="2023-11-21T08:19:25.205" v="385" actId="1076"/>
          <ac:spMkLst>
            <pc:docMk/>
            <pc:sldMk cId="3656913055" sldId="377"/>
            <ac:spMk id="6" creationId="{00000000-0000-0000-0000-000000000000}"/>
          </ac:spMkLst>
        </pc:spChg>
        <pc:spChg chg="add mod">
          <ac:chgData name="Harris, Andrew" userId="c9dfd878-fd24-4040-a2ba-add0457cbd04" providerId="ADAL" clId="{C92E2781-6F46-4935-B9BF-036F3BB92AEE}" dt="2023-11-21T08:19:24.875" v="384" actId="1076"/>
          <ac:spMkLst>
            <pc:docMk/>
            <pc:sldMk cId="3656913055" sldId="377"/>
            <ac:spMk id="7" creationId="{59D8A0E2-7424-486C-BB43-5C6B27EF1E92}"/>
          </ac:spMkLst>
        </pc:spChg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326899876" sldId="378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059232379" sldId="379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327665785" sldId="380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1729657732" sldId="381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533234435" sldId="382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945400691" sldId="383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3360024332" sldId="384"/>
        </pc:sldMkLst>
      </pc:sldChg>
      <pc:sldChg chg="del">
        <pc:chgData name="Harris, Andrew" userId="c9dfd878-fd24-4040-a2ba-add0457cbd04" providerId="ADAL" clId="{C92E2781-6F46-4935-B9BF-036F3BB92AEE}" dt="2023-11-21T08:19:01.678" v="377" actId="47"/>
        <pc:sldMkLst>
          <pc:docMk/>
          <pc:sldMk cId="2766106441" sldId="385"/>
        </pc:sldMkLst>
      </pc:sldChg>
      <pc:sldMasterChg chg="del delSldLayout">
        <pc:chgData name="Harris, Andrew" userId="c9dfd878-fd24-4040-a2ba-add0457cbd04" providerId="ADAL" clId="{C92E2781-6F46-4935-B9BF-036F3BB92AEE}" dt="2023-11-21T08:19:01.678" v="377" actId="47"/>
        <pc:sldMasterMkLst>
          <pc:docMk/>
          <pc:sldMasterMk cId="675161167" sldId="2147483815"/>
        </pc:sldMasterMkLst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2857461837" sldId="2147483816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3976233645" sldId="2147483817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1189690603" sldId="2147483818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49278564" sldId="2147483819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1154538025" sldId="2147483820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1729383425" sldId="2147483821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8378744" sldId="2147483822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2322618248" sldId="2147483823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584432668" sldId="2147483824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4241357415" sldId="2147483825"/>
          </pc:sldLayoutMkLst>
        </pc:sldLayoutChg>
        <pc:sldLayoutChg chg="del">
          <pc:chgData name="Harris, Andrew" userId="c9dfd878-fd24-4040-a2ba-add0457cbd04" providerId="ADAL" clId="{C92E2781-6F46-4935-B9BF-036F3BB92AEE}" dt="2023-11-21T08:19:01.678" v="377" actId="47"/>
          <pc:sldLayoutMkLst>
            <pc:docMk/>
            <pc:sldMasterMk cId="675161167" sldId="2147483815"/>
            <pc:sldLayoutMk cId="998371324" sldId="214748382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B46EA-3E51-46CD-829A-E2977FD01889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344C6-FFB8-408D-B06D-A3F75A69F8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79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973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334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409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Highly trained</a:t>
            </a:r>
            <a:r>
              <a:rPr lang="en-GB" baseline="0" dirty="0"/>
              <a:t> &amp; skilled from world leading institutions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13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222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8161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293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010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537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Currently</a:t>
            </a:r>
            <a:r>
              <a:rPr lang="en-GB" baseline="0" dirty="0"/>
              <a:t> no waiting list for first line options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344C6-FFB8-408D-B06D-A3F75A69F8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066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49B5-8B21-4A4B-9765-8B835D87CA6E}" type="datetime1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14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F42E-E314-48C9-A712-97C1ECDE6294}" type="datetime1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3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3929-54DA-4131-BE9B-B5BF25C48D0D}" type="datetime1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973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597F6-F215-4A0B-9B4C-E6A51A5CA211}" type="datetimeFigureOut">
              <a:rPr lang="en-US" altLang="en-US"/>
              <a:pPr>
                <a:defRPr/>
              </a:pPr>
              <a:t>11/21/2023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8B38C92F-EA3C-4E33-811F-FD015A64AE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026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9744-830C-48FD-9A8F-D8D8694F26DA}" type="datetime1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49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76C6-73B1-4D8D-B4DB-0A68D920EFD9}" type="datetime1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63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EC88-F1A6-4948-95A3-16BED95E23C2}" type="datetime1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0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76ECA-FF7B-4DE4-8585-EFFC973B5B08}" type="datetime1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FA11-0560-459A-8AEB-831F50E8CA86}" type="datetime1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53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D1AE-4E85-41D3-AF7C-770F7CB92D35}" type="datetime1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54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E60FD7B-88A3-46F6-AAB5-A7ABAEBE03C3}" type="datetime1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17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DD7F-A995-43FF-99DB-7399FD19DF49}" type="datetime1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46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14B98A-92B6-427E-BC3A-2DA525D5E652}" type="datetime1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AEADD9C-E8D8-4453-A577-BB11C734A1AA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78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Andrew.Harris@slam.nhs.u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oydontalkingtherapies.nhs.uk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655" y="357240"/>
            <a:ext cx="4006618" cy="40049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41040" y="4781279"/>
            <a:ext cx="94158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Andrew Harris, Senior Clinical Team Lead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accent6"/>
                </a:solidFill>
                <a:hlinkClick r:id="rId4"/>
              </a:rPr>
              <a:t>Andrew.Harris@slam.nhs.uk</a:t>
            </a:r>
            <a:endParaRPr lang="en-GB" sz="2400" b="1" dirty="0">
              <a:solidFill>
                <a:schemeClr val="accent6"/>
              </a:solidFill>
            </a:endParaRPr>
          </a:p>
          <a:p>
            <a:pPr algn="ctr"/>
            <a:endParaRPr lang="en-GB" sz="32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17" t="681" r="2206" b="59821"/>
          <a:stretch>
            <a:fillRect/>
          </a:stretch>
        </p:blipFill>
        <p:spPr bwMode="auto">
          <a:xfrm>
            <a:off x="10082026" y="477890"/>
            <a:ext cx="1278653" cy="944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6992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655" y="357240"/>
            <a:ext cx="4006618" cy="40049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41038" y="4362218"/>
            <a:ext cx="94158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Thank you</a:t>
            </a:r>
            <a:endParaRPr lang="en-GB" sz="6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17" t="681" r="2206" b="59821"/>
          <a:stretch>
            <a:fillRect/>
          </a:stretch>
        </p:blipFill>
        <p:spPr bwMode="auto">
          <a:xfrm>
            <a:off x="10082026" y="477890"/>
            <a:ext cx="1278653" cy="944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9D8A0E2-7424-486C-BB43-5C6B27EF1E92}"/>
              </a:ext>
            </a:extLst>
          </p:cNvPr>
          <p:cNvSpPr txBox="1">
            <a:spLocks/>
          </p:cNvSpPr>
          <p:nvPr/>
        </p:nvSpPr>
        <p:spPr>
          <a:xfrm>
            <a:off x="4435595" y="5409969"/>
            <a:ext cx="2626734" cy="6054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56913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2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766119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1556951"/>
            <a:ext cx="10058400" cy="427496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Who we are &amp; what we do</a:t>
            </a:r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Who we help &amp; what support we offer</a:t>
            </a:r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How people can access our service &amp; what happens when they do</a:t>
            </a:r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How we can maintain resilience &amp; wellbeing</a:t>
            </a:r>
          </a:p>
          <a:p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90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3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228598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Who we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891065"/>
            <a:ext cx="10058400" cy="582574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Primary Care Talking Therapies Service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Part of South London &amp; </a:t>
            </a:r>
            <a:r>
              <a:rPr lang="en-GB" sz="2800" dirty="0" err="1"/>
              <a:t>Maudsley</a:t>
            </a:r>
            <a:r>
              <a:rPr lang="en-GB" sz="2800" dirty="0"/>
              <a:t> NHS Foundation Trust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Large team of different professionals</a:t>
            </a:r>
          </a:p>
          <a:p>
            <a:pPr lv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 Assistant psychologists</a:t>
            </a:r>
          </a:p>
          <a:p>
            <a:pPr lv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 Psychological Wellbeing Practitioners (PWPs)</a:t>
            </a:r>
          </a:p>
          <a:p>
            <a:pPr lv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 Cognitive Behavioural Therapists</a:t>
            </a:r>
          </a:p>
          <a:p>
            <a:pPr lv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 Counsellors (via partner Care To Listen)</a:t>
            </a:r>
          </a:p>
          <a:p>
            <a:pPr lvl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 Employment Support Advisors (via partner Work Well Croydon)</a:t>
            </a:r>
          </a:p>
          <a:p>
            <a:pPr marL="273050" lvl="1" indent="-2730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Based at </a:t>
            </a:r>
            <a:r>
              <a:rPr lang="en-GB" sz="2800" dirty="0" err="1"/>
              <a:t>Bethlem</a:t>
            </a:r>
            <a:r>
              <a:rPr lang="en-GB" sz="2800" dirty="0"/>
              <a:t> Royal Hospital, Beckenham, with satellite sites across the borough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marL="201168" lvl="1" indent="0">
              <a:buNone/>
            </a:pPr>
            <a:endParaRPr lang="en-GB" sz="2600" dirty="0"/>
          </a:p>
          <a:p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9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4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228598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Who we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834079"/>
            <a:ext cx="10058400" cy="562570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People with common mental health problems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Depression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Generalised anxiety (problems with managing worrying)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Panic disorder &amp; agoraphobia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Health anxiety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Social anxiety</a:t>
            </a:r>
            <a:endParaRPr lang="en-GB" sz="26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Obsessive Compulsive Disorder (OCD)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Post-traumatic Stress Disorder (PTSD)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Specific phobias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Mild insomnia</a:t>
            </a:r>
          </a:p>
          <a:p>
            <a:pPr marL="273050" lvl="1" indent="-2730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300" dirty="0"/>
              <a:t>Distress in managing long term health conditions</a:t>
            </a:r>
          </a:p>
          <a:p>
            <a:pPr marL="273050" lvl="1" indent="-2730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300" dirty="0"/>
              <a:t>Asylum seekers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Aged 17 and over (no upper age limit)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Registered with a Croydon GP or live in the Borough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0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0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32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0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0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5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445762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What we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1051243"/>
            <a:ext cx="10058400" cy="520241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Groups based on principles of cognitive behavioural therapy (CBT)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Supported online guided self-help based on CBT (</a:t>
            </a:r>
            <a:r>
              <a:rPr lang="en-GB" sz="2800" dirty="0" err="1"/>
              <a:t>SilverCloud</a:t>
            </a:r>
            <a:r>
              <a:rPr lang="en-GB" sz="2800" dirty="0"/>
              <a:t>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1:1 guided self-help based on CBT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1:1 CBT (also EMDR, IPT, behavioural couples therapy for depression)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1:1 counselling (via partner Care To Listen)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Employment support (via partner Work Well Croydon)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Face-to-face, phone or video calls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2800" dirty="0"/>
              <a:t> Mainly 9.00-17.00 weekdays, but some early morning &amp; evening availability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marL="201168" lvl="1" indent="0">
              <a:buNone/>
            </a:pPr>
            <a:endParaRPr lang="en-GB" sz="2600" dirty="0"/>
          </a:p>
          <a:p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40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6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445762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What does our therapy look like?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1051243"/>
            <a:ext cx="10058400" cy="52024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Time-limited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 Up to 6 sessions for online/guided self-help &amp; counselling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800" dirty="0"/>
              <a:t> Up to 12 sessions for CBT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Proactive &amp; collaborative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A ‘doing’ as well as a ‘talking’ therapy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Focussed on making changes in the present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Part of an ongoing process of understanding, learning, practising, reviewing, taking forward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marL="201168" lvl="1" indent="0">
              <a:buNone/>
            </a:pPr>
            <a:endParaRPr lang="en-GB" sz="2600" dirty="0"/>
          </a:p>
          <a:p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000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7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445762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What we don’t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1051243"/>
            <a:ext cx="10058400" cy="520241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Treat children 16 years or younger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</a:t>
            </a:r>
            <a:r>
              <a:rPr lang="en-GB" sz="2600" dirty="0"/>
              <a:t>CAMHS</a:t>
            </a:r>
          </a:p>
          <a:p>
            <a:pPr marL="182563" lvl="1" indent="-182563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000" dirty="0"/>
              <a:t> Directly treat alcohol/drug/substance misuse</a:t>
            </a:r>
          </a:p>
          <a:p>
            <a:pPr marL="182563" lvl="1" indent="-182563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000" dirty="0"/>
              <a:t> Manage active suicidality or risk to others</a:t>
            </a:r>
          </a:p>
          <a:p>
            <a:pPr marL="452438" lvl="2" indent="-26987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Assessment &amp; Liaison Service / A&amp;E</a:t>
            </a:r>
          </a:p>
          <a:p>
            <a:pPr marL="182563" lvl="1" indent="-182563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000" dirty="0"/>
              <a:t> Work with complex/severe &amp; enduring problems</a:t>
            </a:r>
          </a:p>
          <a:p>
            <a:pPr marL="452438" lvl="2" indent="-26987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Complex PTSD, including from childhood abuse</a:t>
            </a:r>
          </a:p>
          <a:p>
            <a:pPr marL="452438" lvl="2" indent="-26987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Psychosis e.g. schizophrenia</a:t>
            </a:r>
          </a:p>
          <a:p>
            <a:pPr marL="452438" lvl="2" indent="-26987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Bipolar disorder</a:t>
            </a:r>
          </a:p>
          <a:p>
            <a:pPr marL="452438" lvl="2" indent="-26987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Personality disorder</a:t>
            </a:r>
          </a:p>
          <a:p>
            <a:pPr marL="452438" lvl="2" indent="-269875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Organic problems e.g. dementia </a:t>
            </a:r>
            <a:endParaRPr lang="en-GB" sz="24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0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32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0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128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8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445762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How people can access our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1481015"/>
            <a:ext cx="10058400" cy="454899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600" dirty="0"/>
              <a:t> Self refer online: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 </a:t>
            </a:r>
            <a:r>
              <a:rPr lang="en-GB" sz="3600" dirty="0">
                <a:hlinkClick r:id="rId3"/>
              </a:rPr>
              <a:t>https://croydontalkingtherapies.nhs.uk/</a:t>
            </a:r>
            <a:endParaRPr lang="en-GB" sz="36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600" dirty="0"/>
              <a:t> Or Google ‘Croydon Talking Therapies’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GB" sz="3600" dirty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600" dirty="0"/>
              <a:t>Self refer by phone: 0203 228 4040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GB" sz="3600" dirty="0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600" dirty="0"/>
              <a:t>Referral from GP/other professional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147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ADD9C-E8D8-4453-A577-BB11C734A1AA}" type="slidenum">
              <a:rPr lang="en-GB" smtClean="0"/>
              <a:t>9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73211" y="445762"/>
            <a:ext cx="10058400" cy="605481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What happens when people refer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73211" y="1268407"/>
            <a:ext cx="10058400" cy="536099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May be screened to find out more information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200" dirty="0"/>
              <a:t> Registered &amp; sent booking link for initial telephone triage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Brief (up to 45 minutes) call to explore main problem &amp; consider options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GB" sz="3000" dirty="0"/>
          </a:p>
          <a:p>
            <a:pPr marL="182563" lvl="1" indent="-182563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000" dirty="0"/>
              <a:t> If offered treatment:</a:t>
            </a:r>
            <a:endParaRPr lang="en-GB" sz="26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Booked into next appointment, or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3000" dirty="0"/>
              <a:t> Added to waiting list </a:t>
            </a:r>
          </a:p>
          <a:p>
            <a:pPr marL="201168" lvl="1" indent="0">
              <a:lnSpc>
                <a:spcPct val="100000"/>
              </a:lnSpc>
              <a:buNone/>
            </a:pPr>
            <a:endParaRPr lang="en-GB" sz="3000" dirty="0"/>
          </a:p>
          <a:p>
            <a:pPr marL="182563" lvl="1" indent="-182563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GB" sz="3000" dirty="0"/>
              <a:t> If not, given information about accessing alternative support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32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30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 marL="201168" lvl="1" indent="0">
              <a:lnSpc>
                <a:spcPct val="100000"/>
              </a:lnSpc>
              <a:buNone/>
            </a:pPr>
            <a:endParaRPr lang="en-GB" sz="2600" dirty="0"/>
          </a:p>
          <a:p>
            <a:pPr>
              <a:lnSpc>
                <a:spcPct val="100000"/>
              </a:lnSpc>
            </a:pPr>
            <a:endParaRPr lang="en-GB" dirty="0"/>
          </a:p>
        </p:txBody>
      </p:sp>
      <p:pic>
        <p:nvPicPr>
          <p:cNvPr id="5" name="Content Placeholder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19" y="228598"/>
            <a:ext cx="1040237" cy="103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5839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3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269C99"/>
      </a:accent1>
      <a:accent2>
        <a:srgbClr val="269C99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49D1E806A5654491F0749FC9ECE81A" ma:contentTypeVersion="13" ma:contentTypeDescription="Create a new document." ma:contentTypeScope="" ma:versionID="2ec97dd3da01dff722cc5621b8a87717">
  <xsd:schema xmlns:xsd="http://www.w3.org/2001/XMLSchema" xmlns:xs="http://www.w3.org/2001/XMLSchema" xmlns:p="http://schemas.microsoft.com/office/2006/metadata/properties" xmlns:ns3="6ecd4314-e3a5-486f-a7e3-410a119dcaab" xmlns:ns4="533b61f8-1e2f-4e8b-8c3f-53b7c750ee02" targetNamespace="http://schemas.microsoft.com/office/2006/metadata/properties" ma:root="true" ma:fieldsID="a810cb2a08eaea1356dba0881698669d" ns3:_="" ns4:_="">
    <xsd:import namespace="6ecd4314-e3a5-486f-a7e3-410a119dcaab"/>
    <xsd:import namespace="533b61f8-1e2f-4e8b-8c3f-53b7c750ee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d4314-e3a5-486f-a7e3-410a119dca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3b61f8-1e2f-4e8b-8c3f-53b7c750ee0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AC2CB4-511E-4292-BB69-FE1E1C9A01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4D1828-5808-466F-B90D-0BB715AEEA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cd4314-e3a5-486f-a7e3-410a119dcaab"/>
    <ds:schemaRef ds:uri="533b61f8-1e2f-4e8b-8c3f-53b7c750ee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40F88B-3F6F-4CDC-845A-90BEDF82EE6C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6ecd4314-e3a5-486f-a7e3-410a119dcaab"/>
    <ds:schemaRef ds:uri="http://purl.org/dc/terms/"/>
    <ds:schemaRef ds:uri="533b61f8-1e2f-4e8b-8c3f-53b7c750ee0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19480</TotalTime>
  <Words>584</Words>
  <Application>Microsoft Office PowerPoint</Application>
  <PresentationFormat>Widescreen</PresentationFormat>
  <Paragraphs>127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Retrospect</vt:lpstr>
      <vt:lpstr>PowerPoint Presentation</vt:lpstr>
      <vt:lpstr>Agenda</vt:lpstr>
      <vt:lpstr>Who we are</vt:lpstr>
      <vt:lpstr>Who we help</vt:lpstr>
      <vt:lpstr>What we do</vt:lpstr>
      <vt:lpstr>What does our therapy look like?</vt:lpstr>
      <vt:lpstr>What we don’t do</vt:lpstr>
      <vt:lpstr>How people can access our service</vt:lpstr>
      <vt:lpstr>What happens when people refer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Adamson, Joanna</dc:creator>
  <cp:lastModifiedBy>Harris, Andrew</cp:lastModifiedBy>
  <cp:revision>148</cp:revision>
  <dcterms:created xsi:type="dcterms:W3CDTF">2019-09-26T15:41:54Z</dcterms:created>
  <dcterms:modified xsi:type="dcterms:W3CDTF">2023-11-21T08:22:19Z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0x0101007449D1E806A5654491F0749FC9ECE81A</vt:lpwstr>
  </property>
</Properties>
</file>