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6858000" cx="12192000"/>
  <p:notesSz cx="6858000" cy="9144000"/>
  <p:embeddedFontLst>
    <p:embeddedFont>
      <p:font typeface="Ubuntu"/>
      <p:regular r:id="rId14"/>
      <p:bold r:id="rId15"/>
      <p:italic r:id="rId16"/>
      <p:boldItalic r:id="rId17"/>
    </p:embeddedFont>
    <p:embeddedFont>
      <p:font typeface="Open Sans"/>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 roundtripDataSignature="AMtx7mj36zRA+q+fxY9jQsM2w1MRnpxo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OpenSans-italic.fntdata"/><Relationship Id="rId11" Type="http://schemas.openxmlformats.org/officeDocument/2006/relationships/slide" Target="slides/slide7.xml"/><Relationship Id="rId22" Type="http://customschemas.google.com/relationships/presentationmetadata" Target="metadata"/><Relationship Id="rId10" Type="http://schemas.openxmlformats.org/officeDocument/2006/relationships/slide" Target="slides/slide6.xml"/><Relationship Id="rId21"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Ubuntu-bold.fntdata"/><Relationship Id="rId14" Type="http://schemas.openxmlformats.org/officeDocument/2006/relationships/font" Target="fonts/Ubuntu-regular.fntdata"/><Relationship Id="rId17" Type="http://schemas.openxmlformats.org/officeDocument/2006/relationships/font" Target="fonts/Ubuntu-boldItalic.fntdata"/><Relationship Id="rId16" Type="http://schemas.openxmlformats.org/officeDocument/2006/relationships/font" Target="fonts/Ubuntu-italic.fntdata"/><Relationship Id="rId5" Type="http://schemas.openxmlformats.org/officeDocument/2006/relationships/slide" Target="slides/slide1.xml"/><Relationship Id="rId19" Type="http://schemas.openxmlformats.org/officeDocument/2006/relationships/font" Target="fonts/OpenSans-bold.fntdata"/><Relationship Id="rId6" Type="http://schemas.openxmlformats.org/officeDocument/2006/relationships/slide" Target="slides/slide2.xml"/><Relationship Id="rId18" Type="http://schemas.openxmlformats.org/officeDocument/2006/relationships/font" Target="fonts/OpenSans-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At SU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We believe that everyone can transform their life through creative community.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We believe in the power of artistic practice to create meaning and purpose in life.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We focus on the possibilities, not on the limitations or on the illness.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r>
              <a:t/>
            </a:r>
            <a:endParaRPr/>
          </a:p>
          <a:p>
            <a:pPr indent="0" lvl="0" marL="0" rtl="0" algn="r">
              <a:spcBef>
                <a:spcPts val="0"/>
              </a:spcBef>
              <a:spcAft>
                <a:spcPts val="0"/>
              </a:spcAft>
              <a:buClr>
                <a:schemeClr val="dk1"/>
              </a:buClr>
              <a:buSzPts val="1100"/>
              <a:buFont typeface="Arial"/>
              <a:buNone/>
            </a:pPr>
            <a:r>
              <a:rPr b="1" i="1" lang="en-GB"/>
              <a:t>Who are we and why are we different?</a:t>
            </a:r>
            <a:endParaRPr b="1"/>
          </a:p>
          <a:p>
            <a:pPr indent="0" lvl="0" marL="0" rtl="0" algn="l">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None/>
            </a:pPr>
            <a:r>
              <a:rPr b="1" lang="en-GB">
                <a:latin typeface="Arial"/>
                <a:ea typeface="Arial"/>
                <a:cs typeface="Arial"/>
                <a:sym typeface="Arial"/>
              </a:rPr>
              <a:t>Who is this service for?</a:t>
            </a:r>
            <a:endParaRPr b="1">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Adults 18+ interested in creative arts, living with wide range of mental health conditions and on their recovery journey</a:t>
            </a:r>
            <a:r>
              <a:rPr lang="en-GB"/>
              <a:t>.</a:t>
            </a:r>
            <a:endParaRPr/>
          </a:p>
          <a:p>
            <a:pPr indent="-298450" lvl="1" marL="914400" rtl="0" algn="l">
              <a:lnSpc>
                <a:spcPct val="115000"/>
              </a:lnSpc>
              <a:spcBef>
                <a:spcPts val="0"/>
              </a:spcBef>
              <a:spcAft>
                <a:spcPts val="0"/>
              </a:spcAft>
              <a:buClr>
                <a:schemeClr val="dk1"/>
              </a:buClr>
              <a:buSzPts val="1100"/>
              <a:buChar char="○"/>
            </a:pPr>
            <a:r>
              <a:rPr lang="en-GB"/>
              <a:t>We usually  work with people who have been through a mental health  crisis (the full spectrum of conditions including dual diagnosis and additional such as physical or learning difficulties.  So the group is inclusive and non diagnosis specific.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GB"/>
              <a:t>SU Model: </a:t>
            </a:r>
            <a:endParaRPr b="1"/>
          </a:p>
          <a:p>
            <a:pPr indent="0" lvl="0" marL="0" rtl="0" algn="l">
              <a:spcBef>
                <a:spcPts val="0"/>
              </a:spcBef>
              <a:spcAft>
                <a:spcPts val="0"/>
              </a:spcAft>
              <a:buClr>
                <a:schemeClr val="dk1"/>
              </a:buClr>
              <a:buSzPts val="1100"/>
              <a:buFont typeface="Arial"/>
              <a:buNone/>
            </a:pPr>
            <a:r>
              <a:rPr lang="en-GB"/>
              <a:t>Our way of working is characterised by how Art, Education and Group interactions/ therapy come together in one integrated package.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This model is unique because while influenced by both art education and psychotherapy,  in practice it challenges both - the traditional relationship of student =teacher or therapist=client.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t/>
            </a:r>
            <a:endParaRPr i="1"/>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300"/>
          </a:p>
          <a:p>
            <a:pPr indent="-304800" lvl="0" marL="457200" rtl="0" algn="l">
              <a:lnSpc>
                <a:spcPct val="115000"/>
              </a:lnSpc>
              <a:spcBef>
                <a:spcPts val="0"/>
              </a:spcBef>
              <a:spcAft>
                <a:spcPts val="0"/>
              </a:spcAft>
              <a:buClr>
                <a:schemeClr val="dk1"/>
              </a:buClr>
              <a:buSzPts val="1200"/>
              <a:buChar char="●"/>
            </a:pPr>
            <a:r>
              <a:rPr b="1" lang="en-GB">
                <a:latin typeface="Arial"/>
                <a:ea typeface="Arial"/>
                <a:cs typeface="Arial"/>
                <a:sym typeface="Arial"/>
              </a:rPr>
              <a:t>What is the main service offer?</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Therapeutic art studio group in the established Studio Upstairs model</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Facilitated by 2 studio managers per group, HCPC registered, clinically supervised, trained as Art Therapists and artists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Organised forums, outings, events, publications and exhibitions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Regular individual reviews of set goals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Shared reviews of artwork and group feedback</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Opportunities for volunteering, exhibiting and learning skills in this area</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Art materials, specialist equipment and training to use them</a:t>
            </a:r>
            <a:endParaRPr sz="1100">
              <a:latin typeface="Arial"/>
              <a:ea typeface="Arial"/>
              <a:cs typeface="Arial"/>
              <a:sym typeface="Arial"/>
            </a:endParaRPr>
          </a:p>
          <a:p>
            <a:pPr indent="0" lvl="0" marL="91440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GB">
                <a:latin typeface="Arial"/>
                <a:ea typeface="Arial"/>
                <a:cs typeface="Arial"/>
                <a:sym typeface="Arial"/>
              </a:rPr>
              <a:t>When:</a:t>
            </a:r>
            <a:r>
              <a:rPr lang="en-GB">
                <a:latin typeface="Arial"/>
                <a:ea typeface="Arial"/>
                <a:cs typeface="Arial"/>
                <a:sym typeface="Arial"/>
              </a:rPr>
              <a:t> </a:t>
            </a:r>
            <a:r>
              <a:rPr lang="en-GB" sz="1100">
                <a:latin typeface="Arial"/>
                <a:ea typeface="Arial"/>
                <a:cs typeface="Arial"/>
                <a:sym typeface="Arial"/>
              </a:rPr>
              <a:t>one or two days per week, for 3-6 months+, up to 6 hours per day, 10am -5pm</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rPr lang="en-GB" sz="1100">
                <a:latin typeface="Arial"/>
                <a:ea typeface="Arial"/>
                <a:cs typeface="Arial"/>
                <a:sym typeface="Arial"/>
              </a:rPr>
              <a:t>Additionally we run workshops and online groups.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a:t>During and post covid we have also offered online groups, mainly for Merton residents, though there were few joining from Croydon.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1" sz="1300"/>
          </a:p>
          <a:p>
            <a:pPr indent="0" lvl="0" marL="0" marR="0" rtl="0" algn="l">
              <a:lnSpc>
                <a:spcPct val="100000"/>
              </a:lnSpc>
              <a:spcBef>
                <a:spcPts val="0"/>
              </a:spcBef>
              <a:spcAft>
                <a:spcPts val="0"/>
              </a:spcAft>
              <a:buClr>
                <a:schemeClr val="dk1"/>
              </a:buClr>
              <a:buSzPts val="1200"/>
              <a:buFont typeface="Calibri"/>
              <a:buNone/>
            </a:pPr>
            <a:r>
              <a:t/>
            </a:r>
            <a:endParaRPr b="1" sz="1300"/>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9db5919bc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9db5919bc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a:t>This is what the Croydon Studio looks like now</a:t>
            </a:r>
            <a:endParaRPr b="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We have groups running on Tuesday and Thursday and occasional projects and workshops during the rest of the week.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GB"/>
              <a:t>We usually use exhibitions  to create further awareness of our work and to weaken the stigma around  ill mental health. </a:t>
            </a:r>
            <a:endParaRPr/>
          </a:p>
          <a:p>
            <a:pPr indent="0" lvl="0" marL="457200" rtl="0" algn="l">
              <a:lnSpc>
                <a:spcPct val="115000"/>
              </a:lnSpc>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sz="1300"/>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08" name="Google Shape;108;g29db5919bc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15000"/>
              </a:lnSpc>
              <a:spcBef>
                <a:spcPts val="1200"/>
              </a:spcBef>
              <a:spcAft>
                <a:spcPts val="0"/>
              </a:spcAft>
              <a:buClr>
                <a:schemeClr val="dk1"/>
              </a:buClr>
              <a:buSzPts val="1100"/>
              <a:buFont typeface="Arial"/>
              <a:buNone/>
            </a:pPr>
            <a:r>
              <a:rPr lang="en-GB">
                <a:solidFill>
                  <a:srgbClr val="3E3E3E"/>
                </a:solidFill>
                <a:latin typeface="Arial"/>
                <a:ea typeface="Arial"/>
                <a:cs typeface="Arial"/>
                <a:sym typeface="Arial"/>
              </a:rPr>
              <a:t>I will  quote some feedback on the group members experience </a:t>
            </a:r>
            <a:endParaRPr>
              <a:solidFill>
                <a:srgbClr val="3E3E3E"/>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GB">
                <a:solidFill>
                  <a:srgbClr val="FF0000"/>
                </a:solidFill>
                <a:latin typeface="Arial"/>
                <a:ea typeface="Arial"/>
                <a:cs typeface="Arial"/>
                <a:sym typeface="Arial"/>
              </a:rPr>
              <a:t>“It has been one anchor during this very difficult lockdown period, as it was also winter. I am grateful to feel comfortable being in a group even though I have been going through very intense emotions, situations and mental health difficulties. I finally got to learn different art techniques in a non-competitive environment, and I was able to finally finish a few paintings due to a desire to show something to you each week and to contribute to the exhibition. I started an acrylic painting in April 2020 and never finished it, so it has been amazing to have so many pieces of art and to really enjoy watercolours, patterns, circles, collage, acrylics and the clay.”</a:t>
            </a:r>
            <a:endParaRPr>
              <a:solidFill>
                <a:srgbClr val="FF0000"/>
              </a:solidFill>
              <a:latin typeface="Arial"/>
              <a:ea typeface="Arial"/>
              <a:cs typeface="Arial"/>
              <a:sym typeface="Arial"/>
            </a:endParaRPr>
          </a:p>
          <a:p>
            <a:pPr indent="0" lvl="0" marL="0" rtl="0" algn="ctr">
              <a:lnSpc>
                <a:spcPct val="115000"/>
              </a:lnSpc>
              <a:spcBef>
                <a:spcPts val="1200"/>
              </a:spcBef>
              <a:spcAft>
                <a:spcPts val="0"/>
              </a:spcAft>
              <a:buClr>
                <a:schemeClr val="dk1"/>
              </a:buClr>
              <a:buSzPts val="1100"/>
              <a:buFont typeface="Arial"/>
              <a:buNone/>
            </a:pPr>
            <a:r>
              <a:rPr i="1" lang="en-GB" sz="1100">
                <a:latin typeface="Arial"/>
                <a:ea typeface="Arial"/>
                <a:cs typeface="Arial"/>
                <a:sym typeface="Arial"/>
              </a:rPr>
              <a:t>“I wasn't too keen when the social prescriber shared the group. I had previously only done 1:1s so I never had been in a group thing and I am interested in art but never done it myself. But since joining, it has changed my mind about groups. I will definitely join a group in the future, which i never would have done before. Maybe like a book club, or a watercolour course. It changed my mind positively.”</a:t>
            </a:r>
            <a:endParaRPr sz="1100">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116" name="Google Shape;11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GB" sz="1050">
                <a:solidFill>
                  <a:srgbClr val="666666"/>
                </a:solidFill>
                <a:highlight>
                  <a:srgbClr val="FCFCFC"/>
                </a:highlight>
                <a:latin typeface="Arial"/>
                <a:ea typeface="Arial"/>
                <a:cs typeface="Arial"/>
                <a:sym typeface="Arial"/>
              </a:rPr>
              <a:t> I wanted to use bright colours that would appeal to the eye on first sight and to use patterns to add texture. It was very therapeutic to create this piece, as it has been a while since I have made art work.</a:t>
            </a:r>
            <a:endParaRPr>
              <a:solidFill>
                <a:srgbClr val="3E3E3E"/>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a:solidFill>
                <a:srgbClr val="3E3E3E"/>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a:solidFill>
                <a:srgbClr val="3E3E3E"/>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Arial"/>
              <a:ea typeface="Arial"/>
              <a:cs typeface="Arial"/>
              <a:sym typeface="Arial"/>
            </a:endParaRPr>
          </a:p>
        </p:txBody>
      </p:sp>
      <p:sp>
        <p:nvSpPr>
          <p:cNvPr id="124" name="Google Shape;124;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3686918b9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123686918b9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chemeClr val="dk1"/>
              </a:buClr>
              <a:buSzPts val="1200"/>
              <a:buChar char="●"/>
            </a:pPr>
            <a:r>
              <a:rPr b="1" lang="en-GB">
                <a:latin typeface="Arial"/>
                <a:ea typeface="Arial"/>
                <a:cs typeface="Arial"/>
                <a:sym typeface="Arial"/>
              </a:rPr>
              <a:t>Cost (2023)</a:t>
            </a:r>
            <a:endParaRPr b="1">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£78 per session through either NHS Care plan or Adult Social Care support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£68 per day session on standard level of PIP, £78 per day on enhanced</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GB" sz="1100">
                <a:latin typeface="Arial"/>
                <a:ea typeface="Arial"/>
                <a:cs typeface="Arial"/>
                <a:sym typeface="Arial"/>
              </a:rPr>
              <a:t>£31 per day if not eligible for above, on low income and self-funding (limited places dependent on funding ad initial assessment)</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GB">
                <a:solidFill>
                  <a:srgbClr val="3E3E3E"/>
                </a:solidFill>
                <a:latin typeface="Arial"/>
                <a:ea typeface="Arial"/>
                <a:cs typeface="Arial"/>
                <a:sym typeface="Arial"/>
              </a:rPr>
              <a:t>The places are free when funded by a project grant (such as now </a:t>
            </a:r>
            <a:r>
              <a:rPr lang="en-GB">
                <a:highlight>
                  <a:srgbClr val="FFFFFF"/>
                </a:highlight>
                <a:latin typeface="Arial"/>
                <a:ea typeface="Arial"/>
                <a:cs typeface="Arial"/>
                <a:sym typeface="Arial"/>
              </a:rPr>
              <a:t> from One Croydon and for Central West catchment area and for one year).</a:t>
            </a:r>
            <a:endParaRPr>
              <a:solidFill>
                <a:srgbClr val="3E3E3E"/>
              </a:solidFill>
              <a:latin typeface="Arial"/>
              <a:ea typeface="Arial"/>
              <a:cs typeface="Arial"/>
              <a:sym typeface="Arial"/>
            </a:endParaRPr>
          </a:p>
        </p:txBody>
      </p:sp>
      <p:sp>
        <p:nvSpPr>
          <p:cNvPr id="130" name="Google Shape;130;g123686918b9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9db5919bc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9db5919bc9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An image from our South Croydon Station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Why and how to Join</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en-GB">
                <a:latin typeface="Arial"/>
                <a:ea typeface="Arial"/>
                <a:cs typeface="Arial"/>
                <a:sym typeface="Arial"/>
              </a:rPr>
              <a:t>Why Join Studio Upstairs? Information for potential members:</a:t>
            </a:r>
            <a:endParaRPr b="1">
              <a:latin typeface="Arial"/>
              <a:ea typeface="Arial"/>
              <a:cs typeface="Arial"/>
              <a:sym typeface="Arial"/>
            </a:endParaRPr>
          </a:p>
          <a:p>
            <a:pPr indent="0" lvl="0" marL="0" rtl="0" algn="l">
              <a:lnSpc>
                <a:spcPct val="150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GB">
                <a:latin typeface="Arial"/>
                <a:ea typeface="Arial"/>
                <a:cs typeface="Arial"/>
                <a:sym typeface="Arial"/>
              </a:rPr>
              <a:t>TO CREATE &amp; LEARN: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You will have one day per week in the studio to make art. You can use the shared art materials as well as bring your own. You will learn new techniques at workshops from guest artists and peers. There are organised visits to galleries and museums.</a:t>
            </a:r>
            <a:endParaRPr sz="1100">
              <a:latin typeface="Arial"/>
              <a:ea typeface="Arial"/>
              <a:cs typeface="Arial"/>
              <a:sym typeface="Arial"/>
            </a:endParaRPr>
          </a:p>
          <a:p>
            <a:pPr indent="0" lvl="0" marL="0" rtl="0" algn="l">
              <a:lnSpc>
                <a:spcPct val="150000"/>
              </a:lnSpc>
              <a:spcBef>
                <a:spcPts val="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50000"/>
              </a:lnSpc>
              <a:spcBef>
                <a:spcPts val="0"/>
              </a:spcBef>
              <a:spcAft>
                <a:spcPts val="0"/>
              </a:spcAft>
              <a:buClr>
                <a:schemeClr val="dk1"/>
              </a:buClr>
              <a:buSzPts val="1100"/>
              <a:buFont typeface="Arial"/>
              <a:buNone/>
            </a:pPr>
            <a:r>
              <a:rPr b="1" lang="en-GB">
                <a:latin typeface="Arial"/>
                <a:ea typeface="Arial"/>
                <a:cs typeface="Arial"/>
                <a:sym typeface="Arial"/>
              </a:rPr>
              <a:t>TO FIND MEANING &amp; GROW: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The Studio Managers are available to listen and support you to achieve your goals. By regularly immersing yourself in a supportive and creative environment, you can develop your art practice in a supportive, therapeutic environment.</a:t>
            </a:r>
            <a:endParaRPr sz="1100">
              <a:latin typeface="Arial"/>
              <a:ea typeface="Arial"/>
              <a:cs typeface="Arial"/>
              <a:sym typeface="Arial"/>
            </a:endParaRPr>
          </a:p>
          <a:p>
            <a:pPr indent="0" lvl="0" marL="0" rtl="0" algn="l">
              <a:lnSpc>
                <a:spcPct val="150000"/>
              </a:lnSpc>
              <a:spcBef>
                <a:spcPts val="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GB">
                <a:latin typeface="Arial"/>
                <a:ea typeface="Arial"/>
                <a:cs typeface="Arial"/>
                <a:sym typeface="Arial"/>
              </a:rPr>
              <a:t>TO SHARE AND BELONG</a:t>
            </a:r>
            <a:r>
              <a:rPr lang="en-GB">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The regular group provides an opportunity for socialising and connecting with a community of creatively minded people. You can share your art with the group with the option to participate in exhibitions, publications or to sell work in the online shop.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50000"/>
              </a:lnSpc>
              <a:spcBef>
                <a:spcPts val="0"/>
              </a:spcBef>
              <a:spcAft>
                <a:spcPts val="0"/>
              </a:spcAft>
              <a:buClr>
                <a:schemeClr val="dk1"/>
              </a:buClr>
              <a:buSzPts val="1100"/>
              <a:buFont typeface="Arial"/>
              <a:buNone/>
            </a:pPr>
            <a:r>
              <a:rPr b="1" lang="en-GB">
                <a:latin typeface="Arial"/>
                <a:ea typeface="Arial"/>
                <a:cs typeface="Arial"/>
                <a:sym typeface="Arial"/>
              </a:rPr>
              <a:t>TO CONTRIBUTE</a:t>
            </a:r>
            <a:r>
              <a:rPr lang="en-GB">
                <a:latin typeface="Arial"/>
                <a:ea typeface="Arial"/>
                <a:cs typeface="Arial"/>
                <a:sym typeface="Arial"/>
              </a:rPr>
              <a:t>: </a:t>
            </a:r>
            <a:r>
              <a:rPr lang="en-GB" sz="1100">
                <a:latin typeface="Arial"/>
                <a:ea typeface="Arial"/>
                <a:cs typeface="Arial"/>
                <a:sym typeface="Arial"/>
              </a:rPr>
              <a:t>There are volunteer roles to take responsibility for the studio.</a:t>
            </a:r>
            <a:endParaRPr sz="1100">
              <a:latin typeface="Arial"/>
              <a:ea typeface="Arial"/>
              <a:cs typeface="Arial"/>
              <a:sym typeface="Arial"/>
            </a:endParaRPr>
          </a:p>
          <a:p>
            <a:pPr indent="0" lvl="0" marL="457200" rtl="0" algn="l">
              <a:lnSpc>
                <a:spcPct val="115000"/>
              </a:lnSpc>
              <a:spcBef>
                <a:spcPts val="0"/>
              </a:spcBef>
              <a:spcAft>
                <a:spcPts val="0"/>
              </a:spcAft>
              <a:buNone/>
            </a:pPr>
            <a:r>
              <a:rPr i="1" lang="en-GB" sz="1100">
                <a:latin typeface="Arial"/>
                <a:ea typeface="Arial"/>
                <a:cs typeface="Arial"/>
                <a:sym typeface="Arial"/>
              </a:rPr>
              <a:t>“Studio Upstairs helps me to express myself creatively and provides me with a welcoming and supportive community”. (Studio Member)</a:t>
            </a:r>
            <a:endParaRPr i="1" sz="1100">
              <a:latin typeface="Arial"/>
              <a:ea typeface="Arial"/>
              <a:cs typeface="Arial"/>
              <a:sym typeface="Arial"/>
            </a:endParaRPr>
          </a:p>
          <a:p>
            <a:pPr indent="0" lvl="0" marL="457200" rtl="0" algn="l">
              <a:lnSpc>
                <a:spcPct val="115000"/>
              </a:lnSpc>
              <a:spcBef>
                <a:spcPts val="0"/>
              </a:spcBef>
              <a:spcAft>
                <a:spcPts val="0"/>
              </a:spcAft>
              <a:buNone/>
            </a:pPr>
            <a:r>
              <a:t/>
            </a:r>
            <a:endParaRPr i="1" sz="1100">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6" name="Google Shape;136;g29db5919bc9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 name="Google Shape;144;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GB"/>
              <a:t>People can be referred by completing </a:t>
            </a:r>
            <a:r>
              <a:rPr lang="en-GB"/>
              <a:t>the</a:t>
            </a:r>
            <a:r>
              <a:rPr lang="en-GB"/>
              <a:t> referral form online or enquiry via email or phone. </a:t>
            </a:r>
            <a:endParaRPr/>
          </a:p>
          <a:p>
            <a:pPr indent="0" lvl="0" marL="0" rtl="0" algn="l">
              <a:lnSpc>
                <a:spcPct val="100000"/>
              </a:lnSpc>
              <a:spcBef>
                <a:spcPts val="0"/>
              </a:spcBef>
              <a:spcAft>
                <a:spcPts val="0"/>
              </a:spcAft>
              <a:buClr>
                <a:schemeClr val="dk1"/>
              </a:buClr>
              <a:buSzPts val="1400"/>
              <a:buFont typeface="Arial"/>
              <a:buNone/>
            </a:pPr>
            <a:r>
              <a:rPr lang="en-GB"/>
              <a:t>There an initial </a:t>
            </a:r>
            <a:r>
              <a:rPr lang="en-GB"/>
              <a:t>meeting</a:t>
            </a:r>
            <a:r>
              <a:rPr lang="en-GB"/>
              <a:t> / </a:t>
            </a:r>
            <a:r>
              <a:rPr lang="en-GB"/>
              <a:t>assessment</a:t>
            </a:r>
            <a:r>
              <a:rPr lang="en-GB"/>
              <a:t> and we offer free  trial session.  </a:t>
            </a:r>
            <a:endParaRPr/>
          </a:p>
          <a:p>
            <a:pPr indent="0" lvl="0" marL="0" rtl="0" algn="l">
              <a:lnSpc>
                <a:spcPct val="100000"/>
              </a:lnSpc>
              <a:spcBef>
                <a:spcPts val="0"/>
              </a:spcBef>
              <a:spcAft>
                <a:spcPts val="0"/>
              </a:spcAft>
              <a:buClr>
                <a:schemeClr val="dk1"/>
              </a:buClr>
              <a:buSzPts val="1400"/>
              <a:buFont typeface="Arial"/>
              <a:buNone/>
            </a:pPr>
            <a:r>
              <a:rPr lang="en-GB"/>
              <a:t>We have an information sheet which you can use as a reference in discussion with the cliens.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solidFill>
                <a:srgbClr val="253342"/>
              </a:solidFill>
              <a:highlight>
                <a:srgbClr val="FFFFFF"/>
              </a:highlight>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GB">
                <a:solidFill>
                  <a:srgbClr val="3E3E3E"/>
                </a:solidFill>
                <a:latin typeface="Arial"/>
                <a:ea typeface="Arial"/>
                <a:cs typeface="Arial"/>
                <a:sym typeface="Arial"/>
              </a:rPr>
              <a:t>………………..</a:t>
            </a:r>
            <a:endParaRPr>
              <a:solidFill>
                <a:srgbClr val="3E3E3E"/>
              </a:solidFill>
              <a:latin typeface="Arial"/>
              <a:ea typeface="Arial"/>
              <a:cs typeface="Arial"/>
              <a:sym typeface="Arial"/>
            </a:endParaRPr>
          </a:p>
          <a:p>
            <a:pPr indent="0" lvl="0" marL="0" rtl="0" algn="l">
              <a:lnSpc>
                <a:spcPct val="100000"/>
              </a:lnSpc>
              <a:spcBef>
                <a:spcPts val="1200"/>
              </a:spcBef>
              <a:spcAft>
                <a:spcPts val="0"/>
              </a:spcAft>
              <a:buClr>
                <a:schemeClr val="dk1"/>
              </a:buClr>
              <a:buSzPts val="1400"/>
              <a:buFont typeface="Arial"/>
              <a:buNone/>
            </a:pPr>
            <a:r>
              <a:rPr lang="en-GB"/>
              <a:t>Any Questions?</a:t>
            </a:r>
            <a:endParaRPr sz="1800"/>
          </a:p>
          <a:p>
            <a:pPr indent="0" lvl="0" marL="0" marR="0" rtl="0" algn="l">
              <a:lnSpc>
                <a:spcPct val="100000"/>
              </a:lnSpc>
              <a:spcBef>
                <a:spcPts val="0"/>
              </a:spcBef>
              <a:spcAft>
                <a:spcPts val="0"/>
              </a:spcAft>
              <a:buClr>
                <a:schemeClr val="dk1"/>
              </a:buClr>
              <a:buSzPts val="450"/>
              <a:buFont typeface="Calibri"/>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50"/>
              <a:buFont typeface="Calibri"/>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50"/>
              <a:buFont typeface="Calibri"/>
              <a:buNone/>
            </a:pPr>
            <a:r>
              <a:t/>
            </a:r>
            <a:endParaRPr b="0" i="0" sz="1800" u="none" cap="none" strike="noStrike"/>
          </a:p>
        </p:txBody>
      </p:sp>
      <p:sp>
        <p:nvSpPr>
          <p:cNvPr id="145" name="Google Shape;145;p1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
              <a:buFont typeface="Times New Roman"/>
              <a:buNone/>
            </a:pPr>
            <a:fld id="{00000000-1234-1234-1234-123412341234}" type="slidenum">
              <a:rPr b="0" i="0" lang="en-GB" sz="2400" u="none" cap="none" strike="noStrike">
                <a:solidFill>
                  <a:srgbClr val="000000"/>
                </a:solidFill>
                <a:latin typeface="Times New Roman"/>
                <a:ea typeface="Times New Roman"/>
                <a:cs typeface="Times New Roman"/>
                <a:sym typeface="Times New Roman"/>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p:nvPr>
            <p:ph idx="2" type="pic"/>
          </p:nvPr>
        </p:nvSpPr>
        <p:spPr>
          <a:xfrm>
            <a:off x="5183188" y="987425"/>
            <a:ext cx="6172200" cy="4873625"/>
          </a:xfrm>
          <a:prstGeom prst="rect">
            <a:avLst/>
          </a:prstGeom>
          <a:noFill/>
          <a:ln>
            <a:noFill/>
          </a:ln>
        </p:spPr>
      </p:sp>
      <p:sp>
        <p:nvSpPr>
          <p:cNvPr id="68" name="Google Shape;68;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39024" l="0" r="-1214" t="0"/>
          <a:stretch/>
        </p:blipFill>
        <p:spPr>
          <a:xfrm>
            <a:off x="-138975" y="-326575"/>
            <a:ext cx="12620851" cy="7358950"/>
          </a:xfrm>
          <a:prstGeom prst="rect">
            <a:avLst/>
          </a:prstGeom>
          <a:noFill/>
          <a:ln>
            <a:noFill/>
          </a:ln>
        </p:spPr>
      </p:pic>
      <p:pic>
        <p:nvPicPr>
          <p:cNvPr id="90" name="Google Shape;90;p1"/>
          <p:cNvPicPr preferRelativeResize="0"/>
          <p:nvPr/>
        </p:nvPicPr>
        <p:blipFill rotWithShape="1">
          <a:blip r:embed="rId4">
            <a:alphaModFix/>
          </a:blip>
          <a:srcRect b="0" l="0" r="0" t="0"/>
          <a:stretch/>
        </p:blipFill>
        <p:spPr>
          <a:xfrm>
            <a:off x="8924676" y="4966625"/>
            <a:ext cx="2787499" cy="1891375"/>
          </a:xfrm>
          <a:prstGeom prst="rect">
            <a:avLst/>
          </a:prstGeom>
          <a:noFill/>
          <a:ln>
            <a:noFill/>
          </a:ln>
        </p:spPr>
      </p:pic>
      <p:sp>
        <p:nvSpPr>
          <p:cNvPr id="91" name="Google Shape;91;p1"/>
          <p:cNvSpPr txBox="1"/>
          <p:nvPr/>
        </p:nvSpPr>
        <p:spPr>
          <a:xfrm>
            <a:off x="1796875" y="-326575"/>
            <a:ext cx="9519900" cy="4987200"/>
          </a:xfrm>
          <a:prstGeom prst="rect">
            <a:avLst/>
          </a:prstGeom>
          <a:noFill/>
          <a:ln>
            <a:noFill/>
          </a:ln>
          <a:effectLst>
            <a:outerShdw blurRad="57150" rotWithShape="0" algn="bl" dir="14520000" dist="19050">
              <a:srgbClr val="000000">
                <a:alpha val="84705"/>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400"/>
              <a:buFont typeface="Arial"/>
              <a:buNone/>
            </a:pPr>
            <a:r>
              <a:rPr b="1" lang="en-GB" sz="10400">
                <a:solidFill>
                  <a:schemeClr val="lt1"/>
                </a:solidFill>
                <a:latin typeface="Ubuntu"/>
                <a:ea typeface="Ubuntu"/>
                <a:cs typeface="Ubuntu"/>
                <a:sym typeface="Ubuntu"/>
              </a:rPr>
              <a:t>CREATE   BELONG GROW</a:t>
            </a:r>
            <a:endParaRPr b="1" i="0" sz="10400" u="none" cap="none" strike="noStrike">
              <a:solidFill>
                <a:schemeClr val="lt1"/>
              </a:solidFill>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b="0" l="0" r="0" t="11535"/>
          <a:stretch/>
        </p:blipFill>
        <p:spPr>
          <a:xfrm>
            <a:off x="0" y="-271650"/>
            <a:ext cx="12192000" cy="744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3"/>
          <p:cNvPicPr preferRelativeResize="0"/>
          <p:nvPr/>
        </p:nvPicPr>
        <p:blipFill rotWithShape="1">
          <a:blip r:embed="rId3">
            <a:alphaModFix/>
          </a:blip>
          <a:srcRect b="0" l="0" r="0" t="0"/>
          <a:stretch/>
        </p:blipFill>
        <p:spPr>
          <a:xfrm>
            <a:off x="10207690" y="5792235"/>
            <a:ext cx="1984310" cy="1117067"/>
          </a:xfrm>
          <a:prstGeom prst="rect">
            <a:avLst/>
          </a:prstGeom>
          <a:noFill/>
          <a:ln>
            <a:noFill/>
          </a:ln>
        </p:spPr>
      </p:pic>
      <p:pic>
        <p:nvPicPr>
          <p:cNvPr id="104" name="Google Shape;104;p3"/>
          <p:cNvPicPr preferRelativeResize="0"/>
          <p:nvPr>
            <p:ph idx="1" type="body"/>
          </p:nvPr>
        </p:nvPicPr>
        <p:blipFill rotWithShape="1">
          <a:blip r:embed="rId4">
            <a:alphaModFix/>
          </a:blip>
          <a:srcRect b="0" l="0" r="0" t="0"/>
          <a:stretch/>
        </p:blipFill>
        <p:spPr>
          <a:xfrm>
            <a:off x="0" y="-1"/>
            <a:ext cx="12192000" cy="81287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9db5919bc9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11" name="Google Shape;111;g29db5919bc9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12" name="Google Shape;112;g29db5919bc9_0_0"/>
          <p:cNvPicPr preferRelativeResize="0"/>
          <p:nvPr/>
        </p:nvPicPr>
        <p:blipFill>
          <a:blip r:embed="rId3">
            <a:alphaModFix/>
          </a:blip>
          <a:stretch>
            <a:fillRect/>
          </a:stretch>
        </p:blipFill>
        <p:spPr>
          <a:xfrm>
            <a:off x="-116625" y="0"/>
            <a:ext cx="11098327" cy="64546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5"/>
          <p:cNvPicPr preferRelativeResize="0"/>
          <p:nvPr/>
        </p:nvPicPr>
        <p:blipFill rotWithShape="1">
          <a:blip r:embed="rId3">
            <a:alphaModFix/>
          </a:blip>
          <a:srcRect b="8214" l="0" r="0" t="0"/>
          <a:stretch/>
        </p:blipFill>
        <p:spPr>
          <a:xfrm>
            <a:off x="0" y="311900"/>
            <a:ext cx="11887201" cy="3409501"/>
          </a:xfrm>
          <a:prstGeom prst="rect">
            <a:avLst/>
          </a:prstGeom>
          <a:noFill/>
          <a:ln>
            <a:noFill/>
          </a:ln>
        </p:spPr>
      </p:pic>
      <p:pic>
        <p:nvPicPr>
          <p:cNvPr id="119" name="Google Shape;119;p5"/>
          <p:cNvPicPr preferRelativeResize="0"/>
          <p:nvPr/>
        </p:nvPicPr>
        <p:blipFill rotWithShape="1">
          <a:blip r:embed="rId4">
            <a:alphaModFix/>
          </a:blip>
          <a:srcRect b="0" l="0" r="0" t="0"/>
          <a:stretch/>
        </p:blipFill>
        <p:spPr>
          <a:xfrm>
            <a:off x="7067398" y="4019550"/>
            <a:ext cx="3247822" cy="2686049"/>
          </a:xfrm>
          <a:prstGeom prst="rect">
            <a:avLst/>
          </a:prstGeom>
          <a:noFill/>
          <a:ln>
            <a:noFill/>
          </a:ln>
        </p:spPr>
      </p:pic>
      <p:pic>
        <p:nvPicPr>
          <p:cNvPr id="120" name="Google Shape;120;p5"/>
          <p:cNvPicPr preferRelativeResize="0"/>
          <p:nvPr/>
        </p:nvPicPr>
        <p:blipFill rotWithShape="1">
          <a:blip r:embed="rId5">
            <a:alphaModFix/>
          </a:blip>
          <a:srcRect b="0" l="0" r="0" t="0"/>
          <a:stretch/>
        </p:blipFill>
        <p:spPr>
          <a:xfrm>
            <a:off x="2438400" y="4019550"/>
            <a:ext cx="2239926" cy="2686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4"/>
          <p:cNvPicPr preferRelativeResize="0"/>
          <p:nvPr/>
        </p:nvPicPr>
        <p:blipFill rotWithShape="1">
          <a:blip r:embed="rId3">
            <a:alphaModFix/>
          </a:blip>
          <a:srcRect b="0" l="0" r="0" t="0"/>
          <a:stretch/>
        </p:blipFill>
        <p:spPr>
          <a:xfrm>
            <a:off x="903775" y="318950"/>
            <a:ext cx="10745702" cy="59849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g123686918b9_0_3"/>
          <p:cNvPicPr preferRelativeResize="0"/>
          <p:nvPr/>
        </p:nvPicPr>
        <p:blipFill rotWithShape="1">
          <a:blip r:embed="rId3">
            <a:alphaModFix/>
          </a:blip>
          <a:srcRect b="0" l="0" r="0" t="0"/>
          <a:stretch/>
        </p:blipFill>
        <p:spPr>
          <a:xfrm>
            <a:off x="0" y="0"/>
            <a:ext cx="12192000" cy="6858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29db5919bc9_0_7"/>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39" name="Google Shape;139;g29db5919bc9_0_7"/>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40" name="Google Shape;140;g29db5919bc9_0_7"/>
          <p:cNvPicPr preferRelativeResize="0"/>
          <p:nvPr/>
        </p:nvPicPr>
        <p:blipFill>
          <a:blip r:embed="rId3">
            <a:alphaModFix/>
          </a:blip>
          <a:stretch>
            <a:fillRect/>
          </a:stretch>
        </p:blipFill>
        <p:spPr>
          <a:xfrm>
            <a:off x="7167922" y="945237"/>
            <a:ext cx="3500076" cy="4967526"/>
          </a:xfrm>
          <a:prstGeom prst="rect">
            <a:avLst/>
          </a:prstGeom>
          <a:noFill/>
          <a:ln>
            <a:noFill/>
          </a:ln>
        </p:spPr>
      </p:pic>
      <p:pic>
        <p:nvPicPr>
          <p:cNvPr id="141" name="Google Shape;141;g29db5919bc9_0_7"/>
          <p:cNvPicPr preferRelativeResize="0"/>
          <p:nvPr/>
        </p:nvPicPr>
        <p:blipFill>
          <a:blip r:embed="rId4">
            <a:alphaModFix/>
          </a:blip>
          <a:stretch>
            <a:fillRect/>
          </a:stretch>
        </p:blipFill>
        <p:spPr>
          <a:xfrm>
            <a:off x="0" y="0"/>
            <a:ext cx="7167926" cy="47874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6"/>
          <p:cNvSpPr txBox="1"/>
          <p:nvPr>
            <p:ph type="ctrTitle"/>
          </p:nvPr>
        </p:nvSpPr>
        <p:spPr>
          <a:xfrm>
            <a:off x="0" y="0"/>
            <a:ext cx="12192000" cy="1059300"/>
          </a:xfrm>
          <a:prstGeom prst="rect">
            <a:avLst/>
          </a:prstGeom>
          <a:noFill/>
          <a:ln>
            <a:noFill/>
          </a:ln>
        </p:spPr>
        <p:txBody>
          <a:bodyPr anchorCtr="0" anchor="ctr" bIns="0" lIns="0" spcFirstLastPara="1" rIns="0" wrap="square" tIns="0">
            <a:noAutofit/>
          </a:bodyPr>
          <a:lstStyle/>
          <a:p>
            <a:pPr indent="0" lvl="0" marL="0" rtl="0" algn="ctr">
              <a:lnSpc>
                <a:spcPct val="95000"/>
              </a:lnSpc>
              <a:spcBef>
                <a:spcPts val="0"/>
              </a:spcBef>
              <a:spcAft>
                <a:spcPts val="0"/>
              </a:spcAft>
              <a:buClr>
                <a:srgbClr val="F3F3F3"/>
              </a:buClr>
              <a:buSzPts val="900"/>
              <a:buFont typeface="Arial"/>
              <a:buNone/>
            </a:pPr>
            <a:r>
              <a:rPr b="1" lang="en-GB" sz="3600">
                <a:solidFill>
                  <a:srgbClr val="F3F3F3"/>
                </a:solidFill>
                <a:latin typeface="Arial"/>
                <a:ea typeface="Arial"/>
                <a:cs typeface="Arial"/>
                <a:sym typeface="Arial"/>
              </a:rPr>
              <a:t>How to make a referral</a:t>
            </a:r>
            <a:endParaRPr/>
          </a:p>
        </p:txBody>
      </p:sp>
      <p:sp>
        <p:nvSpPr>
          <p:cNvPr id="148" name="Google Shape;148;p16"/>
          <p:cNvSpPr txBox="1"/>
          <p:nvPr/>
        </p:nvSpPr>
        <p:spPr>
          <a:xfrm>
            <a:off x="4047350" y="4799625"/>
            <a:ext cx="7667400" cy="1481400"/>
          </a:xfrm>
          <a:prstGeom prst="rect">
            <a:avLst/>
          </a:prstGeom>
          <a:no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rgbClr val="000000"/>
              </a:buClr>
              <a:buSzPts val="2200"/>
              <a:buFont typeface="Arial"/>
              <a:buNone/>
            </a:pPr>
            <a:r>
              <a:rPr b="1" i="0" lang="en-GB" sz="2200" u="none" cap="none" strike="noStrike">
                <a:solidFill>
                  <a:schemeClr val="accent2"/>
                </a:solidFill>
                <a:latin typeface="Arial"/>
                <a:ea typeface="Arial"/>
                <a:cs typeface="Arial"/>
                <a:sym typeface="Arial"/>
              </a:rPr>
              <a:t>     </a:t>
            </a:r>
            <a:endParaRPr b="0" i="0" sz="400" u="none" cap="none" strike="noStrike">
              <a:solidFill>
                <a:srgbClr val="000000"/>
              </a:solidFill>
              <a:latin typeface="Arial"/>
              <a:ea typeface="Arial"/>
              <a:cs typeface="Arial"/>
              <a:sym typeface="Arial"/>
            </a:endParaRPr>
          </a:p>
          <a:p>
            <a:pPr indent="0" lvl="0" marL="0" marR="0" rtl="0" algn="l">
              <a:lnSpc>
                <a:spcPct val="95000"/>
              </a:lnSpc>
              <a:spcBef>
                <a:spcPts val="0"/>
              </a:spcBef>
              <a:spcAft>
                <a:spcPts val="0"/>
              </a:spcAft>
              <a:buClr>
                <a:srgbClr val="000000"/>
              </a:buClr>
              <a:buSzPts val="3300"/>
              <a:buFont typeface="Arial"/>
              <a:buNone/>
            </a:pPr>
            <a:r>
              <a:rPr b="1" i="0" lang="en-GB" sz="3300" u="none" cap="none" strike="noStrike">
                <a:solidFill>
                  <a:schemeClr val="accent2"/>
                </a:solidFill>
                <a:latin typeface="Arial"/>
                <a:ea typeface="Arial"/>
                <a:cs typeface="Arial"/>
                <a:sym typeface="Arial"/>
              </a:rPr>
              <a:t> </a:t>
            </a:r>
            <a:r>
              <a:rPr b="1" i="0" lang="en-GB" sz="3300" u="none" cap="none" strike="noStrike">
                <a:solidFill>
                  <a:srgbClr val="7030A0"/>
                </a:solidFill>
                <a:latin typeface="Arial"/>
                <a:ea typeface="Arial"/>
                <a:cs typeface="Arial"/>
                <a:sym typeface="Arial"/>
              </a:rPr>
              <a:t>southlondon@studioupstairs.org.uk</a:t>
            </a:r>
            <a:endParaRPr b="0" i="0" sz="1500" u="none" cap="none" strike="noStrike">
              <a:solidFill>
                <a:srgbClr val="000000"/>
              </a:solidFill>
              <a:latin typeface="Arial"/>
              <a:ea typeface="Arial"/>
              <a:cs typeface="Arial"/>
              <a:sym typeface="Arial"/>
            </a:endParaRPr>
          </a:p>
          <a:p>
            <a:pPr indent="0" lvl="0" marL="0" marR="0" rtl="0" algn="ctr">
              <a:lnSpc>
                <a:spcPct val="95000"/>
              </a:lnSpc>
              <a:spcBef>
                <a:spcPts val="0"/>
              </a:spcBef>
              <a:spcAft>
                <a:spcPts val="0"/>
              </a:spcAft>
              <a:buClr>
                <a:srgbClr val="000000"/>
              </a:buClr>
              <a:buSzPts val="700"/>
              <a:buFont typeface="Arial"/>
              <a:buNone/>
            </a:pPr>
            <a:r>
              <a:t/>
            </a:r>
            <a:endParaRPr b="1" i="0" sz="700" u="none" cap="none" strike="noStrike">
              <a:solidFill>
                <a:schemeClr val="accent2"/>
              </a:solidFill>
              <a:latin typeface="Arial"/>
              <a:ea typeface="Arial"/>
              <a:cs typeface="Arial"/>
              <a:sym typeface="Arial"/>
            </a:endParaRPr>
          </a:p>
          <a:p>
            <a:pPr indent="0" lvl="0" marL="0" marR="0" rtl="0" algn="l">
              <a:lnSpc>
                <a:spcPct val="95000"/>
              </a:lnSpc>
              <a:spcBef>
                <a:spcPts val="0"/>
              </a:spcBef>
              <a:spcAft>
                <a:spcPts val="0"/>
              </a:spcAft>
              <a:buClr>
                <a:srgbClr val="000000"/>
              </a:buClr>
              <a:buSzPts val="3300"/>
              <a:buFont typeface="Arial"/>
              <a:buNone/>
            </a:pPr>
            <a:r>
              <a:rPr b="1" i="0" lang="en-GB" sz="3300" u="none" cap="none" strike="noStrike">
                <a:solidFill>
                  <a:schemeClr val="accent2"/>
                </a:solidFill>
                <a:latin typeface="Arial"/>
                <a:ea typeface="Arial"/>
                <a:cs typeface="Arial"/>
                <a:sym typeface="Arial"/>
              </a:rPr>
              <a:t> www.studioupstairs.org.uk</a:t>
            </a:r>
            <a:endParaRPr b="1" i="0" sz="3300" u="none" cap="none" strike="noStrike">
              <a:solidFill>
                <a:schemeClr val="accent2"/>
              </a:solidFill>
              <a:latin typeface="Arial"/>
              <a:ea typeface="Arial"/>
              <a:cs typeface="Arial"/>
              <a:sym typeface="Arial"/>
            </a:endParaRPr>
          </a:p>
        </p:txBody>
      </p:sp>
      <p:pic>
        <p:nvPicPr>
          <p:cNvPr id="149" name="Google Shape;149;p16"/>
          <p:cNvPicPr preferRelativeResize="0"/>
          <p:nvPr/>
        </p:nvPicPr>
        <p:blipFill rotWithShape="1">
          <a:blip r:embed="rId3">
            <a:alphaModFix/>
          </a:blip>
          <a:srcRect b="13065" l="0" r="0" t="0"/>
          <a:stretch/>
        </p:blipFill>
        <p:spPr>
          <a:xfrm>
            <a:off x="-146525" y="-224850"/>
            <a:ext cx="12485048" cy="4674075"/>
          </a:xfrm>
          <a:prstGeom prst="rect">
            <a:avLst/>
          </a:prstGeom>
          <a:noFill/>
          <a:ln>
            <a:noFill/>
          </a:ln>
        </p:spPr>
      </p:pic>
      <p:pic>
        <p:nvPicPr>
          <p:cNvPr id="150" name="Google Shape;150;p16"/>
          <p:cNvPicPr preferRelativeResize="0"/>
          <p:nvPr/>
        </p:nvPicPr>
        <p:blipFill rotWithShape="1">
          <a:blip r:embed="rId4">
            <a:alphaModFix/>
          </a:blip>
          <a:srcRect b="0" l="0" r="0" t="0"/>
          <a:stretch/>
        </p:blipFill>
        <p:spPr>
          <a:xfrm>
            <a:off x="202375" y="4449237"/>
            <a:ext cx="2923075" cy="19833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2016-11-11T15:22:59Z</dcterms:created>
  <dc:creator>Zlatinka Hristova</dc:creator>
</cp:coreProperties>
</file>