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Roboto" panose="020000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HtEsjDwDM1LSwLJ7y2xSaQW0O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3498CA8-73D9-4E4C-98CA-A0ED7B692FF7}">
  <a:tblStyle styleId="{83498CA8-73D9-4E4C-98CA-A0ED7B692FF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a59f457ed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2a59f457e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" name="Google Shape;90;p1"/>
          <p:cNvGrpSpPr/>
          <p:nvPr/>
        </p:nvGrpSpPr>
        <p:grpSpPr>
          <a:xfrm flipH="1">
            <a:off x="10741136" y="-454724"/>
            <a:ext cx="2323655" cy="2323656"/>
            <a:chOff x="-872270" y="-454724"/>
            <a:chExt cx="2323655" cy="2323656"/>
          </a:xfrm>
        </p:grpSpPr>
        <p:sp>
          <p:nvSpPr>
            <p:cNvPr id="91" name="Google Shape;91;p1"/>
            <p:cNvSpPr/>
            <p:nvPr/>
          </p:nvSpPr>
          <p:spPr>
            <a:xfrm rot="2700000">
              <a:off x="-415188" y="-231223"/>
              <a:ext cx="1409491" cy="1876653"/>
            </a:xfrm>
            <a:custGeom>
              <a:avLst/>
              <a:gdLst/>
              <a:ahLst/>
              <a:cxnLst/>
              <a:rect l="l" t="t" r="r" b="b"/>
              <a:pathLst>
                <a:path w="1409491" h="1876653" extrusionOk="0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3" name="Google Shape;93;p1"/>
          <p:cNvSpPr/>
          <p:nvPr/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588915" y="3008004"/>
            <a:ext cx="7875125" cy="1654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759" b="1" i="0" u="none" strike="noStrike" cap="none" dirty="0">
                <a:solidFill>
                  <a:srgbClr val="27235A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Process for nomination of VCSE Representatives on SWL ICS Strategic Boards</a:t>
            </a:r>
            <a:endParaRPr sz="4000" b="1" i="0" u="none" strike="noStrike" cap="none" dirty="0">
              <a:solidFill>
                <a:srgbClr val="27235A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56952" y="643467"/>
            <a:ext cx="1716768" cy="94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4731" y="6138477"/>
            <a:ext cx="10362537" cy="760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95;p1">
            <a:extLst>
              <a:ext uri="{FF2B5EF4-FFF2-40B4-BE49-F238E27FC236}">
                <a16:creationId xmlns:a16="http://schemas.microsoft.com/office/drawing/2014/main" id="{FDF7F288-BE1C-6D18-6957-A8FAF3544AAE}"/>
              </a:ext>
            </a:extLst>
          </p:cNvPr>
          <p:cNvSpPr txBox="1"/>
          <p:nvPr/>
        </p:nvSpPr>
        <p:spPr>
          <a:xfrm>
            <a:off x="1606471" y="5730058"/>
            <a:ext cx="7875125" cy="286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i="0" u="none" strike="noStrike" cap="none" dirty="0">
                <a:solidFill>
                  <a:srgbClr val="27235A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Last updated: August 2024</a:t>
            </a:r>
            <a:endParaRPr b="1" i="0" u="none" strike="noStrike" cap="none" dirty="0">
              <a:solidFill>
                <a:srgbClr val="27235A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Google Shape;102;p2"/>
          <p:cNvGraphicFramePr/>
          <p:nvPr/>
        </p:nvGraphicFramePr>
        <p:xfrm>
          <a:off x="268357" y="1500809"/>
          <a:ext cx="11589050" cy="4713925"/>
        </p:xfrm>
        <a:graphic>
          <a:graphicData uri="http://schemas.openxmlformats.org/drawingml/2006/table">
            <a:tbl>
              <a:tblPr firstRow="1" bandRow="1">
                <a:noFill/>
                <a:tableStyleId>{83498CA8-73D9-4E4C-98CA-A0ED7B692FF7}</a:tableStyleId>
              </a:tblPr>
              <a:tblGrid>
                <a:gridCol w="579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VCSE SECTOR COMMITMENTS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 u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ICB COMMITMENTS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1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will prioritise areas of our strategic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engagement with the ICB based on VCSE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capacity and a mutual agreement concerning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we add most value.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When a need for representation is identified by either party, we will recognise, respect, and work with the pathways established for engagement with the VCSE. 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will appoint representatives who have a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mandate to be a voice for the VCSE sector.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They will commit to maintaining their impartiality, reflecting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diversity of perspectives, clearly articulating our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collective messages and being transparent about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limitations of their reach. They will openly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share information and opportunities with the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VCSE sector.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recognise the difference between VCSE representation and VCSE participation by single organisations and will recruit to boards and working groups with this difference in mind.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won’t consider VCSE representation as tokenistic and only request it when it can have a significant impact on the work of the partnership/committee.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3" name="Google Shape;103;p2"/>
          <p:cNvSpPr txBox="1"/>
          <p:nvPr/>
        </p:nvSpPr>
        <p:spPr>
          <a:xfrm>
            <a:off x="169235" y="3699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Century Gothic"/>
              <a:buNone/>
            </a:pPr>
            <a:r>
              <a:rPr lang="en-GB" sz="4400" b="1" i="0" u="none" strike="noStrike" cap="none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Background: ICB – VCSE Alliance   partnership commitments</a:t>
            </a:r>
            <a:br>
              <a:rPr lang="en-GB" sz="4400" b="1" i="0" u="none" strike="noStrike" cap="none">
                <a:solidFill>
                  <a:srgbClr val="BF3078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8685" y="132442"/>
            <a:ext cx="1972300" cy="102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2627866" y="109678"/>
            <a:ext cx="558095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entury Gothic"/>
              <a:buNone/>
            </a:pPr>
            <a:r>
              <a:rPr lang="en-GB" sz="4400" b="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E.O.I. Process</a:t>
            </a:r>
            <a:endParaRPr>
              <a:solidFill>
                <a:schemeClr val="accent2"/>
              </a:solidFill>
            </a:endParaRPr>
          </a:p>
        </p:txBody>
      </p:sp>
      <p:grpSp>
        <p:nvGrpSpPr>
          <p:cNvPr id="110" name="Google Shape;110;p3"/>
          <p:cNvGrpSpPr/>
          <p:nvPr/>
        </p:nvGrpSpPr>
        <p:grpSpPr>
          <a:xfrm>
            <a:off x="486666" y="1475205"/>
            <a:ext cx="11206917" cy="3002731"/>
            <a:chOff x="0" y="1198114"/>
            <a:chExt cx="11206917" cy="3002731"/>
          </a:xfrm>
        </p:grpSpPr>
        <p:sp>
          <p:nvSpPr>
            <p:cNvPr id="111" name="Google Shape;111;p3"/>
            <p:cNvSpPr/>
            <p:nvPr/>
          </p:nvSpPr>
          <p:spPr>
            <a:xfrm>
              <a:off x="0" y="1232767"/>
              <a:ext cx="1547010" cy="1547010"/>
            </a:xfrm>
            <a:prstGeom prst="roundRect">
              <a:avLst>
                <a:gd name="adj" fmla="val 10000"/>
              </a:avLst>
            </a:prstGeom>
            <a:blipFill rotWithShape="1">
              <a:blip r:embed="rId3">
                <a:alphaModFix/>
              </a:blip>
              <a:stretch>
                <a:fillRect l="-24998" r="-24998"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43" y="2604130"/>
              <a:ext cx="1547010" cy="1547010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 txBox="1"/>
            <p:nvPr/>
          </p:nvSpPr>
          <p:spPr>
            <a:xfrm>
              <a:off x="45353" y="2649440"/>
              <a:ext cx="1456390" cy="1456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GB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Partnership/Board identifies need for VCSE rep</a:t>
              </a: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1852967" y="1820410"/>
              <a:ext cx="305957" cy="371724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3"/>
            <p:cNvSpPr txBox="1"/>
            <p:nvPr/>
          </p:nvSpPr>
          <p:spPr>
            <a:xfrm>
              <a:off x="1852967" y="1894755"/>
              <a:ext cx="214170" cy="223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endPara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2421173" y="1232767"/>
              <a:ext cx="1547010" cy="1547010"/>
            </a:xfrm>
            <a:prstGeom prst="roundRect">
              <a:avLst>
                <a:gd name="adj" fmla="val 10000"/>
              </a:avLst>
            </a:prstGeom>
            <a:blipFill rotWithShape="1">
              <a:blip r:embed="rId4">
                <a:alphaModFix/>
              </a:blip>
              <a:stretch>
                <a:fillRect l="-10999" r="-10999"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2408380" y="2633956"/>
              <a:ext cx="1547010" cy="1547010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2453690" y="2679266"/>
              <a:ext cx="1456390" cy="1456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GB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Chair completes Rep request form &amp; emails Alliance (Sara Milocco)</a:t>
              </a: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4260519" y="1820410"/>
              <a:ext cx="292335" cy="371724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4260519" y="1894755"/>
              <a:ext cx="204635" cy="223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endPara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4803428" y="1232767"/>
              <a:ext cx="1547010" cy="1547010"/>
            </a:xfrm>
            <a:prstGeom prst="roundRect">
              <a:avLst>
                <a:gd name="adj" fmla="val 10000"/>
              </a:avLst>
            </a:prstGeom>
            <a:blipFill rotWithShape="1">
              <a:blip r:embed="rId5">
                <a:alphaModFix/>
              </a:blip>
              <a:stretch>
                <a:fillRect l="-23999" r="-23999"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4836612" y="2653835"/>
              <a:ext cx="1547010" cy="1547010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4881922" y="2699145"/>
              <a:ext cx="1456390" cy="1456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GB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Request posted on Alliance website page for</a:t>
              </a:r>
              <a:r>
                <a:rPr lang="en-GB" sz="13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 week (extend to 6 if no EoI received).  </a:t>
              </a: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 rot="-49694">
              <a:off x="6647945" y="1802776"/>
              <a:ext cx="297553" cy="371724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 txBox="1"/>
            <p:nvPr/>
          </p:nvSpPr>
          <p:spPr>
            <a:xfrm rot="-49694">
              <a:off x="6647950" y="1877766"/>
              <a:ext cx="208287" cy="223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endPara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7200502" y="1198114"/>
              <a:ext cx="1547010" cy="1547010"/>
            </a:xfrm>
            <a:prstGeom prst="roundRect">
              <a:avLst>
                <a:gd name="adj" fmla="val 10000"/>
              </a:avLst>
            </a:prstGeom>
            <a:blipFill rotWithShape="1">
              <a:blip r:embed="rId6">
                <a:alphaModFix/>
              </a:blip>
              <a:stretch>
                <a:fillRect t="-4999" b="-4998"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7177499" y="2592078"/>
              <a:ext cx="1547010" cy="1547010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3"/>
            <p:cNvSpPr txBox="1"/>
            <p:nvPr/>
          </p:nvSpPr>
          <p:spPr>
            <a:xfrm>
              <a:off x="7222809" y="2637388"/>
              <a:ext cx="1456390" cy="1456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GB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Individual / Organisation completes EoI form.</a:t>
              </a:r>
              <a:endParaRPr/>
            </a:p>
          </p:txBody>
        </p:sp>
        <p:sp>
          <p:nvSpPr>
            <p:cNvPr id="129" name="Google Shape;129;p3"/>
            <p:cNvSpPr/>
            <p:nvPr/>
          </p:nvSpPr>
          <p:spPr>
            <a:xfrm rot="29515">
              <a:off x="9066233" y="1796503"/>
              <a:ext cx="318737" cy="371724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3"/>
            <p:cNvSpPr txBox="1"/>
            <p:nvPr/>
          </p:nvSpPr>
          <p:spPr>
            <a:xfrm rot="29515">
              <a:off x="9066235" y="1870438"/>
              <a:ext cx="223116" cy="223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endPara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9658158" y="1219215"/>
              <a:ext cx="1547010" cy="1547010"/>
            </a:xfrm>
            <a:prstGeom prst="roundRect">
              <a:avLst>
                <a:gd name="adj" fmla="val 10000"/>
              </a:avLst>
            </a:prstGeom>
            <a:blipFill rotWithShape="1">
              <a:blip r:embed="rId7">
                <a:alphaModFix/>
              </a:blip>
              <a:stretch>
                <a:fillRect l="-24998" r="-24998"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9659907" y="2653835"/>
              <a:ext cx="1547010" cy="1547010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 txBox="1"/>
            <p:nvPr/>
          </p:nvSpPr>
          <p:spPr>
            <a:xfrm>
              <a:off x="9705217" y="2699145"/>
              <a:ext cx="1456390" cy="1456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GB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SWL VCSE Alliance Leadership Group at monthly meeting verifies request with EoI and proposes delegate. </a:t>
              </a:r>
              <a:endParaRPr/>
            </a:p>
          </p:txBody>
        </p:sp>
      </p:grpSp>
      <p:sp>
        <p:nvSpPr>
          <p:cNvPr id="134" name="Google Shape;134;p3"/>
          <p:cNvSpPr txBox="1"/>
          <p:nvPr/>
        </p:nvSpPr>
        <p:spPr>
          <a:xfrm>
            <a:off x="775252" y="4969565"/>
            <a:ext cx="10018644" cy="36933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Alliance’s Terms of Reference | Reps Role Description |Reps Reimbursement Policy</a:t>
            </a:r>
            <a:endParaRPr/>
          </a:p>
        </p:txBody>
      </p:sp>
      <p:pic>
        <p:nvPicPr>
          <p:cNvPr id="135" name="Google Shape;135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034250" y="173075"/>
            <a:ext cx="1972300" cy="102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87352" y="6246199"/>
            <a:ext cx="11017293" cy="80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"/>
          <p:cNvSpPr txBox="1"/>
          <p:nvPr/>
        </p:nvSpPr>
        <p:spPr>
          <a:xfrm>
            <a:off x="1712140" y="411936"/>
            <a:ext cx="8712301" cy="978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cap="none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Process for occasions where there are more than one applicant for a position. </a:t>
            </a:r>
            <a:endParaRPr sz="3200" b="1" i="0" u="none" strike="noStrike" cap="none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1797752" y="1904541"/>
            <a:ext cx="8236500" cy="3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Verify if the board / committee is open to more than one VCSE position.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yes, propose all eligible nominees. 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no, debate and vote within Leadership group. 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Nominee with majority of votes is delegated.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Nominee to be in place for 2 years </a:t>
            </a:r>
            <a:endParaRPr/>
          </a:p>
        </p:txBody>
      </p:sp>
      <p:pic>
        <p:nvPicPr>
          <p:cNvPr id="143" name="Google Shape;14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34250" y="173075"/>
            <a:ext cx="1972300" cy="102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7352" y="6246199"/>
            <a:ext cx="11017293" cy="80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g2a59f457ed6_0_0"/>
          <p:cNvGraphicFramePr/>
          <p:nvPr>
            <p:extLst>
              <p:ext uri="{D42A27DB-BD31-4B8C-83A1-F6EECF244321}">
                <p14:modId xmlns:p14="http://schemas.microsoft.com/office/powerpoint/2010/main" val="1693203452"/>
              </p:ext>
            </p:extLst>
          </p:nvPr>
        </p:nvGraphicFramePr>
        <p:xfrm>
          <a:off x="268357" y="1500809"/>
          <a:ext cx="11589050" cy="4870655"/>
        </p:xfrm>
        <a:graphic>
          <a:graphicData uri="http://schemas.openxmlformats.org/drawingml/2006/table">
            <a:tbl>
              <a:tblPr firstRow="1" bandRow="1">
                <a:noFill/>
                <a:tableStyleId>{83498CA8-73D9-4E4C-98CA-A0ED7B692FF7}</a:tableStyleId>
              </a:tblPr>
              <a:tblGrid>
                <a:gridCol w="579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PARTNERSHIP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VCSE REPRESENTATIVE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SWL ICS Digital Board</a:t>
                      </a:r>
                      <a:endParaRPr sz="900">
                        <a:solidFill>
                          <a:srgbClr val="1F1F1F"/>
                        </a:solidFill>
                        <a:highlight>
                          <a:srgbClr val="FFFFFF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Kate White, Kingston Voluntary Action (Superhighways)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SWL ICS Health Inequalities Board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John Azah, Kingston Race and Equalities Council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SWL Mental Health Partnership Group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Val Farmer, Richmond Borough Mind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Balraj Balagan, Social Interest Group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SWL Workforce Partnership Group (Difficult to recruit roles)</a:t>
                      </a:r>
                      <a:endParaRPr sz="18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/>
                        <a:t>SWL Workforce Partnership Group (Apprenticeships)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Jason Lamont, Kingston Centre for Independent Leaving</a:t>
                      </a:r>
                      <a:endParaRPr sz="18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/>
                        <a:t>Roberto Mobile, Need2Succeed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SWL ICS Community based support for older and frail people</a:t>
                      </a: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Shane Breannan, StayWell services</a:t>
                      </a: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SWL Children Young People and Maternity System Board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Ann Hagell, Habitats and Heritage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0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 South West London perinatal programme partnership group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Alberta Atkinson, Home-Start Sutton 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50" name="Google Shape;150;g2a59f457ed6_0_0"/>
          <p:cNvSpPr txBox="1"/>
          <p:nvPr/>
        </p:nvSpPr>
        <p:spPr>
          <a:xfrm>
            <a:off x="169235" y="3699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entury Gothic"/>
              <a:buNone/>
            </a:pPr>
            <a:r>
              <a:rPr lang="en-GB" sz="4400" b="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 VCSE representatives</a:t>
            </a:r>
            <a:br>
              <a:rPr lang="en-GB" sz="4400" b="1" i="0" u="none" strike="noStrike" cap="none">
                <a:solidFill>
                  <a:srgbClr val="BF3078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Google Shape;151;g2a59f457ed6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8685" y="132442"/>
            <a:ext cx="1972300" cy="102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462</Words>
  <Application>Microsoft Office PowerPoint</Application>
  <PresentationFormat>Widescreen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</vt:lpstr>
      <vt:lpstr>Roboto</vt:lpstr>
      <vt:lpstr>Century Gothic</vt:lpstr>
      <vt:lpstr>Office Theme</vt:lpstr>
      <vt:lpstr>PowerPoint Presentation</vt:lpstr>
      <vt:lpstr>PowerPoint Presentation</vt:lpstr>
      <vt:lpstr>E.O.I. Process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Stephanie Gorner</dc:creator>
  <cp:lastModifiedBy>sara milocco</cp:lastModifiedBy>
  <cp:revision>3</cp:revision>
  <dcterms:created xsi:type="dcterms:W3CDTF">2023-06-20T09:49:17Z</dcterms:created>
  <dcterms:modified xsi:type="dcterms:W3CDTF">2024-08-08T16:26:24Z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0x0101005FAFC063FFA21C4BA3F426ADAC2B0951</vt:lpwstr>
  </property>
  <property fmtid="{D5CDD505-2E9C-101B-9397-08002B2CF9AE}" pid="3" name="_dlc_DocIdItemGuid">
    <vt:lpwstr>3267aff2-c1fe-4ea4-8036-0aa9a40c685f</vt:lpwstr>
  </property>
  <property fmtid="{D5CDD505-2E9C-101B-9397-08002B2CF9AE}" pid="4" name="MediaServiceImageTags">
    <vt:lpwstr/>
  </property>
</Properties>
</file>