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58" r:id="rId4"/>
    <p:sldId id="261" r:id="rId5"/>
    <p:sldId id="264" r:id="rId6"/>
    <p:sldId id="262" r:id="rId7"/>
    <p:sldId id="259"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4C163D-F495-565B-5A31-A43481B4FC7E}" v="147" dt="2024-10-01T14:51:58.351"/>
    <p1510:client id="{B4DEE93C-0AF1-4EBC-CC2E-1305135CF6C8}" v="1572" dt="2024-10-02T09:29:09.9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p:scale>
          <a:sx n="60" d="100"/>
          <a:sy n="60" d="100"/>
        </p:scale>
        <p:origin x="114" y="-7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10/2/2024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community@swllc.or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advicenow.org.uk/lawforlife/how-support-homeless-people-and-those-threatened-homelessness&#820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housing-ombudsman.org.uk" TargetMode="External"/><Relationship Id="rId2" Type="http://schemas.openxmlformats.org/officeDocument/2006/relationships/hyperlink" Target="http://www.lgo.org.uk/how-to-complain" TargetMode="External"/><Relationship Id="rId1" Type="http://schemas.openxmlformats.org/officeDocument/2006/relationships/slideLayout" Target="../slideLayouts/slideLayout2.xml"/><Relationship Id="rId4" Type="http://schemas.openxmlformats.org/officeDocument/2006/relationships/hyperlink" Target="mailto:complaints@croydon.gov.u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D10BE63-F342-0751-2F17-7371D0336B0D}"/>
              </a:ext>
            </a:extLst>
          </p:cNvPr>
          <p:cNvSpPr txBox="1"/>
          <p:nvPr/>
        </p:nvSpPr>
        <p:spPr>
          <a:xfrm>
            <a:off x="310551" y="253042"/>
            <a:ext cx="9831237" cy="49552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dirty="0">
                <a:solidFill>
                  <a:srgbClr val="333333"/>
                </a:solidFill>
                <a:ea typeface="+mn-lt"/>
                <a:cs typeface="+mn-lt"/>
              </a:rPr>
              <a:t>england.shelter.org.uk/</a:t>
            </a:r>
            <a:r>
              <a:rPr lang="en-US" sz="1400" err="1">
                <a:solidFill>
                  <a:srgbClr val="333333"/>
                </a:solidFill>
                <a:ea typeface="+mn-lt"/>
                <a:cs typeface="+mn-lt"/>
              </a:rPr>
              <a:t>housing_advice</a:t>
            </a:r>
            <a:r>
              <a:rPr lang="en-US" sz="1400" dirty="0">
                <a:solidFill>
                  <a:srgbClr val="333333"/>
                </a:solidFill>
                <a:ea typeface="+mn-lt"/>
                <a:cs typeface="+mn-lt"/>
              </a:rPr>
              <a:t>/homelessness/</a:t>
            </a:r>
            <a:r>
              <a:rPr lang="en-US" sz="1400" err="1">
                <a:solidFill>
                  <a:srgbClr val="333333"/>
                </a:solidFill>
                <a:ea typeface="+mn-lt"/>
                <a:cs typeface="+mn-lt"/>
              </a:rPr>
              <a:t>get_help_from_the_council</a:t>
            </a:r>
            <a:r>
              <a:rPr lang="en-US" sz="1400" dirty="0">
                <a:solidFill>
                  <a:srgbClr val="333333"/>
                </a:solidFill>
                <a:ea typeface="+mn-lt"/>
                <a:cs typeface="+mn-lt"/>
              </a:rPr>
              <a:t>/</a:t>
            </a:r>
            <a:r>
              <a:rPr lang="en-US" sz="1400" err="1">
                <a:solidFill>
                  <a:srgbClr val="333333"/>
                </a:solidFill>
                <a:ea typeface="+mn-lt"/>
                <a:cs typeface="+mn-lt"/>
              </a:rPr>
              <a:t>how_to_ask_the_council_for_help</a:t>
            </a:r>
            <a:r>
              <a:rPr lang="en-US" sz="1400" dirty="0">
                <a:solidFill>
                  <a:srgbClr val="333333"/>
                </a:solidFill>
                <a:ea typeface="+mn-lt"/>
                <a:cs typeface="+mn-lt"/>
              </a:rPr>
              <a:t>                             </a:t>
            </a:r>
            <a:br>
              <a:rPr lang="en-US" sz="1400" dirty="0"/>
            </a:br>
            <a:r>
              <a:rPr lang="en-US" sz="1400" dirty="0">
                <a:solidFill>
                  <a:srgbClr val="333333"/>
                </a:solidFill>
                <a:ea typeface="+mn-lt"/>
                <a:cs typeface="+mn-lt"/>
              </a:rPr>
              <a:t>(The above link includes a template letter to make a homeless application) </a:t>
            </a:r>
            <a:endParaRPr lang="en-US" sz="1400"/>
          </a:p>
          <a:p>
            <a:r>
              <a:rPr lang="en-US" sz="1400" b="1" dirty="0">
                <a:solidFill>
                  <a:srgbClr val="333333"/>
                </a:solidFill>
                <a:latin typeface="Barlow"/>
              </a:rPr>
              <a:t>How to ask the council for help</a:t>
            </a:r>
            <a:endParaRPr lang="en-US" sz="1400"/>
          </a:p>
          <a:p>
            <a:r>
              <a:rPr lang="en-US" sz="1400" dirty="0">
                <a:solidFill>
                  <a:srgbClr val="333333"/>
                </a:solidFill>
                <a:latin typeface="Barlow"/>
              </a:rPr>
              <a:t>Ask for help if you're homeless now or could be in the next 8 weeks.</a:t>
            </a:r>
          </a:p>
          <a:p>
            <a:r>
              <a:rPr lang="en-US" sz="1400" dirty="0">
                <a:solidFill>
                  <a:srgbClr val="333333"/>
                </a:solidFill>
                <a:latin typeface="Barlow"/>
              </a:rPr>
              <a:t>This is called making a homeless application.</a:t>
            </a:r>
          </a:p>
          <a:p>
            <a:r>
              <a:rPr lang="en-US" sz="1400" dirty="0">
                <a:solidFill>
                  <a:srgbClr val="333333"/>
                </a:solidFill>
                <a:latin typeface="Barlow"/>
              </a:rPr>
              <a:t>Most people can get some help from the council's homeless team.</a:t>
            </a:r>
          </a:p>
          <a:p>
            <a:endParaRPr lang="en-US" sz="1400" dirty="0">
              <a:solidFill>
                <a:srgbClr val="333333"/>
              </a:solidFill>
              <a:latin typeface="Barlow"/>
            </a:endParaRPr>
          </a:p>
          <a:p>
            <a:r>
              <a:rPr lang="en-US" sz="1400" dirty="0">
                <a:solidFill>
                  <a:srgbClr val="333333"/>
                </a:solidFill>
                <a:latin typeface="Barlow"/>
              </a:rPr>
              <a:t>The council should make it easy to ask for help. You could contact them by:</a:t>
            </a:r>
            <a:endParaRPr lang="en-US" sz="1400"/>
          </a:p>
          <a:p>
            <a:pPr marL="285750" indent="-285750">
              <a:buFont typeface="Arial"/>
              <a:buChar char="•"/>
            </a:pPr>
            <a:r>
              <a:rPr lang="en-US" sz="1400" dirty="0">
                <a:solidFill>
                  <a:srgbClr val="333333"/>
                </a:solidFill>
                <a:latin typeface="Barlow"/>
              </a:rPr>
              <a:t>phone call</a:t>
            </a:r>
            <a:endParaRPr lang="en-US" sz="1400"/>
          </a:p>
          <a:p>
            <a:pPr marL="285750" indent="-285750">
              <a:buFont typeface="Arial"/>
              <a:buChar char="•"/>
            </a:pPr>
            <a:r>
              <a:rPr lang="en-US" sz="1400" dirty="0">
                <a:solidFill>
                  <a:srgbClr val="333333"/>
                </a:solidFill>
                <a:latin typeface="Barlow"/>
              </a:rPr>
              <a:t>online form</a:t>
            </a:r>
            <a:endParaRPr lang="en-US" sz="1400"/>
          </a:p>
          <a:p>
            <a:pPr marL="285750" indent="-285750">
              <a:buFont typeface="Arial"/>
              <a:buChar char="•"/>
            </a:pPr>
            <a:r>
              <a:rPr lang="en-US" sz="1400" dirty="0">
                <a:solidFill>
                  <a:srgbClr val="333333"/>
                </a:solidFill>
                <a:latin typeface="Barlow"/>
              </a:rPr>
              <a:t>email to the homelessness team</a:t>
            </a:r>
            <a:endParaRPr lang="en-US" sz="1400"/>
          </a:p>
          <a:p>
            <a:pPr marL="285750" indent="-285750">
              <a:buFont typeface="Arial"/>
              <a:buChar char="•"/>
            </a:pPr>
            <a:r>
              <a:rPr lang="en-US" sz="1400" dirty="0">
                <a:solidFill>
                  <a:srgbClr val="333333"/>
                </a:solidFill>
                <a:latin typeface="Barlow"/>
              </a:rPr>
              <a:t>going to the council offices in person</a:t>
            </a:r>
          </a:p>
          <a:p>
            <a:endParaRPr lang="en-US" sz="1400" dirty="0">
              <a:solidFill>
                <a:srgbClr val="333333"/>
              </a:solidFill>
              <a:latin typeface="Barlow"/>
            </a:endParaRPr>
          </a:p>
          <a:p>
            <a:r>
              <a:rPr lang="en-US" sz="1400" dirty="0">
                <a:solidFill>
                  <a:srgbClr val="333333"/>
                </a:solidFill>
                <a:latin typeface="Barlow"/>
              </a:rPr>
              <a:t>Accessing information in a way that the person understands: </a:t>
            </a:r>
          </a:p>
          <a:p>
            <a:r>
              <a:rPr lang="en-US" sz="1400" dirty="0">
                <a:solidFill>
                  <a:srgbClr val="333333"/>
                </a:solidFill>
                <a:latin typeface="Barlow"/>
              </a:rPr>
              <a:t>The council should help you to understand any support they give. For example, they should:</a:t>
            </a:r>
            <a:endParaRPr lang="en-US" sz="1400"/>
          </a:p>
          <a:p>
            <a:r>
              <a:rPr lang="en-US" sz="1400" dirty="0">
                <a:solidFill>
                  <a:srgbClr val="333333"/>
                </a:solidFill>
                <a:latin typeface="Barlow"/>
              </a:rPr>
              <a:t>get you an interpreter if you need one</a:t>
            </a:r>
            <a:endParaRPr lang="en-US" sz="1400"/>
          </a:p>
          <a:p>
            <a:r>
              <a:rPr lang="en-US" sz="1400" dirty="0">
                <a:solidFill>
                  <a:srgbClr val="333333"/>
                </a:solidFill>
                <a:latin typeface="Barlow"/>
              </a:rPr>
              <a:t>give you information in a language or format you understand</a:t>
            </a:r>
            <a:endParaRPr lang="en-US" sz="1400"/>
          </a:p>
          <a:p>
            <a:r>
              <a:rPr lang="en-US" sz="1400" dirty="0">
                <a:solidFill>
                  <a:srgbClr val="333333"/>
                </a:solidFill>
                <a:latin typeface="Barlow"/>
              </a:rPr>
              <a:t>Tell the council if you cannot pay for a service like translation.</a:t>
            </a:r>
            <a:endParaRPr lang="en-US" sz="1400"/>
          </a:p>
          <a:p>
            <a:r>
              <a:rPr lang="en-US" sz="1400" dirty="0">
                <a:solidFill>
                  <a:srgbClr val="333333"/>
                </a:solidFill>
                <a:latin typeface="Barlow"/>
              </a:rPr>
              <a:t>It could be discrimination if you ask for help with these things but they refuse.</a:t>
            </a:r>
            <a:endParaRPr lang="en-US" sz="1400"/>
          </a:p>
          <a:p>
            <a:endParaRPr lang="en-US" sz="1400" dirty="0">
              <a:solidFill>
                <a:srgbClr val="333333"/>
              </a:solidFill>
              <a:latin typeface="Barlow"/>
            </a:endParaRPr>
          </a:p>
          <a:p>
            <a:endParaRPr lang="en-US" dirty="0">
              <a:solidFill>
                <a:srgbClr val="333333"/>
              </a:solidFill>
              <a:latin typeface="Barlow"/>
            </a:endParaRPr>
          </a:p>
          <a:p>
            <a:endParaRPr lang="en-US">
              <a:solidFill>
                <a:srgbClr val="333333"/>
              </a:solidFill>
              <a:latin typeface="Barlow"/>
            </a:endParaRPr>
          </a:p>
        </p:txBody>
      </p:sp>
    </p:spTree>
    <p:extLst>
      <p:ext uri="{BB962C8B-B14F-4D97-AF65-F5344CB8AC3E}">
        <p14:creationId xmlns:p14="http://schemas.microsoft.com/office/powerpoint/2010/main" val="109857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33AEBA-E3B0-63D1-A355-96FBB6E7A9E1}"/>
              </a:ext>
            </a:extLst>
          </p:cNvPr>
          <p:cNvSpPr>
            <a:spLocks noGrp="1"/>
          </p:cNvSpPr>
          <p:nvPr>
            <p:ph type="title"/>
          </p:nvPr>
        </p:nvSpPr>
        <p:spPr>
          <a:xfrm>
            <a:off x="1171074" y="1396686"/>
            <a:ext cx="3240506" cy="4064628"/>
          </a:xfrm>
        </p:spPr>
        <p:txBody>
          <a:bodyPr>
            <a:normAutofit/>
          </a:bodyPr>
          <a:lstStyle/>
          <a:p>
            <a:r>
              <a:rPr lang="en-US">
                <a:solidFill>
                  <a:srgbClr val="FFFFFF"/>
                </a:solidFill>
              </a:rPr>
              <a:t>Things that help build a legal case: </a:t>
            </a: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DC71DA7-2169-A6AC-59BD-425D663E2CEA}"/>
              </a:ext>
            </a:extLst>
          </p:cNvPr>
          <p:cNvSpPr>
            <a:spLocks noGrp="1"/>
          </p:cNvSpPr>
          <p:nvPr>
            <p:ph idx="1"/>
          </p:nvPr>
        </p:nvSpPr>
        <p:spPr>
          <a:xfrm>
            <a:off x="5370153" y="1526033"/>
            <a:ext cx="5536397" cy="3935281"/>
          </a:xfrm>
        </p:spPr>
        <p:txBody>
          <a:bodyPr vert="horz" lIns="91440" tIns="45720" rIns="91440" bIns="45720" rtlCol="0">
            <a:normAutofit/>
          </a:bodyPr>
          <a:lstStyle/>
          <a:p>
            <a:pPr marL="0" indent="0">
              <a:buNone/>
            </a:pPr>
            <a:r>
              <a:rPr lang="en-US" sz="2000"/>
              <a:t>E I R C </a:t>
            </a:r>
          </a:p>
          <a:p>
            <a:pPr marL="0" indent="0">
              <a:buNone/>
            </a:pPr>
            <a:r>
              <a:rPr lang="en-US" sz="2000"/>
              <a:t>E = Evidence </a:t>
            </a:r>
          </a:p>
          <a:p>
            <a:pPr marL="0" indent="0">
              <a:buNone/>
            </a:pPr>
            <a:r>
              <a:rPr lang="en-US" sz="2000"/>
              <a:t>I = Identify </a:t>
            </a:r>
          </a:p>
          <a:p>
            <a:pPr marL="0" indent="0">
              <a:buNone/>
            </a:pPr>
            <a:r>
              <a:rPr lang="en-US" sz="2000"/>
              <a:t>R = Report </a:t>
            </a:r>
          </a:p>
          <a:p>
            <a:pPr marL="0" indent="0">
              <a:buNone/>
            </a:pPr>
            <a:r>
              <a:rPr lang="en-US" sz="2000"/>
              <a:t>C = Connect </a:t>
            </a:r>
          </a:p>
          <a:p>
            <a:pPr marL="0" indent="0">
              <a:buNone/>
            </a:pPr>
            <a:endParaRPr lang="en-US" sz="2000"/>
          </a:p>
          <a:p>
            <a:pPr marL="0" indent="0">
              <a:buNone/>
            </a:pPr>
            <a:r>
              <a:rPr lang="en-US" sz="2000"/>
              <a:t>If you are seeing systemic issues impacting someone housing or access to homeless support, share it with </a:t>
            </a:r>
            <a:r>
              <a:rPr lang="en-US" sz="2000" err="1"/>
              <a:t>Rhi</a:t>
            </a:r>
            <a:r>
              <a:rPr lang="en-US" sz="2000"/>
              <a:t> at South West London Law </a:t>
            </a:r>
            <a:r>
              <a:rPr lang="en-US" sz="2000" err="1"/>
              <a:t>Centres</a:t>
            </a:r>
            <a:r>
              <a:rPr lang="en-US" sz="2000"/>
              <a:t> so we can collectively challenge these issues. </a:t>
            </a:r>
          </a:p>
        </p:txBody>
      </p:sp>
    </p:spTree>
    <p:extLst>
      <p:ext uri="{BB962C8B-B14F-4D97-AF65-F5344CB8AC3E}">
        <p14:creationId xmlns:p14="http://schemas.microsoft.com/office/powerpoint/2010/main" val="53759807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Content Placeholder 6" descr="A screenshot of a screenshot of a phone&#10;&#10;Description automatically generated">
            <a:extLst>
              <a:ext uri="{FF2B5EF4-FFF2-40B4-BE49-F238E27FC236}">
                <a16:creationId xmlns:a16="http://schemas.microsoft.com/office/drawing/2014/main" id="{B129AD7F-8316-071D-2FA4-882E0D17B29A}"/>
              </a:ext>
            </a:extLst>
          </p:cNvPr>
          <p:cNvPicPr>
            <a:picLocks noGrp="1" noChangeAspect="1"/>
          </p:cNvPicPr>
          <p:nvPr>
            <p:ph idx="1"/>
          </p:nvPr>
        </p:nvPicPr>
        <p:blipFill>
          <a:blip r:embed="rId2"/>
          <a:stretch>
            <a:fillRect/>
          </a:stretch>
        </p:blipFill>
        <p:spPr>
          <a:xfrm>
            <a:off x="669964" y="643466"/>
            <a:ext cx="5171707" cy="5571067"/>
          </a:xfrm>
          <a:prstGeom prst="rect">
            <a:avLst/>
          </a:prstGeom>
        </p:spPr>
      </p:pic>
      <p:sp>
        <p:nvSpPr>
          <p:cNvPr id="3" name="TextBox 2">
            <a:extLst>
              <a:ext uri="{FF2B5EF4-FFF2-40B4-BE49-F238E27FC236}">
                <a16:creationId xmlns:a16="http://schemas.microsoft.com/office/drawing/2014/main" id="{944949D5-9F0A-1AD5-F33C-AE1AE17CA688}"/>
              </a:ext>
            </a:extLst>
          </p:cNvPr>
          <p:cNvSpPr txBox="1"/>
          <p:nvPr/>
        </p:nvSpPr>
        <p:spPr>
          <a:xfrm>
            <a:off x="6400800" y="637309"/>
            <a:ext cx="3422072" cy="45704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100" dirty="0">
                <a:cs typeface="Segoe UI"/>
              </a:rPr>
              <a:t>​</a:t>
            </a:r>
          </a:p>
          <a:p>
            <a:r>
              <a:rPr lang="en-US" sz="1400" dirty="0">
                <a:solidFill>
                  <a:srgbClr val="333333"/>
                </a:solidFill>
                <a:cs typeface="Segoe UI"/>
              </a:rPr>
              <a:t>SWLLC can help with some of the housing related issues that can lead to homelessness. </a:t>
            </a:r>
            <a:r>
              <a:rPr lang="en-US" sz="1400" dirty="0">
                <a:cs typeface="Segoe UI"/>
              </a:rPr>
              <a:t>​</a:t>
            </a:r>
          </a:p>
          <a:p>
            <a:r>
              <a:rPr lang="en-US" sz="1400" dirty="0">
                <a:solidFill>
                  <a:srgbClr val="333333"/>
                </a:solidFill>
                <a:cs typeface="Segoe UI"/>
              </a:rPr>
              <a:t>Some housing issues will require early and immediate advice to prevent the issues escalating. </a:t>
            </a:r>
            <a:r>
              <a:rPr lang="en-US" sz="1400" dirty="0">
                <a:cs typeface="Segoe UI"/>
              </a:rPr>
              <a:t>​Such as money advice to avoid rent arrears. People can attend our Turn Up Tuesdays at our Croydon offices! </a:t>
            </a:r>
          </a:p>
          <a:p>
            <a:endParaRPr lang="en-US" sz="1400" dirty="0">
              <a:cs typeface="Segoe UI"/>
            </a:endParaRPr>
          </a:p>
          <a:p>
            <a:r>
              <a:rPr lang="en-US" sz="1400" dirty="0">
                <a:cs typeface="Segoe UI"/>
              </a:rPr>
              <a:t>We also have a 'Duty Scheme' at Croydon County Court which provides on the day advice and representation. Make sure the resident asks for the 'duty solicitor' when attending court. </a:t>
            </a:r>
            <a:r>
              <a:rPr lang="en-US" sz="1400" b="1" dirty="0">
                <a:cs typeface="Segoe UI"/>
              </a:rPr>
              <a:t>It is really important they attend court and take any relevant documents with them. </a:t>
            </a:r>
          </a:p>
          <a:p>
            <a:r>
              <a:rPr lang="en-US" sz="1400" dirty="0">
                <a:cs typeface="Segoe UI"/>
              </a:rPr>
              <a:t>​</a:t>
            </a:r>
            <a:br>
              <a:rPr lang="en-US" sz="1400" dirty="0">
                <a:cs typeface="Segoe UI"/>
              </a:rPr>
            </a:br>
            <a:r>
              <a:rPr lang="en-US" sz="1400" dirty="0">
                <a:solidFill>
                  <a:srgbClr val="333333"/>
                </a:solidFill>
                <a:cs typeface="Segoe UI"/>
              </a:rPr>
              <a:t>Some issues may also require your support to help with a situation... </a:t>
            </a:r>
          </a:p>
        </p:txBody>
      </p:sp>
    </p:spTree>
    <p:extLst>
      <p:ext uri="{BB962C8B-B14F-4D97-AF65-F5344CB8AC3E}">
        <p14:creationId xmlns:p14="http://schemas.microsoft.com/office/powerpoint/2010/main" val="2344777637"/>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FF6401-94F1-7FCD-77E0-EF6D6B7EC56F}"/>
              </a:ext>
            </a:extLst>
          </p:cNvPr>
          <p:cNvSpPr>
            <a:spLocks noGrp="1"/>
          </p:cNvSpPr>
          <p:nvPr>
            <p:ph type="title"/>
          </p:nvPr>
        </p:nvSpPr>
        <p:spPr>
          <a:xfrm>
            <a:off x="686834" y="1153572"/>
            <a:ext cx="3200400" cy="4461163"/>
          </a:xfrm>
        </p:spPr>
        <p:txBody>
          <a:bodyPr>
            <a:normAutofit/>
          </a:bodyPr>
          <a:lstStyle/>
          <a:p>
            <a:r>
              <a:rPr lang="en-US">
                <a:solidFill>
                  <a:srgbClr val="FFFFFF"/>
                </a:solidFill>
              </a:rPr>
              <a:t>How to make strong referral to SWLLC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C1A9BA9-B0A6-80E0-34D9-481C5D0B3091}"/>
              </a:ext>
            </a:extLst>
          </p:cNvPr>
          <p:cNvSpPr>
            <a:spLocks noGrp="1"/>
          </p:cNvSpPr>
          <p:nvPr>
            <p:ph idx="1"/>
          </p:nvPr>
        </p:nvSpPr>
        <p:spPr>
          <a:xfrm>
            <a:off x="4447308" y="591344"/>
            <a:ext cx="6906491" cy="5585619"/>
          </a:xfrm>
        </p:spPr>
        <p:txBody>
          <a:bodyPr vert="horz" lIns="91440" tIns="45720" rIns="91440" bIns="45720" rtlCol="0" anchor="ctr">
            <a:normAutofit fontScale="92500" lnSpcReduction="10000"/>
          </a:bodyPr>
          <a:lstStyle/>
          <a:p>
            <a:r>
              <a:rPr lang="en-US" dirty="0"/>
              <a:t>Is the issue something we assist with </a:t>
            </a:r>
          </a:p>
          <a:p>
            <a:r>
              <a:rPr lang="en-US" dirty="0"/>
              <a:t>Are there any key dates (</a:t>
            </a:r>
            <a:r>
              <a:rPr lang="en-US" dirty="0" err="1"/>
              <a:t>ie</a:t>
            </a:r>
            <a:r>
              <a:rPr lang="en-US" dirty="0"/>
              <a:t>: court hearings, appeals, reviews) </a:t>
            </a:r>
          </a:p>
          <a:p>
            <a:r>
              <a:rPr lang="en-US" dirty="0"/>
              <a:t>Has a formal complaint been made by the resident (if relevant) </a:t>
            </a:r>
          </a:p>
          <a:p>
            <a:r>
              <a:rPr lang="en-US" dirty="0"/>
              <a:t>Is the person legal </a:t>
            </a:r>
            <a:r>
              <a:rPr lang="en-US" dirty="0" err="1"/>
              <a:t>aidable</a:t>
            </a:r>
            <a:r>
              <a:rPr lang="en-US" dirty="0"/>
              <a:t> </a:t>
            </a:r>
          </a:p>
          <a:p>
            <a:r>
              <a:rPr lang="en-US" dirty="0"/>
              <a:t>Does anyone in the household have a disability and/or health issues, </a:t>
            </a:r>
            <a:br>
              <a:rPr lang="en-US" dirty="0"/>
            </a:br>
            <a:r>
              <a:rPr lang="en-US" dirty="0"/>
              <a:t>how severe is the health issue – is there </a:t>
            </a:r>
            <a:r>
              <a:rPr lang="en-US"/>
              <a:t>evidence </a:t>
            </a:r>
            <a:endParaRPr lang="en-US" dirty="0"/>
          </a:p>
          <a:p>
            <a:r>
              <a:rPr lang="en-US" dirty="0"/>
              <a:t>If asking for help because a homeless application has been refused, outline why the application has been refused and why you/they think the refusal is wrong </a:t>
            </a:r>
            <a:r>
              <a:rPr lang="en-US" dirty="0" err="1"/>
              <a:t>ie</a:t>
            </a:r>
            <a:r>
              <a:rPr lang="en-US" dirty="0"/>
              <a:t>: the person has been found not in priority need </a:t>
            </a:r>
          </a:p>
          <a:p>
            <a:endParaRPr lang="en-US" dirty="0"/>
          </a:p>
        </p:txBody>
      </p:sp>
    </p:spTree>
    <p:extLst>
      <p:ext uri="{BB962C8B-B14F-4D97-AF65-F5344CB8AC3E}">
        <p14:creationId xmlns:p14="http://schemas.microsoft.com/office/powerpoint/2010/main" val="29267996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E2EC2C9-CE39-2E9D-8279-3CCD0F1B04E8}"/>
              </a:ext>
            </a:extLst>
          </p:cNvPr>
          <p:cNvSpPr>
            <a:spLocks noGrp="1"/>
          </p:cNvSpPr>
          <p:nvPr>
            <p:ph type="title"/>
          </p:nvPr>
        </p:nvSpPr>
        <p:spPr>
          <a:xfrm>
            <a:off x="761800" y="762001"/>
            <a:ext cx="5334197" cy="1708242"/>
          </a:xfrm>
        </p:spPr>
        <p:txBody>
          <a:bodyPr anchor="ctr">
            <a:normAutofit/>
          </a:bodyPr>
          <a:lstStyle/>
          <a:p>
            <a:r>
              <a:rPr lang="en-US" sz="2800" dirty="0"/>
              <a:t>We are at South Norwood Community Kitchen on the 1st Thursday of the month from 1pm! </a:t>
            </a:r>
          </a:p>
        </p:txBody>
      </p:sp>
      <p:sp>
        <p:nvSpPr>
          <p:cNvPr id="3" name="Content Placeholder 2">
            <a:extLst>
              <a:ext uri="{FF2B5EF4-FFF2-40B4-BE49-F238E27FC236}">
                <a16:creationId xmlns:a16="http://schemas.microsoft.com/office/drawing/2014/main" id="{0C4DC1CE-98EF-E9A4-FD5C-F32116FD9FF7}"/>
              </a:ext>
            </a:extLst>
          </p:cNvPr>
          <p:cNvSpPr>
            <a:spLocks noGrp="1"/>
          </p:cNvSpPr>
          <p:nvPr>
            <p:ph idx="1"/>
          </p:nvPr>
        </p:nvSpPr>
        <p:spPr>
          <a:xfrm>
            <a:off x="761800" y="2470244"/>
            <a:ext cx="5334197" cy="3769835"/>
          </a:xfrm>
        </p:spPr>
        <p:txBody>
          <a:bodyPr vert="horz" lIns="91440" tIns="45720" rIns="91440" bIns="45720" rtlCol="0" anchor="ctr">
            <a:normAutofit/>
          </a:bodyPr>
          <a:lstStyle/>
          <a:p>
            <a:r>
              <a:rPr lang="en-US" sz="1400" dirty="0"/>
              <a:t>Carrying out 'Know Our Rights' workshops or 1 to 1 advice </a:t>
            </a:r>
          </a:p>
          <a:p>
            <a:r>
              <a:rPr lang="en-US" sz="1400" dirty="0"/>
              <a:t>Holding our Temporary Accommodation Action Groups </a:t>
            </a:r>
          </a:p>
          <a:p>
            <a:pPr marL="0" indent="0">
              <a:buNone/>
            </a:pPr>
            <a:r>
              <a:rPr lang="en-US" sz="1400" dirty="0"/>
              <a:t>This week we have a "Your Rights and Eviction" workshop ----&gt;</a:t>
            </a:r>
          </a:p>
          <a:p>
            <a:pPr marL="0" indent="0">
              <a:buNone/>
            </a:pPr>
            <a:r>
              <a:rPr lang="en-US" sz="1400" dirty="0"/>
              <a:t>On the 17th October we have an online lunch time workshop on: </a:t>
            </a:r>
          </a:p>
          <a:p>
            <a:pPr>
              <a:buNone/>
            </a:pPr>
            <a:r>
              <a:rPr lang="en-US" sz="1400"/>
              <a:t>1.           Landlord refusing to return tenancy deposit</a:t>
            </a:r>
          </a:p>
          <a:p>
            <a:pPr>
              <a:buNone/>
            </a:pPr>
            <a:r>
              <a:rPr lang="en-US" sz="1400"/>
              <a:t>2.           Landlord refusing to carry out repairs</a:t>
            </a:r>
          </a:p>
          <a:p>
            <a:pPr>
              <a:buNone/>
            </a:pPr>
            <a:r>
              <a:rPr lang="en-US" sz="1400"/>
              <a:t>3.           Wanting to leave a rented property before the</a:t>
            </a:r>
            <a:br>
              <a:rPr lang="en-US" sz="1400" dirty="0"/>
            </a:br>
            <a:endParaRPr lang="en-US" sz="1400"/>
          </a:p>
          <a:p>
            <a:pPr marL="0" indent="0">
              <a:buNone/>
            </a:pPr>
            <a:r>
              <a:rPr lang="en-US" sz="1400" dirty="0"/>
              <a:t>Sign up to our Social Justice Network to get updates by emailing </a:t>
            </a:r>
            <a:r>
              <a:rPr lang="en-US" sz="1400" dirty="0">
                <a:hlinkClick r:id="rId2"/>
              </a:rPr>
              <a:t>community@swllc.org</a:t>
            </a:r>
            <a:r>
              <a:rPr lang="en-US" sz="1400" dirty="0"/>
              <a:t> saying "sign me up". </a:t>
            </a:r>
          </a:p>
          <a:p>
            <a:endParaRPr lang="en-US" sz="1400"/>
          </a:p>
        </p:txBody>
      </p:sp>
      <p:pic>
        <p:nvPicPr>
          <p:cNvPr id="4" name="Picture 3" descr="May be an image of text">
            <a:extLst>
              <a:ext uri="{FF2B5EF4-FFF2-40B4-BE49-F238E27FC236}">
                <a16:creationId xmlns:a16="http://schemas.microsoft.com/office/drawing/2014/main" id="{4316EB26-FDDB-D51C-C9B0-62FCCF10FE1F}"/>
              </a:ext>
            </a:extLst>
          </p:cNvPr>
          <p:cNvPicPr>
            <a:picLocks noChangeAspect="1"/>
          </p:cNvPicPr>
          <p:nvPr/>
        </p:nvPicPr>
        <p:blipFill>
          <a:blip r:embed="rId3"/>
          <a:srcRect t="625" r="1" b="8271"/>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16819579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43BE934-ADCE-19F0-2803-58C5988940E3}"/>
              </a:ext>
            </a:extLst>
          </p:cNvPr>
          <p:cNvSpPr>
            <a:spLocks noGrp="1"/>
          </p:cNvSpPr>
          <p:nvPr>
            <p:ph type="title"/>
          </p:nvPr>
        </p:nvSpPr>
        <p:spPr>
          <a:xfrm>
            <a:off x="686834" y="1153572"/>
            <a:ext cx="3200400" cy="4461163"/>
          </a:xfrm>
        </p:spPr>
        <p:txBody>
          <a:bodyPr>
            <a:normAutofit/>
          </a:bodyPr>
          <a:lstStyle/>
          <a:p>
            <a:r>
              <a:rPr lang="en-US" sz="2400">
                <a:solidFill>
                  <a:srgbClr val="FFFFFF"/>
                </a:solidFill>
              </a:rPr>
              <a:t>What is priority need? A priority need is a reason the council must give you more help with your homelessness if you are homeless now or could be homeless in the next two months. If you are homeless and have a priority need the council should give you emergency housing if you require it.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B596CB8-F8A5-3E9F-57F2-726BFFA547D1}"/>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sz="1300">
              <a:latin typeface="Barlow"/>
            </a:endParaRPr>
          </a:p>
          <a:p>
            <a:pPr marL="0" indent="0">
              <a:buNone/>
            </a:pPr>
            <a:r>
              <a:rPr lang="en-US" sz="1300" b="1">
                <a:latin typeface="Barlow"/>
              </a:rPr>
              <a:t>Some priority needs are absolute such as: </a:t>
            </a:r>
          </a:p>
          <a:p>
            <a:pPr marL="0" indent="0">
              <a:buNone/>
            </a:pPr>
            <a:r>
              <a:rPr lang="en-US" sz="1300">
                <a:latin typeface="Barlow"/>
              </a:rPr>
              <a:t>If you are pregnant or have children (under 18), homeless because of *domestic abuse, aged 18 to 20 and were in case when aged 16 to 17. </a:t>
            </a:r>
          </a:p>
          <a:p>
            <a:pPr marL="0" indent="0">
              <a:buNone/>
            </a:pPr>
            <a:r>
              <a:rPr lang="en-US" sz="1300">
                <a:latin typeface="Barlow"/>
              </a:rPr>
              <a:t>Domestic abuse includes: </a:t>
            </a:r>
          </a:p>
          <a:p>
            <a:pPr marL="0" indent="0">
              <a:buNone/>
            </a:pPr>
            <a:r>
              <a:rPr lang="en-US" sz="1300">
                <a:ea typeface="+mn-lt"/>
                <a:cs typeface="+mn-lt"/>
              </a:rPr>
              <a:t>*Intimate partners, ex-partners, family members or individuals who share parental responsibility for a child. There is no requirement for the victim and perpetrator to live in the same household. If the person at risk is under 16, this may be considered child abuse. </a:t>
            </a:r>
            <a:endParaRPr lang="en-US" sz="1300"/>
          </a:p>
          <a:p>
            <a:pPr marL="0" indent="0">
              <a:buNone/>
            </a:pPr>
            <a:r>
              <a:rPr lang="en-US" sz="1300"/>
              <a:t>What does vulnerable mean? The local authority may insist you need to be vulnerable to receive their help. In housing law, this means you are </a:t>
            </a:r>
            <a:r>
              <a:rPr lang="en-US" sz="1300" b="1"/>
              <a:t>more at risk if you are homeless than most other people. </a:t>
            </a:r>
          </a:p>
          <a:p>
            <a:pPr marL="0" indent="0">
              <a:buNone/>
            </a:pPr>
            <a:r>
              <a:rPr lang="en-US" sz="1300" b="1">
                <a:latin typeface="Aptos"/>
              </a:rPr>
              <a:t>You may be able to demonstrate the person you are supporting is more vulnerable because of: </a:t>
            </a:r>
          </a:p>
          <a:p>
            <a:pPr marL="0" indent="0">
              <a:buNone/>
            </a:pPr>
            <a:r>
              <a:rPr lang="en-US" sz="1300">
                <a:latin typeface="Aptos"/>
              </a:rPr>
              <a:t>An illness, disability or serious health condition </a:t>
            </a:r>
          </a:p>
          <a:p>
            <a:pPr marL="0" indent="0">
              <a:buNone/>
            </a:pPr>
            <a:r>
              <a:rPr lang="en-US" sz="1300">
                <a:latin typeface="Aptos"/>
              </a:rPr>
              <a:t>(there are also some special conditions you may be considered priority need) </a:t>
            </a:r>
          </a:p>
          <a:p>
            <a:pPr marL="0" indent="0">
              <a:buNone/>
            </a:pPr>
            <a:r>
              <a:rPr lang="en-US" sz="1300"/>
              <a:t>~ Evidence to prove illness, disability or serious health condition will be really important ~ </a:t>
            </a:r>
          </a:p>
          <a:p>
            <a:pPr marL="0" indent="0">
              <a:buNone/>
            </a:pPr>
            <a:r>
              <a:rPr lang="en-US" sz="1300"/>
              <a:t>If anyone would like to learn more about this you could complete the Law for Life guide on </a:t>
            </a:r>
            <a:r>
              <a:rPr lang="en-US" sz="1300">
                <a:ea typeface="+mn-lt"/>
                <a:cs typeface="+mn-lt"/>
              </a:rPr>
              <a:t>"Home to Support Homeless People and Those Threatened with Homelessness" </a:t>
            </a:r>
            <a:r>
              <a:rPr lang="en-US" sz="1300">
                <a:ea typeface="+mn-lt"/>
                <a:cs typeface="+mn-lt"/>
                <a:hlinkClick r:id="rId2"/>
              </a:rPr>
              <a:t>https://www.advicenow.org.uk/lawforlife/how-support-homeless-people-and-those-threatened-homelessness</a:t>
            </a:r>
          </a:p>
          <a:p>
            <a:pPr marL="0" indent="0">
              <a:buNone/>
            </a:pPr>
            <a:endParaRPr lang="en-US" sz="1300"/>
          </a:p>
          <a:p>
            <a:pPr marL="0" indent="0">
              <a:buNone/>
            </a:pPr>
            <a:endParaRPr lang="en-US" sz="1300"/>
          </a:p>
        </p:txBody>
      </p:sp>
    </p:spTree>
    <p:extLst>
      <p:ext uri="{BB962C8B-B14F-4D97-AF65-F5344CB8AC3E}">
        <p14:creationId xmlns:p14="http://schemas.microsoft.com/office/powerpoint/2010/main" val="2555718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402A9AA-614D-88BA-9E24-3D1D2E3129F7}"/>
              </a:ext>
            </a:extLst>
          </p:cNvPr>
          <p:cNvSpPr>
            <a:spLocks noGrp="1"/>
          </p:cNvSpPr>
          <p:nvPr>
            <p:ph type="title"/>
          </p:nvPr>
        </p:nvSpPr>
        <p:spPr>
          <a:xfrm>
            <a:off x="686834" y="1153572"/>
            <a:ext cx="3200400" cy="4461163"/>
          </a:xfrm>
        </p:spPr>
        <p:txBody>
          <a:bodyPr>
            <a:normAutofit/>
          </a:bodyPr>
          <a:lstStyle/>
          <a:p>
            <a:r>
              <a:rPr lang="en-US" sz="3400" b="1">
                <a:solidFill>
                  <a:srgbClr val="FFFFFF"/>
                </a:solidFill>
              </a:rPr>
              <a:t>Complaints are a formal route for residents or groups to raise an issue – when to make a complaint to the council</a:t>
            </a:r>
          </a:p>
        </p:txBody>
      </p:sp>
      <p:sp>
        <p:nvSpPr>
          <p:cNvPr id="29" name="Arc 28">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868F2EC-8CC3-7D98-B8B3-35EE9716BD41}"/>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sz="900">
                <a:ea typeface="+mn-lt"/>
                <a:cs typeface="+mn-lt"/>
              </a:rPr>
              <a:t>When to make a complaint to the council - raising issues through the formal complaint process can be a really good way to escalate an issue when the council isn't acting appropriately. </a:t>
            </a:r>
          </a:p>
          <a:p>
            <a:pPr marL="0" indent="0">
              <a:buNone/>
            </a:pPr>
            <a:r>
              <a:rPr lang="en-US" sz="900">
                <a:ea typeface="+mn-lt"/>
                <a:cs typeface="+mn-lt"/>
              </a:rPr>
              <a:t>It is good to </a:t>
            </a:r>
            <a:r>
              <a:rPr lang="en-US" sz="900" b="1">
                <a:ea typeface="+mn-lt"/>
                <a:cs typeface="+mn-lt"/>
              </a:rPr>
              <a:t>report the issue first</a:t>
            </a:r>
            <a:r>
              <a:rPr lang="en-US" sz="900">
                <a:ea typeface="+mn-lt"/>
                <a:cs typeface="+mn-lt"/>
              </a:rPr>
              <a:t> and raise a complaint if not dealt with. </a:t>
            </a:r>
          </a:p>
          <a:p>
            <a:pPr marL="0" indent="0">
              <a:buNone/>
            </a:pPr>
            <a:r>
              <a:rPr lang="en-US" sz="900">
                <a:ea typeface="+mn-lt"/>
                <a:cs typeface="+mn-lt"/>
              </a:rPr>
              <a:t>Depending on the type of housing issue, going through the formal complaint process also allows you to escalate the issue to Local Government and Social Service Ombudsman or the Housing Ombudsman. </a:t>
            </a:r>
            <a:endParaRPr lang="en-US" sz="900"/>
          </a:p>
          <a:p>
            <a:pPr marL="0" indent="0">
              <a:buNone/>
            </a:pPr>
            <a:r>
              <a:rPr lang="en-US" sz="900" b="1"/>
              <a:t>The Local Government and Social Service Ombudsman</a:t>
            </a:r>
            <a:r>
              <a:rPr lang="en-US" sz="900"/>
              <a:t> (</a:t>
            </a:r>
            <a:r>
              <a:rPr lang="en-US" sz="900">
                <a:ea typeface="+mn-lt"/>
                <a:cs typeface="+mn-lt"/>
                <a:hlinkClick r:id="rId2"/>
              </a:rPr>
              <a:t>www.lgo.org.uk/how-to-complain</a:t>
            </a:r>
            <a:r>
              <a:rPr lang="en-US" sz="900">
                <a:ea typeface="+mn-lt"/>
                <a:cs typeface="+mn-lt"/>
              </a:rPr>
              <a:t>) </a:t>
            </a:r>
            <a:r>
              <a:rPr lang="en-US" sz="900"/>
              <a:t>says it: </a:t>
            </a:r>
          </a:p>
          <a:p>
            <a:pPr marL="0" indent="0">
              <a:buNone/>
            </a:pPr>
            <a:r>
              <a:rPr lang="en-US" sz="900">
                <a:ea typeface="+mn-lt"/>
                <a:cs typeface="+mn-lt"/>
              </a:rPr>
              <a:t>"The Local Government and Social Care Ombudsman (LGSCO) looks at complaints about councils and some other authorities and </a:t>
            </a:r>
            <a:r>
              <a:rPr lang="en-US" sz="900" err="1">
                <a:ea typeface="+mn-lt"/>
                <a:cs typeface="+mn-lt"/>
              </a:rPr>
              <a:t>organisations</a:t>
            </a:r>
            <a:r>
              <a:rPr lang="en-US" sz="900">
                <a:ea typeface="+mn-lt"/>
                <a:cs typeface="+mn-lt"/>
              </a:rPr>
              <a:t>, including education admissions appeal panels and adult social care providers (such as care homes and home care providers)" the things this ombudsman covers include: the council handling of homeless applications, possessions kept in council storage, if there is a failure to deal with repairs in temporary accommodation. </a:t>
            </a:r>
            <a:endParaRPr lang="en-US" sz="900"/>
          </a:p>
          <a:p>
            <a:pPr marL="0" indent="0">
              <a:buNone/>
            </a:pPr>
            <a:r>
              <a:rPr lang="en-US" sz="900" b="1"/>
              <a:t>The Housing Ombudsman</a:t>
            </a:r>
            <a:r>
              <a:rPr lang="en-US" sz="900"/>
              <a:t> (</a:t>
            </a:r>
            <a:r>
              <a:rPr lang="en-US" sz="900">
                <a:ea typeface="+mn-lt"/>
                <a:cs typeface="+mn-lt"/>
                <a:hlinkClick r:id="rId3"/>
              </a:rPr>
              <a:t>www.housing-ombudsman.org.uk</a:t>
            </a:r>
            <a:r>
              <a:rPr lang="en-US" sz="900">
                <a:ea typeface="+mn-lt"/>
                <a:cs typeface="+mn-lt"/>
              </a:rPr>
              <a:t>) says: </a:t>
            </a:r>
          </a:p>
          <a:p>
            <a:pPr marL="0" indent="0">
              <a:buNone/>
            </a:pPr>
            <a:r>
              <a:rPr lang="en-US" sz="900">
                <a:latin typeface="Ubuntu"/>
              </a:rPr>
              <a:t>"We investigate complaints from residents about landlord’s housing management – for example, property condition and repairs, charges, complaint handling and how a landlord is responding to antisocial </a:t>
            </a:r>
            <a:r>
              <a:rPr lang="en-US" sz="900" err="1">
                <a:latin typeface="Ubuntu"/>
              </a:rPr>
              <a:t>behaviour</a:t>
            </a:r>
            <a:r>
              <a:rPr lang="en-US" sz="900">
                <a:latin typeface="Ubuntu"/>
              </a:rPr>
              <a:t> that is affecting a resident in their home." </a:t>
            </a:r>
            <a:endParaRPr lang="en-US" sz="900"/>
          </a:p>
          <a:p>
            <a:pPr marL="0" indent="0">
              <a:buNone/>
            </a:pPr>
            <a:r>
              <a:rPr lang="en-US" sz="900">
                <a:latin typeface="Ubuntu"/>
              </a:rPr>
              <a:t>To escalate issues to the </a:t>
            </a:r>
            <a:r>
              <a:rPr lang="en-US" sz="900" err="1">
                <a:latin typeface="Ubuntu"/>
              </a:rPr>
              <a:t>Ombudsmans</a:t>
            </a:r>
            <a:r>
              <a:rPr lang="en-US" sz="900">
                <a:latin typeface="Ubuntu"/>
              </a:rPr>
              <a:t> you often need to have exhausted the local authority complaint procedure. </a:t>
            </a:r>
            <a:br>
              <a:rPr lang="en-US" sz="900">
                <a:latin typeface="Ubuntu"/>
              </a:rPr>
            </a:br>
            <a:r>
              <a:rPr lang="en-US" sz="900">
                <a:latin typeface="Ubuntu"/>
              </a:rPr>
              <a:t>You can raise a complaint by visit this webpage: </a:t>
            </a:r>
            <a:r>
              <a:rPr lang="en-US" sz="900">
                <a:latin typeface="Ubuntu"/>
                <a:ea typeface="+mn-lt"/>
                <a:cs typeface="+mn-lt"/>
              </a:rPr>
              <a:t>w</a:t>
            </a:r>
            <a:r>
              <a:rPr lang="en-US" sz="900">
                <a:ea typeface="+mn-lt"/>
                <a:cs typeface="+mn-lt"/>
              </a:rPr>
              <a:t>ww.croydon.gov.uk/council-and-elections/make-comment-or-complaint-and-have-your-say/comments-and-complaints-procedures/making-complaint</a:t>
            </a:r>
          </a:p>
          <a:p>
            <a:pPr marL="0" indent="0">
              <a:buNone/>
            </a:pPr>
            <a:r>
              <a:rPr lang="en-US" sz="900">
                <a:latin typeface="Ubuntu"/>
              </a:rPr>
              <a:t>Or </a:t>
            </a:r>
            <a:r>
              <a:rPr lang="en-US" sz="900">
                <a:latin typeface="Ubuntu"/>
                <a:ea typeface="Source Sans Pro"/>
              </a:rPr>
              <a:t>c</a:t>
            </a:r>
            <a:r>
              <a:rPr lang="en-US" sz="900">
                <a:latin typeface="Source Sans Pro"/>
                <a:ea typeface="Source Sans Pro"/>
              </a:rPr>
              <a:t>omplaints can also be submitted in writing, by email, or by telephone to:</a:t>
            </a:r>
            <a:endParaRPr lang="en-US" sz="900"/>
          </a:p>
          <a:p>
            <a:pPr>
              <a:buNone/>
            </a:pPr>
            <a:r>
              <a:rPr lang="en-US" sz="900">
                <a:latin typeface="Source Sans Pro"/>
                <a:ea typeface="Source Sans Pro"/>
              </a:rPr>
              <a:t>Complaints Resolutions Team</a:t>
            </a:r>
            <a:br>
              <a:rPr lang="en-US" sz="900">
                <a:latin typeface="Source Sans Pro"/>
                <a:ea typeface="Source Sans Pro"/>
              </a:rPr>
            </a:br>
            <a:r>
              <a:rPr lang="en-US" sz="900">
                <a:latin typeface="Source Sans Pro"/>
                <a:ea typeface="Source Sans Pro"/>
              </a:rPr>
              <a:t>7th Floor, Zone D</a:t>
            </a:r>
            <a:br>
              <a:rPr lang="en-US" sz="900">
                <a:latin typeface="Source Sans Pro"/>
                <a:ea typeface="Source Sans Pro"/>
              </a:rPr>
            </a:br>
            <a:r>
              <a:rPr lang="en-US" sz="900">
                <a:latin typeface="Source Sans Pro"/>
                <a:ea typeface="Source Sans Pro"/>
              </a:rPr>
              <a:t>Bernard Weatherill House</a:t>
            </a:r>
            <a:br>
              <a:rPr lang="en-US" sz="900">
                <a:latin typeface="Source Sans Pro"/>
                <a:ea typeface="Source Sans Pro"/>
              </a:rPr>
            </a:br>
            <a:r>
              <a:rPr lang="en-US" sz="900">
                <a:latin typeface="Source Sans Pro"/>
                <a:ea typeface="Source Sans Pro"/>
              </a:rPr>
              <a:t>8 Mint Walk</a:t>
            </a:r>
            <a:br>
              <a:rPr lang="en-US" sz="900">
                <a:latin typeface="Source Sans Pro"/>
                <a:ea typeface="Source Sans Pro"/>
              </a:rPr>
            </a:br>
            <a:r>
              <a:rPr lang="en-US" sz="900">
                <a:latin typeface="Source Sans Pro"/>
                <a:ea typeface="Source Sans Pro"/>
              </a:rPr>
              <a:t>Croydon</a:t>
            </a:r>
            <a:br>
              <a:rPr lang="en-US" sz="900">
                <a:latin typeface="Source Sans Pro"/>
                <a:ea typeface="Source Sans Pro"/>
              </a:rPr>
            </a:br>
            <a:r>
              <a:rPr lang="en-US" sz="900">
                <a:latin typeface="Source Sans Pro"/>
                <a:ea typeface="Source Sans Pro"/>
              </a:rPr>
              <a:t>CR0 1EA</a:t>
            </a:r>
            <a:endParaRPr lang="en-US" sz="900"/>
          </a:p>
          <a:p>
            <a:pPr>
              <a:buNone/>
            </a:pPr>
            <a:r>
              <a:rPr lang="en-US" sz="900">
                <a:latin typeface="Source Sans Pro"/>
                <a:ea typeface="Source Sans Pro"/>
              </a:rPr>
              <a:t>Phone: 020 8726 6000 </a:t>
            </a:r>
            <a:r>
              <a:rPr lang="en-US" sz="900" err="1">
                <a:latin typeface="Source Sans Pro"/>
                <a:ea typeface="Source Sans Pro"/>
              </a:rPr>
              <a:t>ext</a:t>
            </a:r>
            <a:r>
              <a:rPr lang="en-US" sz="900">
                <a:latin typeface="Source Sans Pro"/>
                <a:ea typeface="Source Sans Pro"/>
              </a:rPr>
              <a:t> 44010</a:t>
            </a:r>
            <a:br>
              <a:rPr lang="en-US" sz="900">
                <a:latin typeface="Source Sans Pro"/>
                <a:ea typeface="Source Sans Pro"/>
              </a:rPr>
            </a:br>
            <a:r>
              <a:rPr lang="en-US" sz="900">
                <a:latin typeface="Source Sans Pro"/>
                <a:ea typeface="Source Sans Pro"/>
              </a:rPr>
              <a:t>Email: </a:t>
            </a:r>
            <a:r>
              <a:rPr lang="en-US" sz="900" u="sng">
                <a:latin typeface="Source Sans Pro"/>
                <a:ea typeface="Source Sans Pro"/>
                <a:hlinkClick r:id="rId4"/>
              </a:rPr>
              <a:t>complaints@croydon.gov.uk</a:t>
            </a:r>
            <a:endParaRPr lang="en-US" sz="900"/>
          </a:p>
          <a:p>
            <a:pPr marL="0" indent="0">
              <a:buNone/>
            </a:pPr>
            <a:endParaRPr lang="en-US" sz="900">
              <a:latin typeface="Ubuntu"/>
            </a:endParaRPr>
          </a:p>
          <a:p>
            <a:pPr marL="0" indent="0">
              <a:buNone/>
            </a:pPr>
            <a:endParaRPr lang="en-US" sz="900"/>
          </a:p>
          <a:p>
            <a:pPr marL="0" indent="0">
              <a:buNone/>
            </a:pPr>
            <a:endParaRPr lang="en-US" sz="900"/>
          </a:p>
          <a:p>
            <a:pPr marL="0" indent="0">
              <a:buNone/>
            </a:pPr>
            <a:endParaRPr lang="en-US" sz="900"/>
          </a:p>
        </p:txBody>
      </p:sp>
    </p:spTree>
    <p:extLst>
      <p:ext uri="{BB962C8B-B14F-4D97-AF65-F5344CB8AC3E}">
        <p14:creationId xmlns:p14="http://schemas.microsoft.com/office/powerpoint/2010/main" val="1954086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1" nodeType="click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EBAB164-6459-1C57-B868-AA38BC6441F1}"/>
              </a:ext>
            </a:extLst>
          </p:cNvPr>
          <p:cNvSpPr>
            <a:spLocks noGrp="1"/>
          </p:cNvSpPr>
          <p:nvPr>
            <p:ph type="title"/>
          </p:nvPr>
        </p:nvSpPr>
        <p:spPr>
          <a:xfrm>
            <a:off x="841246" y="673770"/>
            <a:ext cx="3644489" cy="2414488"/>
          </a:xfrm>
        </p:spPr>
        <p:txBody>
          <a:bodyPr anchor="t">
            <a:normAutofit/>
          </a:bodyPr>
          <a:lstStyle/>
          <a:p>
            <a:r>
              <a:rPr lang="en-US" sz="5400">
                <a:solidFill>
                  <a:srgbClr val="FFFFFF"/>
                </a:solidFill>
              </a:rPr>
              <a:t>Nightwatch - </a:t>
            </a:r>
          </a:p>
        </p:txBody>
      </p:sp>
      <p:sp>
        <p:nvSpPr>
          <p:cNvPr id="3" name="Content Placeholder 2">
            <a:extLst>
              <a:ext uri="{FF2B5EF4-FFF2-40B4-BE49-F238E27FC236}">
                <a16:creationId xmlns:a16="http://schemas.microsoft.com/office/drawing/2014/main" id="{15A08D80-91F7-8084-9508-736F2E2B0475}"/>
              </a:ext>
            </a:extLst>
          </p:cNvPr>
          <p:cNvSpPr>
            <a:spLocks noGrp="1"/>
          </p:cNvSpPr>
          <p:nvPr>
            <p:ph idx="1"/>
          </p:nvPr>
        </p:nvSpPr>
        <p:spPr>
          <a:xfrm>
            <a:off x="6095999" y="882315"/>
            <a:ext cx="5254754" cy="5294647"/>
          </a:xfrm>
        </p:spPr>
        <p:txBody>
          <a:bodyPr vert="horz" lIns="91440" tIns="45720" rIns="91440" bIns="45720" rtlCol="0" anchor="t">
            <a:normAutofit/>
          </a:bodyPr>
          <a:lstStyle/>
          <a:p>
            <a:r>
              <a:rPr lang="en-US" sz="2200" dirty="0"/>
              <a:t>Is anyone from Nightwatch in the room? </a:t>
            </a:r>
          </a:p>
          <a:p>
            <a:r>
              <a:rPr lang="en-US" sz="2200" dirty="0"/>
              <a:t>What support could this forum offer to Nightwatch? </a:t>
            </a:r>
          </a:p>
        </p:txBody>
      </p:sp>
    </p:spTree>
    <p:extLst>
      <p:ext uri="{BB962C8B-B14F-4D97-AF65-F5344CB8AC3E}">
        <p14:creationId xmlns:p14="http://schemas.microsoft.com/office/powerpoint/2010/main" val="14817157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TotalTime>
  <Words>1267</Words>
  <Application>Microsoft Office PowerPoint</Application>
  <PresentationFormat>Widescreen</PresentationFormat>
  <Paragraphs>78</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Aptos</vt:lpstr>
      <vt:lpstr>Aptos Display</vt:lpstr>
      <vt:lpstr>Arial</vt:lpstr>
      <vt:lpstr>Barlow</vt:lpstr>
      <vt:lpstr>Calibri</vt:lpstr>
      <vt:lpstr>Segoe UI</vt:lpstr>
      <vt:lpstr>Source Sans Pro</vt:lpstr>
      <vt:lpstr>Ubuntu</vt:lpstr>
      <vt:lpstr>office theme</vt:lpstr>
      <vt:lpstr>PowerPoint Presentation</vt:lpstr>
      <vt:lpstr>Things that help build a legal case: </vt:lpstr>
      <vt:lpstr>PowerPoint Presentation</vt:lpstr>
      <vt:lpstr>How to make strong referral to SWLLC </vt:lpstr>
      <vt:lpstr>We are at South Norwood Community Kitchen on the 1st Thursday of the month from 1pm! </vt:lpstr>
      <vt:lpstr>What is priority need? A priority need is a reason the council must give you more help with your homelessness if you are homeless now or could be homeless in the next two months. If you are homeless and have a priority need the council should give you emergency housing if you require it. </vt:lpstr>
      <vt:lpstr>Complaints are a formal route for residents or groups to raise an issue – when to make a complaint to the council</vt:lpstr>
      <vt:lpstr>Nightwatch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Rhiannon Hughes (SWLLC)</cp:lastModifiedBy>
  <cp:revision>493</cp:revision>
  <dcterms:created xsi:type="dcterms:W3CDTF">2024-10-01T13:14:47Z</dcterms:created>
  <dcterms:modified xsi:type="dcterms:W3CDTF">2024-10-02T16:18:54Z</dcterms:modified>
</cp:coreProperties>
</file>