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290" r:id="rId5"/>
    <p:sldId id="413" r:id="rId6"/>
    <p:sldId id="424" r:id="rId7"/>
    <p:sldId id="426" r:id="rId8"/>
    <p:sldId id="427" r:id="rId9"/>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esikun, Sarah" initials="AS" lastIdx="1" clrIdx="0">
    <p:extLst>
      <p:ext uri="{19B8F6BF-5375-455C-9EA6-DF929625EA0E}">
        <p15:presenceInfo xmlns:p15="http://schemas.microsoft.com/office/powerpoint/2012/main" userId="S-1-5-21-4183519483-3059463924-2091044566-1256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FF3300"/>
    <a:srgbClr val="880088"/>
    <a:srgbClr val="FF7757"/>
    <a:srgbClr val="FFFF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F50AEE-FBF5-4172-9A94-9FFBE10A37CC}" v="2" dt="2023-11-27T16:52:09.322"/>
    <p1510:client id="{1289D348-2943-4025-8595-D9478D0DD637}" v="15" dt="2023-11-26T17:02:44.0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67684" autoAdjust="0"/>
  </p:normalViewPr>
  <p:slideViewPr>
    <p:cSldViewPr snapToGrid="0">
      <p:cViewPr varScale="1">
        <p:scale>
          <a:sx n="77" d="100"/>
          <a:sy n="77" d="100"/>
        </p:scale>
        <p:origin x="268" y="36"/>
      </p:cViewPr>
      <p:guideLst>
        <p:guide orient="horz" pos="2160"/>
        <p:guide pos="3840"/>
      </p:guideLst>
    </p:cSldViewPr>
  </p:slideViewPr>
  <p:outlineViewPr>
    <p:cViewPr>
      <p:scale>
        <a:sx n="33" d="100"/>
        <a:sy n="33" d="100"/>
      </p:scale>
      <p:origin x="0" y="-208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8A467F87-7B6F-4327-82DC-49B29BC7740E}" type="datetimeFigureOut">
              <a:rPr lang="en-GB" smtClean="0"/>
              <a:t>28/11/2023</a:t>
            </a:fld>
            <a:endParaRPr lang="en-GB" dirty="0"/>
          </a:p>
        </p:txBody>
      </p:sp>
      <p:sp>
        <p:nvSpPr>
          <p:cNvPr id="4" name="Footer Placeholder 3"/>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92DEFFE9-BC96-4770-B69A-F35B51F2B962}" type="slidenum">
              <a:rPr lang="en-GB" smtClean="0"/>
              <a:t>‹#›</a:t>
            </a:fld>
            <a:endParaRPr lang="en-GB" dirty="0"/>
          </a:p>
        </p:txBody>
      </p:sp>
    </p:spTree>
    <p:extLst>
      <p:ext uri="{BB962C8B-B14F-4D97-AF65-F5344CB8AC3E}">
        <p14:creationId xmlns:p14="http://schemas.microsoft.com/office/powerpoint/2010/main" val="31800494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1D1B507F-BEB9-4F99-AEF3-F89C6109D7D0}" type="datetimeFigureOut">
              <a:rPr lang="en-GB" smtClean="0"/>
              <a:t>28/11/2023</a:t>
            </a:fld>
            <a:endParaRPr lang="en-GB" dirty="0"/>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67E057B6-E50B-4A4D-BBD0-25C79E87A3D7}" type="slidenum">
              <a:rPr lang="en-GB" smtClean="0"/>
              <a:t>‹#›</a:t>
            </a:fld>
            <a:endParaRPr lang="en-GB" dirty="0"/>
          </a:p>
        </p:txBody>
      </p:sp>
    </p:spTree>
    <p:extLst>
      <p:ext uri="{BB962C8B-B14F-4D97-AF65-F5344CB8AC3E}">
        <p14:creationId xmlns:p14="http://schemas.microsoft.com/office/powerpoint/2010/main" val="173305642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7E057B6-E50B-4A4D-BBD0-25C79E87A3D7}" type="slidenum">
              <a:rPr lang="en-GB" smtClean="0"/>
              <a:t>1</a:t>
            </a:fld>
            <a:endParaRPr lang="en-GB" dirty="0"/>
          </a:p>
        </p:txBody>
      </p:sp>
    </p:spTree>
    <p:extLst>
      <p:ext uri="{BB962C8B-B14F-4D97-AF65-F5344CB8AC3E}">
        <p14:creationId xmlns:p14="http://schemas.microsoft.com/office/powerpoint/2010/main" val="3710572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Delivery of the </a:t>
            </a:r>
            <a:r>
              <a:rPr lang="en-GB" b="1" dirty="0"/>
              <a:t>Croydon Renewal</a:t>
            </a:r>
            <a:r>
              <a:rPr lang="en-GB" b="1" baseline="0" dirty="0"/>
              <a:t> </a:t>
            </a:r>
            <a:r>
              <a:rPr lang="en-GB" baseline="0" dirty="0"/>
              <a:t>plan and</a:t>
            </a:r>
            <a:r>
              <a:rPr lang="en-GB" dirty="0"/>
              <a:t> </a:t>
            </a:r>
            <a:r>
              <a:rPr lang="en-GB" b="1" dirty="0"/>
              <a:t>MTFS</a:t>
            </a:r>
            <a:r>
              <a:rPr lang="en-GB" dirty="0"/>
              <a:t> are imperative to</a:t>
            </a:r>
            <a:r>
              <a:rPr lang="en-GB" baseline="0" dirty="0"/>
              <a:t> the future functioning of the council. Leadership, strong governance, robust internal controls and delivery are essential components of the improvement journey and imperative to rebuilding trust with our community and staff. We must collectively, and I will personally, remain focussed on driving the cost of care down through savings on both placement spend and commissioned contracts, however alongside delivering the immediate and required savings – I will lead the team to be more intelligent about the way we commission services and support our operational teams to access the right services at the right time for people to ensure the long term sustainability of the Directorate. </a:t>
            </a:r>
          </a:p>
          <a:p>
            <a:endParaRPr lang="en-GB" baseline="0" dirty="0"/>
          </a:p>
          <a:p>
            <a:r>
              <a:rPr lang="en-GB" baseline="0" dirty="0"/>
              <a:t>The </a:t>
            </a:r>
            <a:r>
              <a:rPr lang="en-GB" b="1" baseline="0" dirty="0"/>
              <a:t>Adult Social Care Strategy </a:t>
            </a:r>
            <a:r>
              <a:rPr lang="en-GB" baseline="0" dirty="0"/>
              <a:t>sets out the vision for how we will deliver services moving forward, it is a critical document to communicating how we will do this to both our community and our staff, with robust delivery managed and monitored through the </a:t>
            </a:r>
            <a:r>
              <a:rPr lang="en-GB" b="1" baseline="0" dirty="0"/>
              <a:t>Improvement Plan</a:t>
            </a:r>
            <a:r>
              <a:rPr lang="en-GB" baseline="0" dirty="0"/>
              <a:t>. I will work alongside the senior management team, and lead by example in modelling the energy, drive, pace and enthusiasm to ensure the strategy and improvement plan are delivered. Commissioning is an essential component in the plan to ensure that the services we design and develop are best value, outcomes focussed, strengths-based and at every stage of intervention maximise independence and manage demand.</a:t>
            </a:r>
          </a:p>
          <a:p>
            <a:endParaRPr lang="en-GB" baseline="0" dirty="0"/>
          </a:p>
          <a:p>
            <a:r>
              <a:rPr lang="en-GB" baseline="0" dirty="0"/>
              <a:t>Working with our health colleagues to support the transition to an </a:t>
            </a:r>
            <a:r>
              <a:rPr lang="en-GB" b="1" baseline="0" dirty="0"/>
              <a:t>Integrated Care System </a:t>
            </a:r>
            <a:r>
              <a:rPr lang="en-GB" b="0" baseline="0" dirty="0"/>
              <a:t>and deliver the </a:t>
            </a:r>
            <a:r>
              <a:rPr lang="en-GB" b="1" baseline="0" dirty="0"/>
              <a:t>Health &amp; Care Plan </a:t>
            </a:r>
            <a:r>
              <a:rPr lang="en-GB" b="0" baseline="0" dirty="0"/>
              <a:t>is critical to both system sustainability and ensuring that ASCH remains a strong and influential partner in delivery of the best health and care outcomes for the people of Croydon. I am working alongside our health and voluntary sector colleagues to design the future governance arrangements and ways of working to ensure this happens and will progress development of integrated commissioning intentions and plans.</a:t>
            </a:r>
          </a:p>
          <a:p>
            <a:endParaRPr lang="en-GB" b="0" baseline="0" dirty="0"/>
          </a:p>
          <a:p>
            <a:r>
              <a:rPr lang="en-GB" b="0" baseline="0" dirty="0"/>
              <a:t>I will provide and nurture strong </a:t>
            </a:r>
            <a:r>
              <a:rPr lang="en-GB" b="1" baseline="0" dirty="0"/>
              <a:t>Leadership </a:t>
            </a:r>
            <a:r>
              <a:rPr lang="en-GB" b="0" baseline="0" dirty="0"/>
              <a:t>across the system, the Directorate and within my team. I have a motivational, energetic and enthusiastic style and a deep passion for delivering the best quality outcomes and services. I am change-oriented and highly experienced in leading on and delivering large change programmes. I recognise and value every member of staff’s contribution and lead from the front – talking the talk but also walking the walk. Collective and individual responsibility. Own mistakes and learn from them</a:t>
            </a:r>
          </a:p>
          <a:p>
            <a:endParaRPr lang="en-GB" b="0" baseline="0" dirty="0"/>
          </a:p>
          <a:p>
            <a:r>
              <a:rPr lang="en-GB" b="0" baseline="0" dirty="0"/>
              <a:t>And so to the </a:t>
            </a:r>
            <a:r>
              <a:rPr lang="en-GB" b="1" baseline="0" dirty="0"/>
              <a:t>Art of Commissioning</a:t>
            </a:r>
            <a:r>
              <a:rPr lang="en-GB" b="0" baseline="0" dirty="0"/>
              <a:t>… I will co-design with the team a model of commissioning that is creative, co-produced and asset-based, driven by a strong evidence-base and delivering new approaches that deliver better outcomes with and for our community.</a:t>
            </a:r>
          </a:p>
        </p:txBody>
      </p:sp>
      <p:sp>
        <p:nvSpPr>
          <p:cNvPr id="4" name="Slide Number Placeholder 3"/>
          <p:cNvSpPr>
            <a:spLocks noGrp="1"/>
          </p:cNvSpPr>
          <p:nvPr>
            <p:ph type="sldNum" sz="quarter" idx="10"/>
          </p:nvPr>
        </p:nvSpPr>
        <p:spPr/>
        <p:txBody>
          <a:bodyPr/>
          <a:lstStyle/>
          <a:p>
            <a:fld id="{67E057B6-E50B-4A4D-BBD0-25C79E87A3D7}" type="slidenum">
              <a:rPr lang="en-GB" smtClean="0"/>
              <a:t>2</a:t>
            </a:fld>
            <a:endParaRPr lang="en-GB" dirty="0"/>
          </a:p>
        </p:txBody>
      </p:sp>
    </p:spTree>
    <p:extLst>
      <p:ext uri="{BB962C8B-B14F-4D97-AF65-F5344CB8AC3E}">
        <p14:creationId xmlns:p14="http://schemas.microsoft.com/office/powerpoint/2010/main" val="2502243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Delivery of the </a:t>
            </a:r>
            <a:r>
              <a:rPr lang="en-GB" b="1" dirty="0"/>
              <a:t>Croydon Renewal</a:t>
            </a:r>
            <a:r>
              <a:rPr lang="en-GB" b="1" baseline="0" dirty="0"/>
              <a:t> </a:t>
            </a:r>
            <a:r>
              <a:rPr lang="en-GB" baseline="0" dirty="0"/>
              <a:t>plan and</a:t>
            </a:r>
            <a:r>
              <a:rPr lang="en-GB" dirty="0"/>
              <a:t> </a:t>
            </a:r>
            <a:r>
              <a:rPr lang="en-GB" b="1" dirty="0"/>
              <a:t>MTFS</a:t>
            </a:r>
            <a:r>
              <a:rPr lang="en-GB" dirty="0"/>
              <a:t> are imperative to</a:t>
            </a:r>
            <a:r>
              <a:rPr lang="en-GB" baseline="0" dirty="0"/>
              <a:t> the future functioning of the council. Leadership, strong governance, robust internal controls and delivery are essential components of the improvement journey and imperative to rebuilding trust with our community and staff. We must collectively, and I will personally, remain focussed on driving the cost of care down through savings on both placement spend and commissioned contracts, however alongside delivering the immediate and required savings – I will lead the team to be more intelligent about the way we commission services and support our operational teams to access the right services at the right time for people to ensure the long term sustainability of the Directorate. </a:t>
            </a:r>
          </a:p>
          <a:p>
            <a:endParaRPr lang="en-GB" baseline="0" dirty="0"/>
          </a:p>
          <a:p>
            <a:r>
              <a:rPr lang="en-GB" baseline="0" dirty="0"/>
              <a:t>The </a:t>
            </a:r>
            <a:r>
              <a:rPr lang="en-GB" b="1" baseline="0" dirty="0"/>
              <a:t>Adult Social Care Strategy </a:t>
            </a:r>
            <a:r>
              <a:rPr lang="en-GB" baseline="0" dirty="0"/>
              <a:t>sets out the vision for how we will deliver services moving forward, it is a critical document to communicating how we will do this to both our community and our staff, with robust delivery managed and monitored through the </a:t>
            </a:r>
            <a:r>
              <a:rPr lang="en-GB" b="1" baseline="0" dirty="0"/>
              <a:t>Improvement Plan</a:t>
            </a:r>
            <a:r>
              <a:rPr lang="en-GB" baseline="0" dirty="0"/>
              <a:t>. I will work alongside the senior management team, and lead by example in modelling the energy, drive, pace and enthusiasm to ensure the strategy and improvement plan are delivered. Commissioning is an essential component in the plan to ensure that the services we design and develop are best value, outcomes focussed, strengths-based and at every stage of intervention maximise independence and manage demand.</a:t>
            </a:r>
          </a:p>
          <a:p>
            <a:endParaRPr lang="en-GB" baseline="0" dirty="0"/>
          </a:p>
          <a:p>
            <a:r>
              <a:rPr lang="en-GB" baseline="0" dirty="0"/>
              <a:t>Working with our health colleagues to support the transition to an </a:t>
            </a:r>
            <a:r>
              <a:rPr lang="en-GB" b="1" baseline="0" dirty="0"/>
              <a:t>Integrated Care System </a:t>
            </a:r>
            <a:r>
              <a:rPr lang="en-GB" b="0" baseline="0" dirty="0"/>
              <a:t>and deliver the </a:t>
            </a:r>
            <a:r>
              <a:rPr lang="en-GB" b="1" baseline="0" dirty="0"/>
              <a:t>Health &amp; Care Plan </a:t>
            </a:r>
            <a:r>
              <a:rPr lang="en-GB" b="0" baseline="0" dirty="0"/>
              <a:t>is critical to both system sustainability and ensuring that ASCH remains a strong and influential partner in delivery of the best health and care outcomes for the people of Croydon. I am working alongside our health and voluntary sector colleagues to design the future governance arrangements and ways of working to ensure this happens and will progress development of integrated commissioning intentions and plans.</a:t>
            </a:r>
          </a:p>
          <a:p>
            <a:endParaRPr lang="en-GB" b="0" baseline="0" dirty="0"/>
          </a:p>
          <a:p>
            <a:r>
              <a:rPr lang="en-GB" b="0" baseline="0" dirty="0"/>
              <a:t>I will provide and nurture strong </a:t>
            </a:r>
            <a:r>
              <a:rPr lang="en-GB" b="1" baseline="0" dirty="0"/>
              <a:t>Leadership </a:t>
            </a:r>
            <a:r>
              <a:rPr lang="en-GB" b="0" baseline="0" dirty="0"/>
              <a:t>across the system, the Directorate and within my team. I have a motivational, energetic and enthusiastic style and a deep passion for delivering the best quality outcomes and services. I am change-oriented and highly experienced in leading on and delivering large change programmes. I recognise and value every member of staff’s contribution and lead from the front – talking the talk but also walking the walk. Collective and individual responsibility. Own mistakes and learn from them</a:t>
            </a:r>
          </a:p>
          <a:p>
            <a:endParaRPr lang="en-GB" b="0" baseline="0" dirty="0"/>
          </a:p>
          <a:p>
            <a:r>
              <a:rPr lang="en-GB" b="0" baseline="0" dirty="0"/>
              <a:t>And so to the </a:t>
            </a:r>
            <a:r>
              <a:rPr lang="en-GB" b="1" baseline="0" dirty="0"/>
              <a:t>Art of Commissioning</a:t>
            </a:r>
            <a:r>
              <a:rPr lang="en-GB" b="0" baseline="0" dirty="0"/>
              <a:t>… I will co-design with the team a model of commissioning that is creative, co-produced and asset-based, driven by a strong evidence-base and delivering new approaches that deliver better outcomes with and for our community.</a:t>
            </a:r>
          </a:p>
        </p:txBody>
      </p:sp>
      <p:sp>
        <p:nvSpPr>
          <p:cNvPr id="4" name="Slide Number Placeholder 3"/>
          <p:cNvSpPr>
            <a:spLocks noGrp="1"/>
          </p:cNvSpPr>
          <p:nvPr>
            <p:ph type="sldNum" sz="quarter" idx="10"/>
          </p:nvPr>
        </p:nvSpPr>
        <p:spPr/>
        <p:txBody>
          <a:bodyPr/>
          <a:lstStyle/>
          <a:p>
            <a:fld id="{67E057B6-E50B-4A4D-BBD0-25C79E87A3D7}" type="slidenum">
              <a:rPr lang="en-GB" smtClean="0"/>
              <a:t>3</a:t>
            </a:fld>
            <a:endParaRPr lang="en-GB" dirty="0"/>
          </a:p>
        </p:txBody>
      </p:sp>
    </p:spTree>
    <p:extLst>
      <p:ext uri="{BB962C8B-B14F-4D97-AF65-F5344CB8AC3E}">
        <p14:creationId xmlns:p14="http://schemas.microsoft.com/office/powerpoint/2010/main" val="3894326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Delivery of the </a:t>
            </a:r>
            <a:r>
              <a:rPr lang="en-GB" b="1" dirty="0"/>
              <a:t>Croydon Renewal</a:t>
            </a:r>
            <a:r>
              <a:rPr lang="en-GB" b="1" baseline="0" dirty="0"/>
              <a:t> </a:t>
            </a:r>
            <a:r>
              <a:rPr lang="en-GB" baseline="0" dirty="0"/>
              <a:t>plan and</a:t>
            </a:r>
            <a:r>
              <a:rPr lang="en-GB" dirty="0"/>
              <a:t> </a:t>
            </a:r>
            <a:r>
              <a:rPr lang="en-GB" b="1" dirty="0"/>
              <a:t>MTFS</a:t>
            </a:r>
            <a:r>
              <a:rPr lang="en-GB" dirty="0"/>
              <a:t> are imperative to</a:t>
            </a:r>
            <a:r>
              <a:rPr lang="en-GB" baseline="0" dirty="0"/>
              <a:t> the future functioning of the council. Leadership, strong governance, robust internal controls and delivery are essential components of the improvement journey and imperative to rebuilding trust with our community and staff. We must collectively, and I will personally, remain focussed on driving the cost of care down through savings on both placement spend and commissioned contracts, however alongside delivering the immediate and required savings – I will lead the team to be more intelligent about the way we commission services and support our operational teams to access the right services at the right time for people to ensure the long term sustainability of the Directorate. </a:t>
            </a:r>
          </a:p>
          <a:p>
            <a:endParaRPr lang="en-GB" baseline="0" dirty="0"/>
          </a:p>
          <a:p>
            <a:r>
              <a:rPr lang="en-GB" baseline="0" dirty="0"/>
              <a:t>The </a:t>
            </a:r>
            <a:r>
              <a:rPr lang="en-GB" b="1" baseline="0" dirty="0"/>
              <a:t>Adult Social Care Strategy </a:t>
            </a:r>
            <a:r>
              <a:rPr lang="en-GB" baseline="0" dirty="0"/>
              <a:t>sets out the vision for how we will deliver services moving forward, it is a critical document to communicating how we will do this to both our community and our staff, with robust delivery managed and monitored through the </a:t>
            </a:r>
            <a:r>
              <a:rPr lang="en-GB" b="1" baseline="0" dirty="0"/>
              <a:t>Improvement Plan</a:t>
            </a:r>
            <a:r>
              <a:rPr lang="en-GB" baseline="0" dirty="0"/>
              <a:t>. I will work alongside the senior management team, and lead by example in modelling the energy, drive, pace and enthusiasm to ensure the strategy and improvement plan are delivered. Commissioning is an essential component in the plan to ensure that the services we design and develop are best value, outcomes focussed, strengths-based and at every stage of intervention maximise independence and manage demand.</a:t>
            </a:r>
          </a:p>
          <a:p>
            <a:endParaRPr lang="en-GB" baseline="0" dirty="0"/>
          </a:p>
          <a:p>
            <a:r>
              <a:rPr lang="en-GB" baseline="0" dirty="0"/>
              <a:t>Working with our health colleagues to support the transition to an </a:t>
            </a:r>
            <a:r>
              <a:rPr lang="en-GB" b="1" baseline="0" dirty="0"/>
              <a:t>Integrated Care System </a:t>
            </a:r>
            <a:r>
              <a:rPr lang="en-GB" b="0" baseline="0" dirty="0"/>
              <a:t>and deliver the </a:t>
            </a:r>
            <a:r>
              <a:rPr lang="en-GB" b="1" baseline="0" dirty="0"/>
              <a:t>Health &amp; Care Plan </a:t>
            </a:r>
            <a:r>
              <a:rPr lang="en-GB" b="0" baseline="0" dirty="0"/>
              <a:t>is critical to both system sustainability and ensuring that ASCH remains a strong and influential partner in delivery of the best health and care outcomes for the people of Croydon. I am working alongside our health and voluntary sector colleagues to design the future governance arrangements and ways of working to ensure this happens and will progress development of integrated commissioning intentions and plans.</a:t>
            </a:r>
          </a:p>
          <a:p>
            <a:endParaRPr lang="en-GB" b="0" baseline="0" dirty="0"/>
          </a:p>
          <a:p>
            <a:r>
              <a:rPr lang="en-GB" b="0" baseline="0" dirty="0"/>
              <a:t>I will provide and nurture strong </a:t>
            </a:r>
            <a:r>
              <a:rPr lang="en-GB" b="1" baseline="0" dirty="0"/>
              <a:t>Leadership </a:t>
            </a:r>
            <a:r>
              <a:rPr lang="en-GB" b="0" baseline="0" dirty="0"/>
              <a:t>across the system, the Directorate and within my team. I have a motivational, energetic and enthusiastic style and a deep passion for delivering the best quality outcomes and services. I am change-oriented and highly experienced in leading on and delivering large change programmes. I recognise and value every member of staff’s contribution and lead from the front – talking the talk but also walking the walk. Collective and individual responsibility. Own mistakes and learn from them</a:t>
            </a:r>
          </a:p>
          <a:p>
            <a:endParaRPr lang="en-GB" b="0" baseline="0" dirty="0"/>
          </a:p>
          <a:p>
            <a:r>
              <a:rPr lang="en-GB" b="0" baseline="0" dirty="0"/>
              <a:t>And so to the </a:t>
            </a:r>
            <a:r>
              <a:rPr lang="en-GB" b="1" baseline="0" dirty="0"/>
              <a:t>Art of Commissioning</a:t>
            </a:r>
            <a:r>
              <a:rPr lang="en-GB" b="0" baseline="0" dirty="0"/>
              <a:t>… I will co-design with the team a model of commissioning that is creative, co-produced and asset-based, driven by a strong evidence-base and delivering new approaches that deliver better outcomes with and for our community.</a:t>
            </a:r>
          </a:p>
        </p:txBody>
      </p:sp>
      <p:sp>
        <p:nvSpPr>
          <p:cNvPr id="4" name="Slide Number Placeholder 3"/>
          <p:cNvSpPr>
            <a:spLocks noGrp="1"/>
          </p:cNvSpPr>
          <p:nvPr>
            <p:ph type="sldNum" sz="quarter" idx="10"/>
          </p:nvPr>
        </p:nvSpPr>
        <p:spPr/>
        <p:txBody>
          <a:bodyPr/>
          <a:lstStyle/>
          <a:p>
            <a:fld id="{67E057B6-E50B-4A4D-BBD0-25C79E87A3D7}" type="slidenum">
              <a:rPr lang="en-GB" smtClean="0"/>
              <a:t>4</a:t>
            </a:fld>
            <a:endParaRPr lang="en-GB" dirty="0"/>
          </a:p>
        </p:txBody>
      </p:sp>
    </p:spTree>
    <p:extLst>
      <p:ext uri="{BB962C8B-B14F-4D97-AF65-F5344CB8AC3E}">
        <p14:creationId xmlns:p14="http://schemas.microsoft.com/office/powerpoint/2010/main" val="2129628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Delivery of the </a:t>
            </a:r>
            <a:r>
              <a:rPr lang="en-GB" b="1" dirty="0"/>
              <a:t>Croydon Renewal</a:t>
            </a:r>
            <a:r>
              <a:rPr lang="en-GB" b="1" baseline="0" dirty="0"/>
              <a:t> </a:t>
            </a:r>
            <a:r>
              <a:rPr lang="en-GB" baseline="0" dirty="0"/>
              <a:t>plan and</a:t>
            </a:r>
            <a:r>
              <a:rPr lang="en-GB" dirty="0"/>
              <a:t> </a:t>
            </a:r>
            <a:r>
              <a:rPr lang="en-GB" b="1" dirty="0"/>
              <a:t>MTFS</a:t>
            </a:r>
            <a:r>
              <a:rPr lang="en-GB" dirty="0"/>
              <a:t> are imperative to</a:t>
            </a:r>
            <a:r>
              <a:rPr lang="en-GB" baseline="0" dirty="0"/>
              <a:t> the future functioning of the council. Leadership, strong governance, robust internal controls and delivery are essential components of the improvement journey and imperative to rebuilding trust with our community and staff. We must collectively, and I will personally, remain focussed on driving the cost of care down through savings on both placement spend and commissioned contracts, however alongside delivering the immediate and required savings – I will lead the team to be more intelligent about the way we commission services and support our operational teams to access the right services at the right time for people to ensure the long term sustainability of the Directorate. </a:t>
            </a:r>
          </a:p>
          <a:p>
            <a:endParaRPr lang="en-GB" baseline="0" dirty="0"/>
          </a:p>
          <a:p>
            <a:r>
              <a:rPr lang="en-GB" baseline="0" dirty="0"/>
              <a:t>The </a:t>
            </a:r>
            <a:r>
              <a:rPr lang="en-GB" b="1" baseline="0" dirty="0"/>
              <a:t>Adult Social Care Strategy </a:t>
            </a:r>
            <a:r>
              <a:rPr lang="en-GB" baseline="0" dirty="0"/>
              <a:t>sets out the vision for how we will deliver services moving forward, it is a critical document to communicating how we will do this to both our community and our staff, with robust delivery managed and monitored through the </a:t>
            </a:r>
            <a:r>
              <a:rPr lang="en-GB" b="1" baseline="0" dirty="0"/>
              <a:t>Improvement Plan</a:t>
            </a:r>
            <a:r>
              <a:rPr lang="en-GB" baseline="0" dirty="0"/>
              <a:t>. I will work alongside the senior management team, and lead by example in modelling the energy, drive, pace and enthusiasm to ensure the strategy and improvement plan are delivered. Commissioning is an essential component in the plan to ensure that the services we design and develop are best value, outcomes focussed, strengths-based and at every stage of intervention maximise independence and manage demand.</a:t>
            </a:r>
          </a:p>
          <a:p>
            <a:endParaRPr lang="en-GB" baseline="0" dirty="0"/>
          </a:p>
          <a:p>
            <a:r>
              <a:rPr lang="en-GB" baseline="0" dirty="0"/>
              <a:t>Working with our health colleagues to support the transition to an </a:t>
            </a:r>
            <a:r>
              <a:rPr lang="en-GB" b="1" baseline="0" dirty="0"/>
              <a:t>Integrated Care System </a:t>
            </a:r>
            <a:r>
              <a:rPr lang="en-GB" b="0" baseline="0" dirty="0"/>
              <a:t>and deliver the </a:t>
            </a:r>
            <a:r>
              <a:rPr lang="en-GB" b="1" baseline="0" dirty="0"/>
              <a:t>Health &amp; Care Plan </a:t>
            </a:r>
            <a:r>
              <a:rPr lang="en-GB" b="0" baseline="0" dirty="0"/>
              <a:t>is critical to both system sustainability and ensuring that ASCH remains a strong and influential partner in delivery of the best health and care outcomes for the people of Croydon. I am working alongside our health and voluntary sector colleagues to design the future governance arrangements and ways of working to ensure this happens and will progress development of integrated commissioning intentions and plans.</a:t>
            </a:r>
          </a:p>
          <a:p>
            <a:endParaRPr lang="en-GB" b="0" baseline="0" dirty="0"/>
          </a:p>
          <a:p>
            <a:r>
              <a:rPr lang="en-GB" b="0" baseline="0" dirty="0"/>
              <a:t>I will provide and nurture strong </a:t>
            </a:r>
            <a:r>
              <a:rPr lang="en-GB" b="1" baseline="0" dirty="0"/>
              <a:t>Leadership </a:t>
            </a:r>
            <a:r>
              <a:rPr lang="en-GB" b="0" baseline="0" dirty="0"/>
              <a:t>across the system, the Directorate and within my team. I have a motivational, energetic and enthusiastic style and a deep passion for delivering the best quality outcomes and services. I am change-oriented and highly experienced in leading on and delivering large change programmes. I recognise and value every member of staff’s contribution and lead from the front – talking the talk but also walking the walk. Collective and individual responsibility. Own mistakes and learn from them</a:t>
            </a:r>
          </a:p>
          <a:p>
            <a:endParaRPr lang="en-GB" b="0" baseline="0" dirty="0"/>
          </a:p>
          <a:p>
            <a:r>
              <a:rPr lang="en-GB" b="0" baseline="0" dirty="0"/>
              <a:t>And so to the </a:t>
            </a:r>
            <a:r>
              <a:rPr lang="en-GB" b="1" baseline="0" dirty="0"/>
              <a:t>Art of Commissioning</a:t>
            </a:r>
            <a:r>
              <a:rPr lang="en-GB" b="0" baseline="0" dirty="0"/>
              <a:t>… I will co-design with the team a model of commissioning that is creative, co-produced and asset-based, driven by a strong evidence-base and delivering new approaches that deliver better outcomes with and for our community.</a:t>
            </a:r>
          </a:p>
        </p:txBody>
      </p:sp>
      <p:sp>
        <p:nvSpPr>
          <p:cNvPr id="4" name="Slide Number Placeholder 3"/>
          <p:cNvSpPr>
            <a:spLocks noGrp="1"/>
          </p:cNvSpPr>
          <p:nvPr>
            <p:ph type="sldNum" sz="quarter" idx="10"/>
          </p:nvPr>
        </p:nvSpPr>
        <p:spPr/>
        <p:txBody>
          <a:bodyPr/>
          <a:lstStyle/>
          <a:p>
            <a:fld id="{67E057B6-E50B-4A4D-BBD0-25C79E87A3D7}" type="slidenum">
              <a:rPr lang="en-GB" smtClean="0"/>
              <a:t>5</a:t>
            </a:fld>
            <a:endParaRPr lang="en-GB" dirty="0"/>
          </a:p>
        </p:txBody>
      </p:sp>
    </p:spTree>
    <p:extLst>
      <p:ext uri="{BB962C8B-B14F-4D97-AF65-F5344CB8AC3E}">
        <p14:creationId xmlns:p14="http://schemas.microsoft.com/office/powerpoint/2010/main" val="3861653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4" name="Rectangle">
            <a:extLst>
              <a:ext uri="{FF2B5EF4-FFF2-40B4-BE49-F238E27FC236}">
                <a16:creationId xmlns:a16="http://schemas.microsoft.com/office/drawing/2014/main" id="{D18D513B-155C-49D1-A614-215EDD5316AF}"/>
              </a:ext>
            </a:extLst>
          </p:cNvPr>
          <p:cNvSpPr/>
          <p:nvPr userDrawn="1"/>
        </p:nvSpPr>
        <p:spPr>
          <a:xfrm>
            <a:off x="0" y="6149667"/>
            <a:ext cx="12192000" cy="719533"/>
          </a:xfrm>
          <a:prstGeom prst="rect">
            <a:avLst/>
          </a:prstGeom>
          <a:solidFill>
            <a:srgbClr val="880088"/>
          </a:solidFill>
          <a:ln w="3175">
            <a:miter lim="400000"/>
          </a:ln>
          <a:effectLst>
            <a:outerShdw blurRad="12700" dir="5400000" rotWithShape="0">
              <a:srgbClr val="000000">
                <a:alpha val="50000"/>
              </a:srgbClr>
            </a:outerShdw>
          </a:effectLst>
        </p:spPr>
        <p:txBody>
          <a:bodyPr lIns="24292" tIns="24292" rIns="24292" bIns="24292"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fontAlgn="base" hangingPunct="0">
              <a:spcBef>
                <a:spcPct val="0"/>
              </a:spcBef>
              <a:spcAft>
                <a:spcPct val="0"/>
              </a:spcAft>
              <a:defRPr sz="1200">
                <a:solidFill>
                  <a:srgbClr val="FFFFFF"/>
                </a:solidFill>
              </a:defRPr>
            </a:pPr>
            <a:endParaRPr sz="1088" dirty="0">
              <a:solidFill>
                <a:srgbClr val="FFFFFF"/>
              </a:solidFill>
              <a:ea typeface="ヒラギノ角ゴ Pro W3" charset="-128"/>
            </a:endParaRPr>
          </a:p>
        </p:txBody>
      </p:sp>
      <p:sp>
        <p:nvSpPr>
          <p:cNvPr id="22" name="Rectangle">
            <a:extLst>
              <a:ext uri="{FF2B5EF4-FFF2-40B4-BE49-F238E27FC236}">
                <a16:creationId xmlns:a16="http://schemas.microsoft.com/office/drawing/2014/main" id="{36FAA9E6-66CA-4EB3-977C-D5DD086BAB0B}"/>
              </a:ext>
            </a:extLst>
          </p:cNvPr>
          <p:cNvSpPr/>
          <p:nvPr userDrawn="1"/>
        </p:nvSpPr>
        <p:spPr>
          <a:xfrm>
            <a:off x="0" y="8571"/>
            <a:ext cx="12192000" cy="6858665"/>
          </a:xfrm>
          <a:prstGeom prst="rect">
            <a:avLst/>
          </a:prstGeom>
          <a:noFill/>
          <a:ln w="3175">
            <a:miter lim="400000"/>
          </a:ln>
          <a:effectLst>
            <a:outerShdw blurRad="12700" dir="5400000" rotWithShape="0">
              <a:srgbClr val="000000">
                <a:alpha val="50000"/>
              </a:srgbClr>
            </a:outerShdw>
          </a:effectLst>
        </p:spPr>
        <p:txBody>
          <a:bodyPr lIns="24292" tIns="24292" rIns="24292" bIns="24292"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fontAlgn="base" hangingPunct="0">
              <a:spcBef>
                <a:spcPct val="0"/>
              </a:spcBef>
              <a:spcAft>
                <a:spcPct val="0"/>
              </a:spcAft>
              <a:defRPr sz="1200">
                <a:solidFill>
                  <a:srgbClr val="FFFFFF"/>
                </a:solidFill>
              </a:defRPr>
            </a:pPr>
            <a:endParaRPr sz="1088" dirty="0">
              <a:solidFill>
                <a:schemeClr val="tx1"/>
              </a:solidFill>
              <a:ea typeface="ヒラギノ角ゴ Pro W3" charset="-128"/>
            </a:endParaRPr>
          </a:p>
        </p:txBody>
      </p:sp>
      <p:cxnSp>
        <p:nvCxnSpPr>
          <p:cNvPr id="11" name="Straight Connector 10"/>
          <p:cNvCxnSpPr/>
          <p:nvPr userDrawn="1"/>
        </p:nvCxnSpPr>
        <p:spPr>
          <a:xfrm>
            <a:off x="0" y="5873674"/>
            <a:ext cx="12192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3" name="Title 22"/>
          <p:cNvSpPr>
            <a:spLocks noGrp="1"/>
          </p:cNvSpPr>
          <p:nvPr>
            <p:ph type="title" hasCustomPrompt="1"/>
          </p:nvPr>
        </p:nvSpPr>
        <p:spPr>
          <a:xfrm>
            <a:off x="614083" y="1247554"/>
            <a:ext cx="10515600" cy="1325563"/>
          </a:xfrm>
          <a:prstGeom prst="rect">
            <a:avLst/>
          </a:prstGeom>
        </p:spPr>
        <p:txBody>
          <a:bodyPr>
            <a:normAutofit/>
          </a:bodyPr>
          <a:lstStyle>
            <a:lvl1pPr>
              <a:defRPr sz="6000" b="1">
                <a:solidFill>
                  <a:schemeClr val="tx1"/>
                </a:solidFill>
                <a:latin typeface="Arial" panose="020B0604020202020204" pitchFamily="34" charset="0"/>
                <a:cs typeface="Arial" panose="020B0604020202020204" pitchFamily="34" charset="0"/>
              </a:defRPr>
            </a:lvl1pPr>
          </a:lstStyle>
          <a:p>
            <a:r>
              <a:rPr lang="en-US" dirty="0"/>
              <a:t>Title of presentation</a:t>
            </a:r>
            <a:endParaRPr lang="en-GB" dirty="0"/>
          </a:p>
        </p:txBody>
      </p:sp>
      <p:sp>
        <p:nvSpPr>
          <p:cNvPr id="27" name="Text Placeholder 26"/>
          <p:cNvSpPr>
            <a:spLocks noGrp="1"/>
          </p:cNvSpPr>
          <p:nvPr>
            <p:ph type="body" sz="quarter" idx="11" hasCustomPrompt="1"/>
          </p:nvPr>
        </p:nvSpPr>
        <p:spPr>
          <a:xfrm>
            <a:off x="614083" y="2944338"/>
            <a:ext cx="9431338" cy="2291049"/>
          </a:xfrm>
          <a:prstGeom prst="rect">
            <a:avLst/>
          </a:prstGeom>
        </p:spPr>
        <p:txBody>
          <a:bodyPr>
            <a:normAutofit/>
          </a:bodyPr>
          <a:lstStyle>
            <a:lvl1pPr marL="0" indent="0">
              <a:buNone/>
              <a:defRPr sz="3000" b="0" baseline="0">
                <a:solidFill>
                  <a:schemeClr val="tx1"/>
                </a:solidFill>
                <a:latin typeface="Arial" panose="020B0604020202020204" pitchFamily="34" charset="0"/>
                <a:cs typeface="Arial" panose="020B0604020202020204" pitchFamily="34" charset="0"/>
              </a:defRPr>
            </a:lvl1pPr>
          </a:lstStyle>
          <a:p>
            <a:pPr lvl="0"/>
            <a:r>
              <a:rPr lang="en-GB" dirty="0"/>
              <a:t>Forename Surname</a:t>
            </a:r>
          </a:p>
          <a:p>
            <a:pPr lvl="0"/>
            <a:r>
              <a:rPr lang="en-GB" dirty="0"/>
              <a:t>Job Title</a:t>
            </a:r>
          </a:p>
          <a:p>
            <a:pPr lvl="0"/>
            <a:r>
              <a:rPr lang="en-GB" dirty="0"/>
              <a:t>Directorate</a:t>
            </a:r>
          </a:p>
          <a:p>
            <a:pPr lvl="0"/>
            <a:r>
              <a:rPr lang="en-GB" dirty="0"/>
              <a:t>Department</a:t>
            </a:r>
          </a:p>
          <a:p>
            <a:pPr lvl="0"/>
            <a:endParaRPr lang="en-GB" dirty="0"/>
          </a:p>
        </p:txBody>
      </p:sp>
      <p:sp>
        <p:nvSpPr>
          <p:cNvPr id="32" name="Text Placeholder 31"/>
          <p:cNvSpPr>
            <a:spLocks noGrp="1"/>
          </p:cNvSpPr>
          <p:nvPr>
            <p:ph type="body" sz="quarter" idx="12" hasCustomPrompt="1"/>
          </p:nvPr>
        </p:nvSpPr>
        <p:spPr>
          <a:xfrm>
            <a:off x="614083" y="6309662"/>
            <a:ext cx="3792538" cy="493712"/>
          </a:xfrm>
          <a:prstGeom prst="rect">
            <a:avLst/>
          </a:prstGeom>
        </p:spPr>
        <p:txBody>
          <a:bodyPr>
            <a:normAutofit/>
          </a:bodyPr>
          <a:lstStyle>
            <a:lvl1pPr marL="0" indent="0">
              <a:buNone/>
              <a:defRPr sz="2400">
                <a:solidFill>
                  <a:schemeClr val="bg1"/>
                </a:solidFill>
                <a:latin typeface="Arial" panose="020B0604020202020204" pitchFamily="34" charset="0"/>
                <a:cs typeface="Arial" panose="020B0604020202020204" pitchFamily="34" charset="0"/>
              </a:defRPr>
            </a:lvl1pPr>
          </a:lstStyle>
          <a:p>
            <a:pPr lvl="0"/>
            <a:r>
              <a:rPr lang="en-US" dirty="0"/>
              <a:t>DD/MM/YY</a:t>
            </a:r>
            <a:endParaRPr lang="en-GB" dirty="0"/>
          </a:p>
        </p:txBody>
      </p:sp>
      <p:pic>
        <p:nvPicPr>
          <p:cNvPr id="15" name="Picture 14" descr="logo.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5421" y="6344439"/>
            <a:ext cx="1501616" cy="424158"/>
          </a:xfrm>
          <a:prstGeom prst="rect">
            <a:avLst/>
          </a:prstGeom>
        </p:spPr>
      </p:pic>
    </p:spTree>
    <p:extLst>
      <p:ext uri="{BB962C8B-B14F-4D97-AF65-F5344CB8AC3E}">
        <p14:creationId xmlns:p14="http://schemas.microsoft.com/office/powerpoint/2010/main" val="2346642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cxnSp>
        <p:nvCxnSpPr>
          <p:cNvPr id="3" name="Straight Connector 2"/>
          <p:cNvCxnSpPr/>
          <p:nvPr userDrawn="1"/>
        </p:nvCxnSpPr>
        <p:spPr>
          <a:xfrm>
            <a:off x="0" y="1981200"/>
            <a:ext cx="12192000" cy="0"/>
          </a:xfrm>
          <a:prstGeom prst="line">
            <a:avLst/>
          </a:prstGeom>
          <a:ln w="38100">
            <a:solidFill>
              <a:srgbClr val="880088"/>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0" y="4885765"/>
            <a:ext cx="12192000" cy="0"/>
          </a:xfrm>
          <a:prstGeom prst="line">
            <a:avLst/>
          </a:prstGeom>
          <a:ln w="38100">
            <a:solidFill>
              <a:srgbClr val="880088"/>
            </a:solidFill>
          </a:ln>
        </p:spPr>
        <p:style>
          <a:lnRef idx="1">
            <a:schemeClr val="accent1"/>
          </a:lnRef>
          <a:fillRef idx="0">
            <a:schemeClr val="accent1"/>
          </a:fillRef>
          <a:effectRef idx="0">
            <a:schemeClr val="accent1"/>
          </a:effectRef>
          <a:fontRef idx="minor">
            <a:schemeClr val="tx1"/>
          </a:fontRef>
        </p:style>
      </p:cxnSp>
      <p:sp>
        <p:nvSpPr>
          <p:cNvPr id="4" name="Text Placeholder 3"/>
          <p:cNvSpPr>
            <a:spLocks noGrp="1"/>
          </p:cNvSpPr>
          <p:nvPr>
            <p:ph type="body" sz="quarter" idx="10" hasCustomPrompt="1"/>
          </p:nvPr>
        </p:nvSpPr>
        <p:spPr>
          <a:xfrm>
            <a:off x="591764" y="2639419"/>
            <a:ext cx="11349037" cy="1588127"/>
          </a:xfrm>
        </p:spPr>
        <p:txBody>
          <a:bodyPr>
            <a:spAutoFit/>
          </a:bodyPr>
          <a:lstStyle>
            <a:lvl1pPr marL="0" indent="0">
              <a:buNone/>
              <a:defRPr sz="5400" baseline="0">
                <a:latin typeface="Arial" panose="020B0604020202020204" pitchFamily="34" charset="0"/>
                <a:cs typeface="Arial" panose="020B0604020202020204" pitchFamily="34" charset="0"/>
              </a:defRPr>
            </a:lvl1pPr>
          </a:lstStyle>
          <a:p>
            <a:pPr lvl="0"/>
            <a:r>
              <a:rPr lang="en-US" dirty="0"/>
              <a:t>Punctuate your slides with section title cards like this</a:t>
            </a:r>
          </a:p>
        </p:txBody>
      </p:sp>
    </p:spTree>
    <p:extLst>
      <p:ext uri="{BB962C8B-B14F-4D97-AF65-F5344CB8AC3E}">
        <p14:creationId xmlns:p14="http://schemas.microsoft.com/office/powerpoint/2010/main" val="3930443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with footer">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598160" y="6212263"/>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11" name="Text Placeholder 10"/>
          <p:cNvSpPr>
            <a:spLocks noGrp="1"/>
          </p:cNvSpPr>
          <p:nvPr>
            <p:ph type="body" sz="quarter" idx="11" hasCustomPrompt="1"/>
          </p:nvPr>
        </p:nvSpPr>
        <p:spPr>
          <a:xfrm>
            <a:off x="598160" y="2632143"/>
            <a:ext cx="10002837" cy="784830"/>
          </a:xfrm>
        </p:spPr>
        <p:txBody>
          <a:bodyPr>
            <a:spAutoFit/>
          </a:bodyPr>
          <a:lstStyle>
            <a:lvl1pPr marL="0" indent="0">
              <a:buNone/>
              <a:defRPr sz="5000">
                <a:latin typeface="Arial" panose="020B0604020202020204" pitchFamily="34" charset="0"/>
                <a:cs typeface="Arial" panose="020B0604020202020204" pitchFamily="34" charset="0"/>
              </a:defRPr>
            </a:lvl1pPr>
          </a:lstStyle>
          <a:p>
            <a:pPr lvl="0"/>
            <a:r>
              <a:rPr lang="en-US" dirty="0"/>
              <a:t>Add text here</a:t>
            </a:r>
            <a:endParaRPr lang="en-GB" dirty="0"/>
          </a:p>
        </p:txBody>
      </p:sp>
      <p:cxnSp>
        <p:nvCxnSpPr>
          <p:cNvPr id="3" name="Straight Connector 2"/>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6"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4207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etail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49941" y="6310924"/>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2" name="Title 1"/>
          <p:cNvSpPr>
            <a:spLocks noGrp="1"/>
          </p:cNvSpPr>
          <p:nvPr>
            <p:ph type="title" hasCustomPrompt="1"/>
          </p:nvPr>
        </p:nvSpPr>
        <p:spPr>
          <a:xfrm>
            <a:off x="649941" y="201339"/>
            <a:ext cx="10515600" cy="580465"/>
          </a:xfrm>
          <a:prstGeom prst="rect">
            <a:avLst/>
          </a:prstGeom>
        </p:spPr>
        <p:txBody>
          <a:bodyPr>
            <a:normAutofit/>
          </a:bodyPr>
          <a:lstStyle>
            <a:lvl1pPr>
              <a:defRPr sz="3200" b="1" u="sng" baseline="0">
                <a:uFill>
                  <a:solidFill>
                    <a:srgbClr val="660066"/>
                  </a:solidFill>
                </a:uFill>
                <a:latin typeface="Arial" panose="020B0604020202020204" pitchFamily="34" charset="0"/>
                <a:cs typeface="Arial" panose="020B0604020202020204" pitchFamily="34" charset="0"/>
              </a:defRPr>
            </a:lvl1pPr>
          </a:lstStyle>
          <a:p>
            <a:r>
              <a:rPr lang="en-US" dirty="0"/>
              <a:t>Use slides like this to give detail</a:t>
            </a:r>
            <a:endParaRPr lang="en-GB" dirty="0"/>
          </a:p>
        </p:txBody>
      </p:sp>
      <p:sp>
        <p:nvSpPr>
          <p:cNvPr id="4" name="Text Placeholder 3"/>
          <p:cNvSpPr>
            <a:spLocks noGrp="1"/>
          </p:cNvSpPr>
          <p:nvPr>
            <p:ph type="body" sz="quarter" idx="11" hasCustomPrompt="1"/>
          </p:nvPr>
        </p:nvSpPr>
        <p:spPr>
          <a:xfrm>
            <a:off x="649941" y="1281583"/>
            <a:ext cx="10515600" cy="4051300"/>
          </a:xfrm>
          <a:prstGeom prst="rect">
            <a:avLst/>
          </a:prstGeom>
        </p:spPr>
        <p:txBody>
          <a:bodyPr>
            <a:normAutofit/>
          </a:bodyPr>
          <a:lstStyle>
            <a:lvl1pPr>
              <a:defRPr sz="3200">
                <a:latin typeface="Arial" panose="020B0604020202020204" pitchFamily="34" charset="0"/>
                <a:cs typeface="Arial" panose="020B0604020202020204" pitchFamily="34" charset="0"/>
              </a:defRPr>
            </a:lvl1pPr>
            <a:lvl2pPr marL="1028700" indent="-571500">
              <a:buFont typeface="Arial" panose="020B0604020202020204" pitchFamily="34" charset="0"/>
              <a:buChar char="•"/>
              <a:defRPr sz="3200">
                <a:latin typeface="Arial" panose="020B0604020202020204" pitchFamily="34" charset="0"/>
                <a:cs typeface="Arial" panose="020B0604020202020204" pitchFamily="34" charset="0"/>
              </a:defRPr>
            </a:lvl2pPr>
          </a:lstStyle>
          <a:p>
            <a:pPr lvl="0"/>
            <a:r>
              <a:rPr lang="en-US" dirty="0"/>
              <a:t>The heading is optional</a:t>
            </a:r>
          </a:p>
          <a:p>
            <a:pPr lvl="0"/>
            <a:r>
              <a:rPr lang="en-US" dirty="0"/>
              <a:t>Use 36pt or 30pt Arial for the main text</a:t>
            </a:r>
          </a:p>
          <a:p>
            <a:pPr lvl="0"/>
            <a:r>
              <a:rPr lang="en-US" dirty="0"/>
              <a:t>Keep bullet points short </a:t>
            </a:r>
          </a:p>
          <a:p>
            <a:pPr lvl="1"/>
            <a:endParaRPr lang="en-GB" dirty="0"/>
          </a:p>
        </p:txBody>
      </p:sp>
      <p:cxnSp>
        <p:nvCxnSpPr>
          <p:cNvPr id="7" name="Straight Connector 6"/>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9"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90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tails slide 2">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58905" y="221670"/>
            <a:ext cx="10515600" cy="580465"/>
          </a:xfrm>
          <a:prstGeom prst="rect">
            <a:avLst/>
          </a:prstGeom>
        </p:spPr>
        <p:txBody>
          <a:bodyPr>
            <a:normAutofit/>
          </a:bodyPr>
          <a:lstStyle>
            <a:lvl1pPr>
              <a:defRPr sz="3200" b="1" u="sng" baseline="0">
                <a:uFill>
                  <a:solidFill>
                    <a:srgbClr val="660066"/>
                  </a:solidFill>
                </a:uFill>
                <a:latin typeface="Arial" panose="020B0604020202020204" pitchFamily="34" charset="0"/>
                <a:cs typeface="Arial" panose="020B0604020202020204" pitchFamily="34" charset="0"/>
              </a:defRPr>
            </a:lvl1pPr>
          </a:lstStyle>
          <a:p>
            <a:r>
              <a:rPr lang="en-US" dirty="0"/>
              <a:t>Use slides like this to give detail</a:t>
            </a:r>
            <a:endParaRPr lang="en-GB" dirty="0"/>
          </a:p>
        </p:txBody>
      </p:sp>
      <p:sp>
        <p:nvSpPr>
          <p:cNvPr id="10" name="Text Placeholder 3"/>
          <p:cNvSpPr>
            <a:spLocks noGrp="1"/>
          </p:cNvSpPr>
          <p:nvPr>
            <p:ph type="body" sz="quarter" idx="11" hasCustomPrompt="1"/>
          </p:nvPr>
        </p:nvSpPr>
        <p:spPr>
          <a:xfrm>
            <a:off x="658905" y="1303054"/>
            <a:ext cx="10515600" cy="4051300"/>
          </a:xfrm>
          <a:prstGeom prst="rect">
            <a:avLst/>
          </a:prstGeom>
        </p:spPr>
        <p:txBody>
          <a:bodyPr>
            <a:normAutofit/>
          </a:bodyPr>
          <a:lstStyle>
            <a:lvl1pPr>
              <a:defRPr sz="3200">
                <a:latin typeface="Arial" panose="020B0604020202020204" pitchFamily="34" charset="0"/>
                <a:cs typeface="Arial" panose="020B0604020202020204" pitchFamily="34" charset="0"/>
              </a:defRPr>
            </a:lvl1pPr>
            <a:lvl2pPr marL="1028700" indent="-571500">
              <a:buFont typeface="Arial" panose="020B0604020202020204" pitchFamily="34" charset="0"/>
              <a:buChar char="•"/>
              <a:defRPr sz="3200">
                <a:latin typeface="Arial" panose="020B0604020202020204" pitchFamily="34" charset="0"/>
                <a:cs typeface="Arial" panose="020B0604020202020204" pitchFamily="34" charset="0"/>
              </a:defRPr>
            </a:lvl2pPr>
          </a:lstStyle>
          <a:p>
            <a:pPr lvl="0"/>
            <a:r>
              <a:rPr lang="en-US" dirty="0"/>
              <a:t>The heading is optional</a:t>
            </a:r>
          </a:p>
          <a:p>
            <a:pPr lvl="0"/>
            <a:r>
              <a:rPr lang="en-US" dirty="0"/>
              <a:t>Use 36pt or 30pt Arial for the main text</a:t>
            </a:r>
          </a:p>
          <a:p>
            <a:pPr lvl="0"/>
            <a:r>
              <a:rPr lang="en-US" dirty="0"/>
              <a:t>Keep bullet points short </a:t>
            </a:r>
          </a:p>
          <a:p>
            <a:pPr lvl="1"/>
            <a:endParaRPr lang="en-GB" dirty="0"/>
          </a:p>
        </p:txBody>
      </p:sp>
      <p:sp>
        <p:nvSpPr>
          <p:cNvPr id="13" name="Text Placeholder 7"/>
          <p:cNvSpPr>
            <a:spLocks noGrp="1"/>
          </p:cNvSpPr>
          <p:nvPr>
            <p:ph type="body" sz="quarter" idx="10" hasCustomPrompt="1"/>
          </p:nvPr>
        </p:nvSpPr>
        <p:spPr>
          <a:xfrm>
            <a:off x="658905" y="6324987"/>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cxnSp>
        <p:nvCxnSpPr>
          <p:cNvPr id="8" name="Straight Connector 7"/>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11"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149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ight image slide">
    <p:spTree>
      <p:nvGrpSpPr>
        <p:cNvPr id="1" name=""/>
        <p:cNvGrpSpPr/>
        <p:nvPr/>
      </p:nvGrpSpPr>
      <p:grpSpPr>
        <a:xfrm>
          <a:off x="0" y="0"/>
          <a:ext cx="0" cy="0"/>
          <a:chOff x="0" y="0"/>
          <a:chExt cx="0" cy="0"/>
        </a:xfrm>
      </p:grpSpPr>
      <p:sp>
        <p:nvSpPr>
          <p:cNvPr id="9" name="Text Placeholder 7"/>
          <p:cNvSpPr>
            <a:spLocks noGrp="1"/>
          </p:cNvSpPr>
          <p:nvPr>
            <p:ph type="body" sz="quarter" idx="10" hasCustomPrompt="1"/>
          </p:nvPr>
        </p:nvSpPr>
        <p:spPr>
          <a:xfrm>
            <a:off x="619313" y="6313015"/>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12" name="Text Placeholder 11"/>
          <p:cNvSpPr>
            <a:spLocks noGrp="1"/>
          </p:cNvSpPr>
          <p:nvPr>
            <p:ph type="body" sz="quarter" idx="11" hasCustomPrompt="1"/>
          </p:nvPr>
        </p:nvSpPr>
        <p:spPr>
          <a:xfrm>
            <a:off x="619313" y="788757"/>
            <a:ext cx="5257546" cy="4827588"/>
          </a:xfrm>
          <a:prstGeom prst="rect">
            <a:avLst/>
          </a:prstGeom>
        </p:spPr>
        <p:txBody>
          <a:bodyPr/>
          <a:lstStyle>
            <a:lvl1pPr marL="0" indent="0">
              <a:buNone/>
              <a:defRPr sz="2800"/>
            </a:lvl1pPr>
          </a:lstStyle>
          <a:p>
            <a:pPr eaLnBrk="0" fontAlgn="base" hangingPunct="0">
              <a:spcBef>
                <a:spcPct val="0"/>
              </a:spcBef>
              <a:spcAft>
                <a:spcPct val="0"/>
              </a:spcAft>
              <a:defRPr/>
            </a:pPr>
            <a:r>
              <a:rPr lang="en-GB" sz="3600" dirty="0">
                <a:latin typeface="Arial"/>
                <a:ea typeface="ヒラギノ角ゴ Pro W3"/>
                <a:cs typeface="Arial"/>
              </a:rPr>
              <a:t>Place images and text side by side like this (with the image on the left or right of the text) </a:t>
            </a:r>
          </a:p>
          <a:p>
            <a:pPr eaLnBrk="0" fontAlgn="base" hangingPunct="0">
              <a:spcBef>
                <a:spcPct val="0"/>
              </a:spcBef>
              <a:spcAft>
                <a:spcPct val="0"/>
              </a:spcAft>
              <a:defRPr/>
            </a:pPr>
            <a:endParaRPr lang="en-GB" sz="3600" dirty="0">
              <a:latin typeface="Arial"/>
              <a:ea typeface="ヒラギノ角ゴ Pro W3"/>
              <a:cs typeface="Arial"/>
            </a:endParaRPr>
          </a:p>
          <a:p>
            <a:pPr eaLnBrk="0" fontAlgn="base" hangingPunct="0">
              <a:spcBef>
                <a:spcPct val="0"/>
              </a:spcBef>
              <a:spcAft>
                <a:spcPct val="0"/>
              </a:spcAft>
              <a:defRPr/>
            </a:pPr>
            <a:r>
              <a:rPr lang="en-GB" sz="3600" dirty="0">
                <a:latin typeface="Arial"/>
                <a:ea typeface="ヒラギノ角ゴ Pro W3"/>
                <a:cs typeface="Arial"/>
              </a:rPr>
              <a:t>Drop shadow helps screenshots stand out</a:t>
            </a:r>
          </a:p>
        </p:txBody>
      </p:sp>
      <p:sp>
        <p:nvSpPr>
          <p:cNvPr id="14" name="Picture Placeholder 13"/>
          <p:cNvSpPr>
            <a:spLocks noGrp="1"/>
          </p:cNvSpPr>
          <p:nvPr>
            <p:ph type="pic" sz="quarter" idx="12" hasCustomPrompt="1"/>
          </p:nvPr>
        </p:nvSpPr>
        <p:spPr>
          <a:xfrm>
            <a:off x="5876859" y="788758"/>
            <a:ext cx="5661025" cy="4827587"/>
          </a:xfrm>
          <a:prstGeom prst="rect">
            <a:avLst/>
          </a:prstGeom>
        </p:spPr>
        <p:txBody>
          <a:bodyPr/>
          <a:lstStyle>
            <a:lvl1pPr marL="0" indent="0">
              <a:buNone/>
              <a:defRPr/>
            </a:lvl1pPr>
          </a:lstStyle>
          <a:p>
            <a:r>
              <a:rPr lang="en-GB" dirty="0"/>
              <a:t>Insert picture here</a:t>
            </a:r>
          </a:p>
        </p:txBody>
      </p:sp>
      <p:cxnSp>
        <p:nvCxnSpPr>
          <p:cNvPr id="7" name="Straight Connector 6"/>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10"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7949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image slide">
    <p:spTree>
      <p:nvGrpSpPr>
        <p:cNvPr id="1" name=""/>
        <p:cNvGrpSpPr/>
        <p:nvPr/>
      </p:nvGrpSpPr>
      <p:grpSpPr>
        <a:xfrm>
          <a:off x="0" y="0"/>
          <a:ext cx="0" cy="0"/>
          <a:chOff x="0" y="0"/>
          <a:chExt cx="0" cy="0"/>
        </a:xfrm>
      </p:grpSpPr>
      <p:sp>
        <p:nvSpPr>
          <p:cNvPr id="9" name="Text Placeholder 7"/>
          <p:cNvSpPr>
            <a:spLocks noGrp="1"/>
          </p:cNvSpPr>
          <p:nvPr>
            <p:ph type="body" sz="quarter" idx="10" hasCustomPrompt="1"/>
          </p:nvPr>
        </p:nvSpPr>
        <p:spPr>
          <a:xfrm>
            <a:off x="574488" y="6313015"/>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12" name="Text Placeholder 11"/>
          <p:cNvSpPr>
            <a:spLocks noGrp="1"/>
          </p:cNvSpPr>
          <p:nvPr>
            <p:ph type="body" sz="quarter" idx="11" hasCustomPrompt="1"/>
          </p:nvPr>
        </p:nvSpPr>
        <p:spPr>
          <a:xfrm>
            <a:off x="6235513" y="739839"/>
            <a:ext cx="5257546" cy="4827588"/>
          </a:xfrm>
          <a:prstGeom prst="rect">
            <a:avLst/>
          </a:prstGeom>
        </p:spPr>
        <p:txBody>
          <a:bodyPr/>
          <a:lstStyle>
            <a:lvl1pPr marL="0" indent="0">
              <a:buNone/>
              <a:defRPr sz="2800"/>
            </a:lvl1pPr>
          </a:lstStyle>
          <a:p>
            <a:pPr eaLnBrk="0" fontAlgn="base" hangingPunct="0">
              <a:spcBef>
                <a:spcPct val="0"/>
              </a:spcBef>
              <a:spcAft>
                <a:spcPct val="0"/>
              </a:spcAft>
              <a:defRPr/>
            </a:pPr>
            <a:r>
              <a:rPr lang="en-GB" sz="3600" dirty="0">
                <a:latin typeface="Arial"/>
                <a:ea typeface="ヒラギノ角ゴ Pro W3"/>
                <a:cs typeface="Arial"/>
              </a:rPr>
              <a:t>Place images and text side by side like this (with the image on the left or right of the text) </a:t>
            </a:r>
          </a:p>
          <a:p>
            <a:pPr eaLnBrk="0" fontAlgn="base" hangingPunct="0">
              <a:spcBef>
                <a:spcPct val="0"/>
              </a:spcBef>
              <a:spcAft>
                <a:spcPct val="0"/>
              </a:spcAft>
              <a:defRPr/>
            </a:pPr>
            <a:endParaRPr lang="en-GB" sz="3600" dirty="0">
              <a:latin typeface="Arial"/>
              <a:ea typeface="ヒラギノ角ゴ Pro W3"/>
              <a:cs typeface="Arial"/>
            </a:endParaRPr>
          </a:p>
          <a:p>
            <a:pPr eaLnBrk="0" fontAlgn="base" hangingPunct="0">
              <a:spcBef>
                <a:spcPct val="0"/>
              </a:spcBef>
              <a:spcAft>
                <a:spcPct val="0"/>
              </a:spcAft>
              <a:defRPr/>
            </a:pPr>
            <a:r>
              <a:rPr lang="en-GB" sz="3600" dirty="0">
                <a:latin typeface="Arial"/>
                <a:ea typeface="ヒラギノ角ゴ Pro W3"/>
                <a:cs typeface="Arial"/>
              </a:rPr>
              <a:t>Drop shadow helps screenshots stand out</a:t>
            </a:r>
          </a:p>
        </p:txBody>
      </p:sp>
      <p:sp>
        <p:nvSpPr>
          <p:cNvPr id="14" name="Picture Placeholder 13"/>
          <p:cNvSpPr>
            <a:spLocks noGrp="1"/>
          </p:cNvSpPr>
          <p:nvPr>
            <p:ph type="pic" sz="quarter" idx="12" hasCustomPrompt="1"/>
          </p:nvPr>
        </p:nvSpPr>
        <p:spPr>
          <a:xfrm>
            <a:off x="574488" y="739839"/>
            <a:ext cx="5661025" cy="4827587"/>
          </a:xfrm>
          <a:prstGeom prst="rect">
            <a:avLst/>
          </a:prstGeom>
        </p:spPr>
        <p:txBody>
          <a:bodyPr/>
          <a:lstStyle>
            <a:lvl1pPr marL="0" indent="0">
              <a:buNone/>
              <a:defRPr/>
            </a:lvl1pPr>
          </a:lstStyle>
          <a:p>
            <a:r>
              <a:rPr lang="en-GB" dirty="0"/>
              <a:t>Insert picture here</a:t>
            </a:r>
          </a:p>
        </p:txBody>
      </p:sp>
      <p:cxnSp>
        <p:nvCxnSpPr>
          <p:cNvPr id="7" name="Straight Connector 6"/>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10"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8104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cxnSp>
        <p:nvCxnSpPr>
          <p:cNvPr id="6" name="Straight Connector 5"/>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sp>
        <p:nvSpPr>
          <p:cNvPr id="7" name="Text Placeholder 7"/>
          <p:cNvSpPr>
            <a:spLocks noGrp="1"/>
          </p:cNvSpPr>
          <p:nvPr>
            <p:ph type="body" sz="quarter" idx="10" hasCustomPrompt="1"/>
          </p:nvPr>
        </p:nvSpPr>
        <p:spPr>
          <a:xfrm>
            <a:off x="368300" y="6319838"/>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8" name="Rectangle 7">
            <a:extLst>
              <a:ext uri="{FF2B5EF4-FFF2-40B4-BE49-F238E27FC236}">
                <a16:creationId xmlns:a16="http://schemas.microsoft.com/office/drawing/2014/main" id="{06A1834C-4915-F645-92B2-F5F8D19730AC}"/>
              </a:ext>
            </a:extLst>
          </p:cNvPr>
          <p:cNvSpPr/>
          <p:nvPr userDrawn="1"/>
        </p:nvSpPr>
        <p:spPr>
          <a:xfrm>
            <a:off x="603476" y="476676"/>
            <a:ext cx="3069771" cy="430212"/>
          </a:xfrm>
          <a:prstGeom prst="rect">
            <a:avLst/>
          </a:prstGeom>
          <a:noFill/>
          <a:ln>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PROBLEMS TO SOLVE</a:t>
            </a:r>
          </a:p>
        </p:txBody>
      </p:sp>
      <p:sp>
        <p:nvSpPr>
          <p:cNvPr id="9" name="Rectangle 8">
            <a:extLst>
              <a:ext uri="{FF2B5EF4-FFF2-40B4-BE49-F238E27FC236}">
                <a16:creationId xmlns:a16="http://schemas.microsoft.com/office/drawing/2014/main" id="{2FB9701B-D41C-3248-897D-177BA6B672EE}"/>
              </a:ext>
            </a:extLst>
          </p:cNvPr>
          <p:cNvSpPr/>
          <p:nvPr userDrawn="1"/>
        </p:nvSpPr>
        <p:spPr>
          <a:xfrm>
            <a:off x="6096000" y="0"/>
            <a:ext cx="6096000" cy="615042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DD2BEBA-25D9-3E4D-A688-71C31658216F}"/>
              </a:ext>
            </a:extLst>
          </p:cNvPr>
          <p:cNvSpPr/>
          <p:nvPr userDrawn="1"/>
        </p:nvSpPr>
        <p:spPr>
          <a:xfrm>
            <a:off x="6812119" y="476676"/>
            <a:ext cx="3069771" cy="430212"/>
          </a:xfrm>
          <a:prstGeom prst="rect">
            <a:avLst/>
          </a:prstGeom>
          <a:solidFill>
            <a:schemeClr val="bg1"/>
          </a:solidFill>
          <a:ln>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SOLUTIONS</a:t>
            </a:r>
          </a:p>
        </p:txBody>
      </p:sp>
      <p:sp>
        <p:nvSpPr>
          <p:cNvPr id="11" name="Triangle 8">
            <a:extLst>
              <a:ext uri="{FF2B5EF4-FFF2-40B4-BE49-F238E27FC236}">
                <a16:creationId xmlns:a16="http://schemas.microsoft.com/office/drawing/2014/main" id="{A5A2D103-6E5F-394C-AEB6-69DB40E4185C}"/>
              </a:ext>
            </a:extLst>
          </p:cNvPr>
          <p:cNvSpPr/>
          <p:nvPr userDrawn="1"/>
        </p:nvSpPr>
        <p:spPr>
          <a:xfrm rot="16200000">
            <a:off x="5661007" y="1383814"/>
            <a:ext cx="467215" cy="402771"/>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4C3EC909-0A07-F64A-9AC2-946DC5B02A29}"/>
              </a:ext>
            </a:extLst>
          </p:cNvPr>
          <p:cNvSpPr/>
          <p:nvPr userDrawn="1"/>
        </p:nvSpPr>
        <p:spPr>
          <a:xfrm>
            <a:off x="598714" y="1351592"/>
            <a:ext cx="402771" cy="4027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Arial" panose="020B0604020202020204" pitchFamily="34" charset="0"/>
                <a:cs typeface="Arial" panose="020B0604020202020204" pitchFamily="34" charset="0"/>
              </a:rPr>
              <a:t>1</a:t>
            </a:r>
          </a:p>
        </p:txBody>
      </p:sp>
      <p:sp>
        <p:nvSpPr>
          <p:cNvPr id="13" name="Oval 12">
            <a:extLst>
              <a:ext uri="{FF2B5EF4-FFF2-40B4-BE49-F238E27FC236}">
                <a16:creationId xmlns:a16="http://schemas.microsoft.com/office/drawing/2014/main" id="{5E30B0A2-4095-9744-8296-E9BB2AF633DC}"/>
              </a:ext>
            </a:extLst>
          </p:cNvPr>
          <p:cNvSpPr/>
          <p:nvPr userDrawn="1"/>
        </p:nvSpPr>
        <p:spPr>
          <a:xfrm>
            <a:off x="598714" y="2077971"/>
            <a:ext cx="402771" cy="40277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Arial" panose="020B0604020202020204" pitchFamily="34" charset="0"/>
                <a:cs typeface="Arial" panose="020B0604020202020204" pitchFamily="34" charset="0"/>
              </a:rPr>
              <a:t>2</a:t>
            </a:r>
          </a:p>
        </p:txBody>
      </p:sp>
      <p:sp>
        <p:nvSpPr>
          <p:cNvPr id="14" name="Oval 13">
            <a:extLst>
              <a:ext uri="{FF2B5EF4-FFF2-40B4-BE49-F238E27FC236}">
                <a16:creationId xmlns:a16="http://schemas.microsoft.com/office/drawing/2014/main" id="{87EE133E-1E32-0A4B-A817-11AE6409297A}"/>
              </a:ext>
            </a:extLst>
          </p:cNvPr>
          <p:cNvSpPr/>
          <p:nvPr userDrawn="1"/>
        </p:nvSpPr>
        <p:spPr>
          <a:xfrm>
            <a:off x="598713" y="3463982"/>
            <a:ext cx="402771" cy="40277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Arial" panose="020B0604020202020204" pitchFamily="34" charset="0"/>
                <a:cs typeface="Arial" panose="020B0604020202020204" pitchFamily="34" charset="0"/>
              </a:rPr>
              <a:t>3</a:t>
            </a:r>
          </a:p>
        </p:txBody>
      </p:sp>
      <p:sp>
        <p:nvSpPr>
          <p:cNvPr id="15" name="Oval 14">
            <a:extLst>
              <a:ext uri="{FF2B5EF4-FFF2-40B4-BE49-F238E27FC236}">
                <a16:creationId xmlns:a16="http://schemas.microsoft.com/office/drawing/2014/main" id="{B3542CF6-C894-884A-A536-D565829AC128}"/>
              </a:ext>
            </a:extLst>
          </p:cNvPr>
          <p:cNvSpPr/>
          <p:nvPr userDrawn="1"/>
        </p:nvSpPr>
        <p:spPr>
          <a:xfrm>
            <a:off x="598713" y="4808204"/>
            <a:ext cx="402771" cy="40277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Arial" panose="020B0604020202020204" pitchFamily="34" charset="0"/>
                <a:cs typeface="Arial" panose="020B0604020202020204" pitchFamily="34" charset="0"/>
              </a:rPr>
              <a:t>4</a:t>
            </a:r>
          </a:p>
        </p:txBody>
      </p:sp>
      <p:sp>
        <p:nvSpPr>
          <p:cNvPr id="16" name="Text Placeholder 2">
            <a:extLst>
              <a:ext uri="{FF2B5EF4-FFF2-40B4-BE49-F238E27FC236}">
                <a16:creationId xmlns:a16="http://schemas.microsoft.com/office/drawing/2014/main" id="{EA600136-97E6-8942-B2CB-6645B0A8A128}"/>
              </a:ext>
            </a:extLst>
          </p:cNvPr>
          <p:cNvSpPr>
            <a:spLocks noGrp="1"/>
          </p:cNvSpPr>
          <p:nvPr>
            <p:ph type="body" sz="quarter" idx="11" hasCustomPrompt="1"/>
          </p:nvPr>
        </p:nvSpPr>
        <p:spPr>
          <a:xfrm>
            <a:off x="1110344" y="1355271"/>
            <a:ext cx="4733865" cy="4528694"/>
          </a:xfrm>
        </p:spPr>
        <p:txBody>
          <a:bodyPr>
            <a:noAutofit/>
          </a:bodyPr>
          <a:lstStyle>
            <a:lvl1pPr marL="0" indent="0">
              <a:buFont typeface="Arial" panose="020B0604020202020204" pitchFamily="34" charset="0"/>
              <a:buNone/>
              <a:defRPr>
                <a:latin typeface="Arial" panose="020B0604020202020204" pitchFamily="34" charset="0"/>
                <a:cs typeface="Arial" panose="020B0604020202020204" pitchFamily="34" charset="0"/>
              </a:defRPr>
            </a:lvl1pPr>
          </a:lstStyle>
          <a:p>
            <a:pPr>
              <a:lnSpc>
                <a:spcPct val="100000"/>
              </a:lnSpc>
              <a:spcAft>
                <a:spcPts val="1800"/>
              </a:spcAft>
            </a:pPr>
            <a:r>
              <a:rPr lang="en-US" sz="2200" dirty="0" err="1"/>
              <a:t>xxxxx</a:t>
            </a:r>
            <a:endParaRPr lang="en-US" sz="2200" dirty="0"/>
          </a:p>
          <a:p>
            <a:pPr>
              <a:lnSpc>
                <a:spcPct val="100000"/>
              </a:lnSpc>
              <a:spcAft>
                <a:spcPts val="1800"/>
              </a:spcAft>
            </a:pPr>
            <a:r>
              <a:rPr lang="en-US" sz="2200" dirty="0" err="1">
                <a:solidFill>
                  <a:schemeClr val="bg1">
                    <a:lumMod val="75000"/>
                  </a:schemeClr>
                </a:solidFill>
              </a:rPr>
              <a:t>xxxxx</a:t>
            </a:r>
            <a:endParaRPr lang="en-US" sz="2200" dirty="0">
              <a:solidFill>
                <a:schemeClr val="bg1">
                  <a:lumMod val="75000"/>
                </a:schemeClr>
              </a:solidFill>
            </a:endParaRPr>
          </a:p>
          <a:p>
            <a:pPr>
              <a:lnSpc>
                <a:spcPct val="100000"/>
              </a:lnSpc>
              <a:spcAft>
                <a:spcPts val="1800"/>
              </a:spcAft>
            </a:pPr>
            <a:endParaRPr lang="en-US" sz="2200" dirty="0">
              <a:solidFill>
                <a:schemeClr val="bg1">
                  <a:lumMod val="75000"/>
                </a:schemeClr>
              </a:solidFill>
            </a:endParaRPr>
          </a:p>
          <a:p>
            <a:pPr>
              <a:lnSpc>
                <a:spcPct val="100000"/>
              </a:lnSpc>
              <a:spcAft>
                <a:spcPts val="1800"/>
              </a:spcAft>
            </a:pPr>
            <a:r>
              <a:rPr lang="en-US" sz="2200" dirty="0" err="1">
                <a:solidFill>
                  <a:schemeClr val="bg1">
                    <a:lumMod val="75000"/>
                  </a:schemeClr>
                </a:solidFill>
              </a:rPr>
              <a:t>xxxx</a:t>
            </a:r>
            <a:endParaRPr lang="en-US" sz="2200" dirty="0">
              <a:solidFill>
                <a:schemeClr val="bg1">
                  <a:lumMod val="75000"/>
                </a:schemeClr>
              </a:solidFill>
            </a:endParaRPr>
          </a:p>
          <a:p>
            <a:pPr>
              <a:lnSpc>
                <a:spcPct val="100000"/>
              </a:lnSpc>
              <a:spcAft>
                <a:spcPts val="1800"/>
              </a:spcAft>
            </a:pPr>
            <a:endParaRPr lang="en-US" sz="2200" dirty="0">
              <a:solidFill>
                <a:schemeClr val="bg1">
                  <a:lumMod val="75000"/>
                </a:schemeClr>
              </a:solidFill>
            </a:endParaRPr>
          </a:p>
          <a:p>
            <a:pPr>
              <a:lnSpc>
                <a:spcPct val="100000"/>
              </a:lnSpc>
              <a:spcAft>
                <a:spcPts val="1800"/>
              </a:spcAft>
            </a:pPr>
            <a:r>
              <a:rPr lang="en-US" sz="2200" dirty="0" err="1">
                <a:solidFill>
                  <a:schemeClr val="bg1">
                    <a:lumMod val="75000"/>
                  </a:schemeClr>
                </a:solidFill>
              </a:rPr>
              <a:t>Xxxx</a:t>
            </a:r>
            <a:endParaRPr lang="en-US" sz="2200" dirty="0">
              <a:solidFill>
                <a:schemeClr val="bg1">
                  <a:lumMod val="75000"/>
                </a:schemeClr>
              </a:solidFill>
            </a:endParaRPr>
          </a:p>
        </p:txBody>
      </p:sp>
      <p:sp>
        <p:nvSpPr>
          <p:cNvPr id="19" name="Text Placeholder 18"/>
          <p:cNvSpPr>
            <a:spLocks noGrp="1"/>
          </p:cNvSpPr>
          <p:nvPr>
            <p:ph type="body" sz="quarter" idx="12"/>
          </p:nvPr>
        </p:nvSpPr>
        <p:spPr>
          <a:xfrm>
            <a:off x="6811963" y="1350963"/>
            <a:ext cx="4770437" cy="4532312"/>
          </a:xfrm>
        </p:spPr>
        <p:txBody>
          <a:bodyPr>
            <a:normAutofit/>
          </a:bodyPr>
          <a:lstStyle>
            <a:lvl1pPr marL="0" indent="0">
              <a:buNone/>
              <a:defRPr sz="2200" baseline="0">
                <a:latin typeface="Arial" panose="020B0604020202020204" pitchFamily="34" charset="0"/>
                <a:cs typeface="Arial" panose="020B0604020202020204" pitchFamily="34" charset="0"/>
              </a:defRPr>
            </a:lvl1pPr>
          </a:lstStyle>
          <a:p>
            <a:pPr lvl="0"/>
            <a:r>
              <a:rPr lang="en-US" dirty="0"/>
              <a:t>Click to edit Master text styles</a:t>
            </a:r>
          </a:p>
          <a:p>
            <a:pPr lvl="0"/>
            <a:endParaRPr lang="en-US" dirty="0"/>
          </a:p>
          <a:p>
            <a:pPr lvl="0"/>
            <a:r>
              <a:rPr lang="en-US" dirty="0"/>
              <a:t>Text here</a:t>
            </a:r>
          </a:p>
          <a:p>
            <a:pPr lvl="0"/>
            <a:endParaRPr lang="en-US" dirty="0"/>
          </a:p>
          <a:p>
            <a:pPr lvl="0"/>
            <a:endParaRPr lang="en-US" dirty="0"/>
          </a:p>
          <a:p>
            <a:pPr lvl="0"/>
            <a:r>
              <a:rPr lang="en-US" dirty="0"/>
              <a:t>Text here</a:t>
            </a:r>
          </a:p>
          <a:p>
            <a:pPr lvl="0"/>
            <a:endParaRPr lang="en-US" dirty="0"/>
          </a:p>
          <a:p>
            <a:pPr lvl="0"/>
            <a:endParaRPr lang="en-US" dirty="0"/>
          </a:p>
          <a:p>
            <a:pPr lvl="0"/>
            <a:r>
              <a:rPr lang="en-US" dirty="0"/>
              <a:t>Text here</a:t>
            </a:r>
          </a:p>
          <a:p>
            <a:pPr lvl="0"/>
            <a:endParaRPr lang="en-US" dirty="0"/>
          </a:p>
        </p:txBody>
      </p:sp>
      <p:pic>
        <p:nvPicPr>
          <p:cNvPr id="17"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307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s">
    <p:spTree>
      <p:nvGrpSpPr>
        <p:cNvPr id="1" name=""/>
        <p:cNvGrpSpPr/>
        <p:nvPr/>
      </p:nvGrpSpPr>
      <p:grpSpPr>
        <a:xfrm>
          <a:off x="0" y="0"/>
          <a:ext cx="0" cy="0"/>
          <a:chOff x="0" y="0"/>
          <a:chExt cx="0" cy="0"/>
        </a:xfrm>
      </p:grpSpPr>
      <p:cxnSp>
        <p:nvCxnSpPr>
          <p:cNvPr id="6" name="Straight Connector 5"/>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sp>
        <p:nvSpPr>
          <p:cNvPr id="7" name="Text Placeholder 7"/>
          <p:cNvSpPr>
            <a:spLocks noGrp="1"/>
          </p:cNvSpPr>
          <p:nvPr>
            <p:ph type="body" sz="quarter" idx="10" hasCustomPrompt="1"/>
          </p:nvPr>
        </p:nvSpPr>
        <p:spPr>
          <a:xfrm>
            <a:off x="1000125" y="6287377"/>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8" name="Rectangle 7">
            <a:extLst>
              <a:ext uri="{FF2B5EF4-FFF2-40B4-BE49-F238E27FC236}">
                <a16:creationId xmlns:a16="http://schemas.microsoft.com/office/drawing/2014/main" id="{335513F8-89B1-864A-B52C-2BC85C388F5D}"/>
              </a:ext>
            </a:extLst>
          </p:cNvPr>
          <p:cNvSpPr/>
          <p:nvPr userDrawn="1"/>
        </p:nvSpPr>
        <p:spPr>
          <a:xfrm>
            <a:off x="201874" y="183897"/>
            <a:ext cx="4144840" cy="2693270"/>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4BB514EC-0A58-6A4D-9BA2-ACCCEE0F29CD}"/>
              </a:ext>
            </a:extLst>
          </p:cNvPr>
          <p:cNvSpPr/>
          <p:nvPr userDrawn="1"/>
        </p:nvSpPr>
        <p:spPr>
          <a:xfrm>
            <a:off x="4578405" y="183897"/>
            <a:ext cx="3584934" cy="2693270"/>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FE6FC3C4-924A-B24A-9E49-01FA144B91CA}"/>
              </a:ext>
            </a:extLst>
          </p:cNvPr>
          <p:cNvSpPr/>
          <p:nvPr userDrawn="1"/>
        </p:nvSpPr>
        <p:spPr>
          <a:xfrm>
            <a:off x="201875" y="3074505"/>
            <a:ext cx="2726856" cy="2928730"/>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23C1A144-B501-2A48-90D4-E2C9B4B233B9}"/>
              </a:ext>
            </a:extLst>
          </p:cNvPr>
          <p:cNvSpPr/>
          <p:nvPr userDrawn="1"/>
        </p:nvSpPr>
        <p:spPr>
          <a:xfrm>
            <a:off x="3215392" y="3074505"/>
            <a:ext cx="5041195" cy="2928730"/>
          </a:xfrm>
          <a:prstGeom prst="rect">
            <a:avLst/>
          </a:prstGeom>
          <a:no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r>
              <a:rPr lang="en-US" sz="3200" i="1" dirty="0">
                <a:latin typeface="Arial" panose="020B0604020202020204" pitchFamily="34" charset="0"/>
                <a:cs typeface="Arial" panose="020B0604020202020204" pitchFamily="34" charset="0"/>
              </a:rPr>
              <a:t>“</a:t>
            </a:r>
          </a:p>
        </p:txBody>
      </p:sp>
      <p:sp>
        <p:nvSpPr>
          <p:cNvPr id="12" name="Rectangle 11">
            <a:extLst>
              <a:ext uri="{FF2B5EF4-FFF2-40B4-BE49-F238E27FC236}">
                <a16:creationId xmlns:a16="http://schemas.microsoft.com/office/drawing/2014/main" id="{6FE6674E-770A-6046-95F0-60C81D4ACD5F}"/>
              </a:ext>
            </a:extLst>
          </p:cNvPr>
          <p:cNvSpPr/>
          <p:nvPr userDrawn="1"/>
        </p:nvSpPr>
        <p:spPr>
          <a:xfrm>
            <a:off x="8450000" y="183897"/>
            <a:ext cx="3540126" cy="5819338"/>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14" name="Text Placeholder 13"/>
          <p:cNvSpPr>
            <a:spLocks noGrp="1"/>
          </p:cNvSpPr>
          <p:nvPr>
            <p:ph type="body" sz="quarter" idx="11" hasCustomPrompt="1"/>
          </p:nvPr>
        </p:nvSpPr>
        <p:spPr>
          <a:xfrm>
            <a:off x="368300" y="447675"/>
            <a:ext cx="3810000" cy="2232025"/>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22" name="Text Placeholder 21"/>
          <p:cNvSpPr>
            <a:spLocks noGrp="1"/>
          </p:cNvSpPr>
          <p:nvPr>
            <p:ph type="body" sz="quarter" idx="12" hasCustomPrompt="1"/>
          </p:nvPr>
        </p:nvSpPr>
        <p:spPr>
          <a:xfrm>
            <a:off x="4706938" y="447675"/>
            <a:ext cx="3298825" cy="2232025"/>
          </a:xfrm>
        </p:spPr>
        <p:txBody>
          <a:bodyPr anchor="ctr">
            <a:noAutofit/>
          </a:bodyPr>
          <a:lstStyle>
            <a:lvl1pPr marL="0" indent="0" algn="ctr">
              <a:buNone/>
              <a:defRPr sz="3200" i="1">
                <a:latin typeface="Arial" panose="020B0604020202020204" pitchFamily="34" charset="0"/>
                <a:cs typeface="Arial" panose="020B0604020202020204" pitchFamily="34" charset="0"/>
              </a:defRPr>
            </a:lvl1pPr>
            <a:lvl2pPr marL="457200" indent="0">
              <a:buNone/>
              <a:defRPr sz="3200">
                <a:latin typeface="Arial" panose="020B0604020202020204" pitchFamily="34" charset="0"/>
                <a:cs typeface="Arial" panose="020B0604020202020204" pitchFamily="34" charset="0"/>
              </a:defRPr>
            </a:lvl2pPr>
            <a:lvl3pPr marL="914400" indent="0">
              <a:buNone/>
              <a:defRPr sz="3200">
                <a:latin typeface="Arial" panose="020B0604020202020204" pitchFamily="34" charset="0"/>
                <a:cs typeface="Arial" panose="020B0604020202020204" pitchFamily="34" charset="0"/>
              </a:defRPr>
            </a:lvl3pPr>
            <a:lvl4pPr marL="1371600" indent="0">
              <a:buNone/>
              <a:defRPr sz="3200">
                <a:latin typeface="Arial" panose="020B0604020202020204" pitchFamily="34" charset="0"/>
                <a:cs typeface="Arial" panose="020B0604020202020204" pitchFamily="34" charset="0"/>
              </a:defRPr>
            </a:lvl4pPr>
            <a:lvl5pPr marL="1828800" indent="0">
              <a:buNone/>
              <a:defRPr sz="3200">
                <a:latin typeface="Arial" panose="020B0604020202020204" pitchFamily="34" charset="0"/>
                <a:cs typeface="Arial" panose="020B0604020202020204" pitchFamily="34" charset="0"/>
              </a:defRPr>
            </a:lvl5pPr>
          </a:lstStyle>
          <a:p>
            <a:pPr lvl="0"/>
            <a:r>
              <a:rPr lang="en-US" dirty="0"/>
              <a:t>“Click to edit Master text”</a:t>
            </a:r>
            <a:endParaRPr lang="en-GB" dirty="0"/>
          </a:p>
        </p:txBody>
      </p:sp>
      <p:sp>
        <p:nvSpPr>
          <p:cNvPr id="24" name="Text Placeholder 23"/>
          <p:cNvSpPr>
            <a:spLocks noGrp="1"/>
          </p:cNvSpPr>
          <p:nvPr>
            <p:ph type="body" sz="quarter" idx="13" hasCustomPrompt="1"/>
          </p:nvPr>
        </p:nvSpPr>
        <p:spPr>
          <a:xfrm>
            <a:off x="8775700" y="592138"/>
            <a:ext cx="2968625" cy="5073650"/>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26" name="Text Placeholder 25"/>
          <p:cNvSpPr>
            <a:spLocks noGrp="1"/>
          </p:cNvSpPr>
          <p:nvPr>
            <p:ph type="body" sz="quarter" idx="14" hasCustomPrompt="1"/>
          </p:nvPr>
        </p:nvSpPr>
        <p:spPr>
          <a:xfrm>
            <a:off x="3406775" y="3316288"/>
            <a:ext cx="4598988" cy="2492375"/>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28" name="Text Placeholder 27"/>
          <p:cNvSpPr>
            <a:spLocks noGrp="1"/>
          </p:cNvSpPr>
          <p:nvPr>
            <p:ph type="body" sz="quarter" idx="15" hasCustomPrompt="1"/>
          </p:nvPr>
        </p:nvSpPr>
        <p:spPr>
          <a:xfrm>
            <a:off x="368300" y="3316288"/>
            <a:ext cx="2401888" cy="2492375"/>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a:t>“Click to edit Master text styles”</a:t>
            </a:r>
          </a:p>
        </p:txBody>
      </p:sp>
      <p:pic>
        <p:nvPicPr>
          <p:cNvPr id="15"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4349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oadmap">
    <p:spTree>
      <p:nvGrpSpPr>
        <p:cNvPr id="1" name=""/>
        <p:cNvGrpSpPr/>
        <p:nvPr/>
      </p:nvGrpSpPr>
      <p:grpSpPr>
        <a:xfrm>
          <a:off x="0" y="0"/>
          <a:ext cx="0" cy="0"/>
          <a:chOff x="0" y="0"/>
          <a:chExt cx="0" cy="0"/>
        </a:xfrm>
      </p:grpSpPr>
      <p:cxnSp>
        <p:nvCxnSpPr>
          <p:cNvPr id="6" name="Straight Connector 5"/>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sp>
        <p:nvSpPr>
          <p:cNvPr id="7" name="Text Placeholder 7"/>
          <p:cNvSpPr>
            <a:spLocks noGrp="1"/>
          </p:cNvSpPr>
          <p:nvPr>
            <p:ph type="body" sz="quarter" idx="10" hasCustomPrompt="1"/>
          </p:nvPr>
        </p:nvSpPr>
        <p:spPr>
          <a:xfrm>
            <a:off x="730439" y="6276877"/>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8" name="Rectangle 7">
            <a:extLst>
              <a:ext uri="{FF2B5EF4-FFF2-40B4-BE49-F238E27FC236}">
                <a16:creationId xmlns:a16="http://schemas.microsoft.com/office/drawing/2014/main" id="{3BAEC47D-76FE-EC4A-87C0-572E73C58D43}"/>
              </a:ext>
            </a:extLst>
          </p:cNvPr>
          <p:cNvSpPr/>
          <p:nvPr userDrawn="1"/>
        </p:nvSpPr>
        <p:spPr>
          <a:xfrm>
            <a:off x="730439" y="559912"/>
            <a:ext cx="3069771" cy="430212"/>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NOW</a:t>
            </a:r>
          </a:p>
        </p:txBody>
      </p:sp>
      <p:sp>
        <p:nvSpPr>
          <p:cNvPr id="9" name="Rectangle 8">
            <a:extLst>
              <a:ext uri="{FF2B5EF4-FFF2-40B4-BE49-F238E27FC236}">
                <a16:creationId xmlns:a16="http://schemas.microsoft.com/office/drawing/2014/main" id="{0045894F-7271-0444-8C4C-0CF35FD2FA94}"/>
              </a:ext>
            </a:extLst>
          </p:cNvPr>
          <p:cNvSpPr/>
          <p:nvPr userDrawn="1"/>
        </p:nvSpPr>
        <p:spPr>
          <a:xfrm>
            <a:off x="8614870" y="518134"/>
            <a:ext cx="3069771" cy="430212"/>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LATER</a:t>
            </a:r>
          </a:p>
        </p:txBody>
      </p:sp>
      <p:sp>
        <p:nvSpPr>
          <p:cNvPr id="10" name="Rectangle 9">
            <a:extLst>
              <a:ext uri="{FF2B5EF4-FFF2-40B4-BE49-F238E27FC236}">
                <a16:creationId xmlns:a16="http://schemas.microsoft.com/office/drawing/2014/main" id="{D8BFB32F-7631-594A-B590-6967C46415C1}"/>
              </a:ext>
            </a:extLst>
          </p:cNvPr>
          <p:cNvSpPr/>
          <p:nvPr userDrawn="1"/>
        </p:nvSpPr>
        <p:spPr>
          <a:xfrm>
            <a:off x="4672654" y="559912"/>
            <a:ext cx="3069771" cy="430212"/>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NEXT</a:t>
            </a:r>
          </a:p>
        </p:txBody>
      </p:sp>
      <p:sp>
        <p:nvSpPr>
          <p:cNvPr id="12" name="Text Placeholder 11"/>
          <p:cNvSpPr>
            <a:spLocks noGrp="1"/>
          </p:cNvSpPr>
          <p:nvPr>
            <p:ph type="body" sz="quarter" idx="11"/>
          </p:nvPr>
        </p:nvSpPr>
        <p:spPr>
          <a:xfrm>
            <a:off x="730439" y="1325820"/>
            <a:ext cx="3070225" cy="4419600"/>
          </a:xfrm>
        </p:spPr>
        <p:txBody>
          <a:bodyPr>
            <a:normAutofit/>
          </a:bodyPr>
          <a:lstStyle>
            <a:lvl1pPr>
              <a:defRPr sz="22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200"/>
            </a:lvl3pPr>
            <a:lvl4pPr>
              <a:defRPr sz="2200"/>
            </a:lvl4pPr>
          </a:lstStyle>
          <a:p>
            <a:pPr lvl="0"/>
            <a:r>
              <a:rPr lang="en-US" dirty="0"/>
              <a:t>Click to edit Master text styles</a:t>
            </a:r>
          </a:p>
          <a:p>
            <a:pPr lvl="1"/>
            <a:endParaRPr lang="en-US" dirty="0"/>
          </a:p>
          <a:p>
            <a:pPr lvl="0"/>
            <a:r>
              <a:rPr lang="en-US" dirty="0"/>
              <a:t>Second level</a:t>
            </a:r>
          </a:p>
          <a:p>
            <a:pPr lvl="2"/>
            <a:endParaRPr lang="en-US" dirty="0"/>
          </a:p>
          <a:p>
            <a:pPr lvl="0"/>
            <a:r>
              <a:rPr lang="en-US" dirty="0"/>
              <a:t>Third level</a:t>
            </a:r>
          </a:p>
          <a:p>
            <a:pPr lvl="3"/>
            <a:endParaRPr lang="en-US" dirty="0"/>
          </a:p>
          <a:p>
            <a:pPr lvl="0"/>
            <a:r>
              <a:rPr lang="en-US" dirty="0"/>
              <a:t>Fourth level</a:t>
            </a:r>
          </a:p>
        </p:txBody>
      </p:sp>
      <p:sp>
        <p:nvSpPr>
          <p:cNvPr id="13" name="Text Placeholder 11"/>
          <p:cNvSpPr>
            <a:spLocks noGrp="1"/>
          </p:cNvSpPr>
          <p:nvPr>
            <p:ph type="body" sz="quarter" idx="12"/>
          </p:nvPr>
        </p:nvSpPr>
        <p:spPr>
          <a:xfrm>
            <a:off x="4676163" y="1312166"/>
            <a:ext cx="3070225" cy="4419600"/>
          </a:xfrm>
        </p:spPr>
        <p:txBody>
          <a:bodyPr>
            <a:normAutofit/>
          </a:bodyPr>
          <a:lstStyle>
            <a:lvl1pPr>
              <a:defRPr sz="22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200"/>
            </a:lvl3pPr>
            <a:lvl4pPr>
              <a:defRPr sz="2200"/>
            </a:lvl4pPr>
          </a:lstStyle>
          <a:p>
            <a:pPr lvl="0"/>
            <a:r>
              <a:rPr lang="en-US" dirty="0"/>
              <a:t>Click to edit Master text styles</a:t>
            </a:r>
          </a:p>
          <a:p>
            <a:pPr lvl="1"/>
            <a:endParaRPr lang="en-US" dirty="0"/>
          </a:p>
          <a:p>
            <a:pPr lvl="0"/>
            <a:r>
              <a:rPr lang="en-US" dirty="0"/>
              <a:t>Second level</a:t>
            </a:r>
          </a:p>
          <a:p>
            <a:pPr lvl="2"/>
            <a:endParaRPr lang="en-US" dirty="0"/>
          </a:p>
          <a:p>
            <a:pPr lvl="0"/>
            <a:r>
              <a:rPr lang="en-US" dirty="0"/>
              <a:t>Third level</a:t>
            </a:r>
          </a:p>
          <a:p>
            <a:pPr lvl="3"/>
            <a:endParaRPr lang="en-US" dirty="0"/>
          </a:p>
          <a:p>
            <a:pPr lvl="0"/>
            <a:r>
              <a:rPr lang="en-US" dirty="0"/>
              <a:t>Fourth level</a:t>
            </a:r>
          </a:p>
        </p:txBody>
      </p:sp>
      <p:sp>
        <p:nvSpPr>
          <p:cNvPr id="14" name="Text Placeholder 11"/>
          <p:cNvSpPr>
            <a:spLocks noGrp="1"/>
          </p:cNvSpPr>
          <p:nvPr>
            <p:ph type="body" sz="quarter" idx="13"/>
          </p:nvPr>
        </p:nvSpPr>
        <p:spPr>
          <a:xfrm>
            <a:off x="8614416" y="1218267"/>
            <a:ext cx="3070225" cy="4419600"/>
          </a:xfrm>
        </p:spPr>
        <p:txBody>
          <a:bodyPr>
            <a:normAutofit/>
          </a:bodyPr>
          <a:lstStyle>
            <a:lvl1pPr>
              <a:defRPr sz="22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200"/>
            </a:lvl3pPr>
            <a:lvl4pPr>
              <a:defRPr sz="2200"/>
            </a:lvl4pPr>
          </a:lstStyle>
          <a:p>
            <a:pPr lvl="0"/>
            <a:r>
              <a:rPr lang="en-US" dirty="0"/>
              <a:t>Click to edit Master text styles</a:t>
            </a:r>
          </a:p>
          <a:p>
            <a:pPr lvl="1"/>
            <a:endParaRPr lang="en-US" dirty="0"/>
          </a:p>
          <a:p>
            <a:pPr lvl="0"/>
            <a:r>
              <a:rPr lang="en-US" dirty="0"/>
              <a:t>Second level</a:t>
            </a:r>
          </a:p>
          <a:p>
            <a:pPr lvl="2"/>
            <a:endParaRPr lang="en-US" dirty="0"/>
          </a:p>
          <a:p>
            <a:pPr lvl="0"/>
            <a:r>
              <a:rPr lang="en-US" dirty="0"/>
              <a:t>Third level</a:t>
            </a:r>
          </a:p>
          <a:p>
            <a:pPr lvl="3"/>
            <a:endParaRPr lang="en-US" dirty="0"/>
          </a:p>
          <a:p>
            <a:pPr lvl="0"/>
            <a:r>
              <a:rPr lang="en-US" dirty="0"/>
              <a:t>Fourth level</a:t>
            </a:r>
          </a:p>
        </p:txBody>
      </p:sp>
      <p:pic>
        <p:nvPicPr>
          <p:cNvPr id="11"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252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D410FC-CDE0-4D8B-AA20-351AF71BCA33}" type="datetimeFigureOut">
              <a:rPr lang="en-GB" smtClean="0"/>
              <a:t>28/11/2023</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E58E96-39C5-417F-A78C-896FDC14B73B}" type="slidenum">
              <a:rPr lang="en-GB" smtClean="0"/>
              <a:t>‹#›</a:t>
            </a:fld>
            <a:endParaRPr lang="en-GB" dirty="0"/>
          </a:p>
        </p:txBody>
      </p:sp>
    </p:spTree>
    <p:extLst>
      <p:ext uri="{BB962C8B-B14F-4D97-AF65-F5344CB8AC3E}">
        <p14:creationId xmlns:p14="http://schemas.microsoft.com/office/powerpoint/2010/main" val="740326460"/>
      </p:ext>
    </p:extLst>
  </p:cSld>
  <p:clrMap bg1="lt1" tx1="dk1" bg2="lt2" tx2="dk2" accent1="accent1" accent2="accent2" accent3="accent3" accent4="accent4" accent5="accent5" accent6="accent6" hlink="hlink" folHlink="folHlink"/>
  <p:sldLayoutIdLst>
    <p:sldLayoutId id="2147483660" r:id="rId1"/>
    <p:sldLayoutId id="2147483666" r:id="rId2"/>
    <p:sldLayoutId id="2147483661" r:id="rId3"/>
    <p:sldLayoutId id="2147483669" r:id="rId4"/>
    <p:sldLayoutId id="2147483667" r:id="rId5"/>
    <p:sldLayoutId id="2147483668" r:id="rId6"/>
    <p:sldLayoutId id="2147483670" r:id="rId7"/>
    <p:sldLayoutId id="2147483671" r:id="rId8"/>
    <p:sldLayoutId id="2147483672" r:id="rId9"/>
    <p:sldLayoutId id="2147483673"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208" y="1218056"/>
            <a:ext cx="11635584" cy="1325563"/>
          </a:xfrm>
        </p:spPr>
        <p:txBody>
          <a:bodyPr>
            <a:noAutofit/>
          </a:bodyPr>
          <a:lstStyle/>
          <a:p>
            <a:r>
              <a:rPr lang="en-GB" sz="4400" dirty="0">
                <a:latin typeface="+mn-lt"/>
              </a:rPr>
              <a:t>The Future of Commissioning… </a:t>
            </a:r>
          </a:p>
        </p:txBody>
      </p:sp>
      <p:sp>
        <p:nvSpPr>
          <p:cNvPr id="4" name="Text Placeholder 3"/>
          <p:cNvSpPr>
            <a:spLocks noGrp="1"/>
          </p:cNvSpPr>
          <p:nvPr>
            <p:ph type="body" sz="quarter" idx="11"/>
          </p:nvPr>
        </p:nvSpPr>
        <p:spPr>
          <a:xfrm>
            <a:off x="278208" y="2955088"/>
            <a:ext cx="10720667" cy="1359294"/>
          </a:xfrm>
        </p:spPr>
        <p:txBody>
          <a:bodyPr>
            <a:noAutofit/>
          </a:bodyPr>
          <a:lstStyle/>
          <a:p>
            <a:r>
              <a:rPr lang="en-GB" dirty="0"/>
              <a:t>Bianca Byrne, Director of Commissioning, Policy &amp; Improvement, Adult Social Care &amp; Health</a:t>
            </a:r>
          </a:p>
          <a:p>
            <a:r>
              <a:rPr lang="en-GB" dirty="0"/>
              <a:t>Hilary Williams, Interim Joint Director – Transformation &amp; Commissioning, CHS &amp; SWL ICB Croydon Place</a:t>
            </a:r>
          </a:p>
        </p:txBody>
      </p:sp>
      <p:sp>
        <p:nvSpPr>
          <p:cNvPr id="5" name="Text Placeholder 4"/>
          <p:cNvSpPr>
            <a:spLocks noGrp="1"/>
          </p:cNvSpPr>
          <p:nvPr>
            <p:ph type="body" sz="quarter" idx="12"/>
          </p:nvPr>
        </p:nvSpPr>
        <p:spPr/>
        <p:txBody>
          <a:bodyPr/>
          <a:lstStyle/>
          <a:p>
            <a:r>
              <a:rPr lang="en-GB" dirty="0"/>
              <a:t>November 2023</a:t>
            </a:r>
          </a:p>
        </p:txBody>
      </p:sp>
    </p:spTree>
    <p:extLst>
      <p:ext uri="{BB962C8B-B14F-4D97-AF65-F5344CB8AC3E}">
        <p14:creationId xmlns:p14="http://schemas.microsoft.com/office/powerpoint/2010/main" val="3518927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EE00188-B4BF-DFC0-7FEA-D4D4EE226E24}"/>
              </a:ext>
            </a:extLst>
          </p:cNvPr>
          <p:cNvPicPr>
            <a:picLocks noChangeAspect="1"/>
          </p:cNvPicPr>
          <p:nvPr/>
        </p:nvPicPr>
        <p:blipFill>
          <a:blip r:embed="rId3"/>
          <a:stretch>
            <a:fillRect/>
          </a:stretch>
        </p:blipFill>
        <p:spPr>
          <a:xfrm>
            <a:off x="2113328" y="532014"/>
            <a:ext cx="7734092" cy="5577669"/>
          </a:xfrm>
          <a:prstGeom prst="rect">
            <a:avLst/>
          </a:prstGeom>
        </p:spPr>
      </p:pic>
      <p:sp>
        <p:nvSpPr>
          <p:cNvPr id="5" name="I’m here because I care about:…"/>
          <p:cNvSpPr txBox="1"/>
          <p:nvPr/>
        </p:nvSpPr>
        <p:spPr>
          <a:xfrm>
            <a:off x="660245" y="2959242"/>
            <a:ext cx="10576492" cy="972388"/>
          </a:xfrm>
          <a:prstGeom prst="rect">
            <a:avLst/>
          </a:prstGeom>
          <a:ln w="3175">
            <a:miter lim="400000"/>
          </a:ln>
        </p:spPr>
        <p:txBody>
          <a:bodyPr wrap="square" lIns="24292" tIns="24292" rIns="24292" bIns="24292" anchor="ctr">
            <a:spAutoFit/>
          </a:bodyPr>
          <a:lstStyle/>
          <a:p>
            <a:pPr marL="571500" indent="-571500" eaLnBrk="0" fontAlgn="base" hangingPunct="0">
              <a:spcBef>
                <a:spcPct val="0"/>
              </a:spcBef>
              <a:spcAft>
                <a:spcPct val="0"/>
              </a:spcAft>
              <a:buFont typeface="Arial" panose="020B0604020202020204" pitchFamily="34" charset="0"/>
              <a:buChar char="•"/>
              <a:defRPr/>
            </a:pPr>
            <a:endParaRPr lang="en-GB" sz="2400" dirty="0">
              <a:solidFill>
                <a:srgbClr val="FF0000"/>
              </a:solidFill>
              <a:latin typeface="Arial" panose="020B0604020202020204" pitchFamily="34" charset="0"/>
              <a:ea typeface="ヒラギノ角ゴ Pro W3" charset="-128"/>
              <a:cs typeface="Arial" panose="020B0604020202020204" pitchFamily="34" charset="0"/>
            </a:endParaRPr>
          </a:p>
          <a:p>
            <a:pPr marL="571500" indent="-571500" eaLnBrk="0" fontAlgn="base" hangingPunct="0">
              <a:spcBef>
                <a:spcPct val="0"/>
              </a:spcBef>
              <a:spcAft>
                <a:spcPct val="0"/>
              </a:spcAft>
              <a:buFont typeface="Arial" panose="020B0604020202020204" pitchFamily="34" charset="0"/>
              <a:buChar char="•"/>
              <a:defRPr/>
            </a:pPr>
            <a:endParaRPr lang="en-GB" sz="3600" dirty="0">
              <a:latin typeface="Arial" panose="020B0604020202020204" pitchFamily="34" charset="0"/>
              <a:ea typeface="ヒラギノ角ゴ Pro W3" charset="-128"/>
              <a:cs typeface="Arial" panose="020B0604020202020204" pitchFamily="34" charset="0"/>
            </a:endParaRPr>
          </a:p>
        </p:txBody>
      </p:sp>
      <p:sp>
        <p:nvSpPr>
          <p:cNvPr id="11" name="TextBox 10">
            <a:extLst>
              <a:ext uri="{FF2B5EF4-FFF2-40B4-BE49-F238E27FC236}">
                <a16:creationId xmlns:a16="http://schemas.microsoft.com/office/drawing/2014/main" id="{B7187D1C-1461-33C3-8B7C-83059C9BC09D}"/>
              </a:ext>
            </a:extLst>
          </p:cNvPr>
          <p:cNvSpPr txBox="1"/>
          <p:nvPr/>
        </p:nvSpPr>
        <p:spPr>
          <a:xfrm>
            <a:off x="205562" y="328086"/>
            <a:ext cx="11131826" cy="523220"/>
          </a:xfrm>
          <a:prstGeom prst="rect">
            <a:avLst/>
          </a:prstGeom>
          <a:noFill/>
        </p:spPr>
        <p:txBody>
          <a:bodyPr wrap="square" rtlCol="0">
            <a:spAutoFit/>
          </a:bodyPr>
          <a:lstStyle/>
          <a:p>
            <a:r>
              <a:rPr lang="en-GB" sz="2800" b="1" dirty="0"/>
              <a:t>…is </a:t>
            </a:r>
            <a:r>
              <a:rPr lang="en-GB" sz="2800" b="1" i="1" u="sng" dirty="0">
                <a:solidFill>
                  <a:srgbClr val="7030A0"/>
                </a:solidFill>
              </a:rPr>
              <a:t>relational!</a:t>
            </a:r>
            <a:r>
              <a:rPr lang="en-GB" sz="2800" b="1" u="sng" dirty="0"/>
              <a:t> </a:t>
            </a:r>
            <a:endParaRPr lang="en-GB" b="1" u="sng" dirty="0"/>
          </a:p>
        </p:txBody>
      </p:sp>
      <p:sp>
        <p:nvSpPr>
          <p:cNvPr id="12" name="TextBox 11">
            <a:extLst>
              <a:ext uri="{FF2B5EF4-FFF2-40B4-BE49-F238E27FC236}">
                <a16:creationId xmlns:a16="http://schemas.microsoft.com/office/drawing/2014/main" id="{16F38893-7048-D39B-BB49-7A01644015AD}"/>
              </a:ext>
            </a:extLst>
          </p:cNvPr>
          <p:cNvSpPr txBox="1"/>
          <p:nvPr/>
        </p:nvSpPr>
        <p:spPr>
          <a:xfrm>
            <a:off x="324678" y="1060174"/>
            <a:ext cx="11562521" cy="923330"/>
          </a:xfrm>
          <a:prstGeom prst="rect">
            <a:avLst/>
          </a:prstGeom>
          <a:noFill/>
        </p:spPr>
        <p:txBody>
          <a:bodyPr wrap="square" rtlCol="0">
            <a:spAutoFit/>
          </a:bodyPr>
          <a:lstStyle/>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lvl="1"/>
            <a:endParaRPr lang="en-GB" dirty="0">
              <a:latin typeface="Arial" panose="020B0604020202020204" pitchFamily="34" charset="0"/>
              <a:cs typeface="Arial" panose="020B0604020202020204" pitchFamily="34" charset="0"/>
            </a:endParaRPr>
          </a:p>
        </p:txBody>
      </p:sp>
      <p:sp>
        <p:nvSpPr>
          <p:cNvPr id="16" name="Thought Bubble: Cloud 15">
            <a:extLst>
              <a:ext uri="{FF2B5EF4-FFF2-40B4-BE49-F238E27FC236}">
                <a16:creationId xmlns:a16="http://schemas.microsoft.com/office/drawing/2014/main" id="{D0E40B69-37CE-EFA2-1C14-F8ED2A70EC8E}"/>
              </a:ext>
            </a:extLst>
          </p:cNvPr>
          <p:cNvSpPr/>
          <p:nvPr/>
        </p:nvSpPr>
        <p:spPr>
          <a:xfrm rot="1199435">
            <a:off x="9680387" y="2605655"/>
            <a:ext cx="2164318" cy="1943103"/>
          </a:xfrm>
          <a:prstGeom prst="cloudCallout">
            <a:avLst>
              <a:gd name="adj1" fmla="val -39434"/>
              <a:gd name="adj2" fmla="val 6804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79A52613-EEE1-EE33-7AEB-A83DC0A4C666}"/>
              </a:ext>
            </a:extLst>
          </p:cNvPr>
          <p:cNvSpPr txBox="1"/>
          <p:nvPr/>
        </p:nvSpPr>
        <p:spPr>
          <a:xfrm>
            <a:off x="9933991" y="2895148"/>
            <a:ext cx="1670857" cy="1200329"/>
          </a:xfrm>
          <a:prstGeom prst="rect">
            <a:avLst/>
          </a:prstGeom>
          <a:noFill/>
        </p:spPr>
        <p:txBody>
          <a:bodyPr wrap="square" rtlCol="0">
            <a:spAutoFit/>
          </a:bodyPr>
          <a:lstStyle/>
          <a:p>
            <a:pPr algn="ctr"/>
            <a:r>
              <a:rPr lang="en-GB" sz="2400" i="1" dirty="0"/>
              <a:t>Long-term stability &amp; outcomes </a:t>
            </a:r>
          </a:p>
        </p:txBody>
      </p:sp>
      <p:sp>
        <p:nvSpPr>
          <p:cNvPr id="19" name="Thought Bubble: Cloud 18">
            <a:extLst>
              <a:ext uri="{FF2B5EF4-FFF2-40B4-BE49-F238E27FC236}">
                <a16:creationId xmlns:a16="http://schemas.microsoft.com/office/drawing/2014/main" id="{91454F11-A151-5961-7B6A-79BEC7CC6FC5}"/>
              </a:ext>
            </a:extLst>
          </p:cNvPr>
          <p:cNvSpPr/>
          <p:nvPr/>
        </p:nvSpPr>
        <p:spPr>
          <a:xfrm rot="1199435">
            <a:off x="176396" y="2481086"/>
            <a:ext cx="1902332" cy="2061557"/>
          </a:xfrm>
          <a:prstGeom prst="cloudCallout">
            <a:avLst>
              <a:gd name="adj1" fmla="val 73804"/>
              <a:gd name="adj2" fmla="val 1980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A70B9F5C-96A4-AC57-89BA-4882469BBFB0}"/>
              </a:ext>
            </a:extLst>
          </p:cNvPr>
          <p:cNvSpPr txBox="1"/>
          <p:nvPr/>
        </p:nvSpPr>
        <p:spPr>
          <a:xfrm>
            <a:off x="292134" y="2975779"/>
            <a:ext cx="1670857" cy="830997"/>
          </a:xfrm>
          <a:prstGeom prst="rect">
            <a:avLst/>
          </a:prstGeom>
          <a:noFill/>
        </p:spPr>
        <p:txBody>
          <a:bodyPr wrap="square" rtlCol="0">
            <a:spAutoFit/>
          </a:bodyPr>
          <a:lstStyle/>
          <a:p>
            <a:pPr algn="ctr"/>
            <a:r>
              <a:rPr lang="en-GB" sz="2400" i="1" dirty="0"/>
              <a:t>Choice &amp; control</a:t>
            </a:r>
          </a:p>
        </p:txBody>
      </p:sp>
    </p:spTree>
    <p:extLst>
      <p:ext uri="{BB962C8B-B14F-4D97-AF65-F5344CB8AC3E}">
        <p14:creationId xmlns:p14="http://schemas.microsoft.com/office/powerpoint/2010/main" val="65332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m here because I care about:…"/>
          <p:cNvSpPr txBox="1"/>
          <p:nvPr/>
        </p:nvSpPr>
        <p:spPr>
          <a:xfrm>
            <a:off x="660245" y="2959242"/>
            <a:ext cx="10576492" cy="972388"/>
          </a:xfrm>
          <a:prstGeom prst="rect">
            <a:avLst/>
          </a:prstGeom>
          <a:ln w="3175">
            <a:miter lim="400000"/>
          </a:ln>
        </p:spPr>
        <p:txBody>
          <a:bodyPr wrap="square" lIns="24292" tIns="24292" rIns="24292" bIns="24292" anchor="ctr">
            <a:spAutoFit/>
          </a:bodyPr>
          <a:lstStyle/>
          <a:p>
            <a:pPr marL="571500" indent="-571500" eaLnBrk="0" fontAlgn="base" hangingPunct="0">
              <a:spcBef>
                <a:spcPct val="0"/>
              </a:spcBef>
              <a:spcAft>
                <a:spcPct val="0"/>
              </a:spcAft>
              <a:buFont typeface="Arial" panose="020B0604020202020204" pitchFamily="34" charset="0"/>
              <a:buChar char="•"/>
              <a:defRPr/>
            </a:pPr>
            <a:endParaRPr lang="en-GB" sz="2400" dirty="0">
              <a:solidFill>
                <a:srgbClr val="FF0000"/>
              </a:solidFill>
              <a:latin typeface="Arial" panose="020B0604020202020204" pitchFamily="34" charset="0"/>
              <a:ea typeface="ヒラギノ角ゴ Pro W3" charset="-128"/>
              <a:cs typeface="Arial" panose="020B0604020202020204" pitchFamily="34" charset="0"/>
            </a:endParaRPr>
          </a:p>
          <a:p>
            <a:pPr marL="571500" indent="-571500" eaLnBrk="0" fontAlgn="base" hangingPunct="0">
              <a:spcBef>
                <a:spcPct val="0"/>
              </a:spcBef>
              <a:spcAft>
                <a:spcPct val="0"/>
              </a:spcAft>
              <a:buFont typeface="Arial" panose="020B0604020202020204" pitchFamily="34" charset="0"/>
              <a:buChar char="•"/>
              <a:defRPr/>
            </a:pPr>
            <a:endParaRPr lang="en-GB" sz="3600" dirty="0">
              <a:latin typeface="Arial" panose="020B0604020202020204" pitchFamily="34" charset="0"/>
              <a:ea typeface="ヒラギノ角ゴ Pro W3" charset="-128"/>
              <a:cs typeface="Arial" panose="020B0604020202020204" pitchFamily="34" charset="0"/>
            </a:endParaRPr>
          </a:p>
        </p:txBody>
      </p:sp>
      <p:sp>
        <p:nvSpPr>
          <p:cNvPr id="11" name="TextBox 10">
            <a:extLst>
              <a:ext uri="{FF2B5EF4-FFF2-40B4-BE49-F238E27FC236}">
                <a16:creationId xmlns:a16="http://schemas.microsoft.com/office/drawing/2014/main" id="{B7187D1C-1461-33C3-8B7C-83059C9BC09D}"/>
              </a:ext>
            </a:extLst>
          </p:cNvPr>
          <p:cNvSpPr txBox="1"/>
          <p:nvPr/>
        </p:nvSpPr>
        <p:spPr>
          <a:xfrm>
            <a:off x="224181" y="310695"/>
            <a:ext cx="11131826" cy="523220"/>
          </a:xfrm>
          <a:prstGeom prst="rect">
            <a:avLst/>
          </a:prstGeom>
          <a:noFill/>
        </p:spPr>
        <p:txBody>
          <a:bodyPr wrap="square" rtlCol="0">
            <a:spAutoFit/>
          </a:bodyPr>
          <a:lstStyle/>
          <a:p>
            <a:r>
              <a:rPr lang="en-GB" sz="2800" b="1" dirty="0"/>
              <a:t>Key ingredients for a successful long-term relationship</a:t>
            </a:r>
            <a:endParaRPr lang="en-GB" b="1" dirty="0"/>
          </a:p>
        </p:txBody>
      </p:sp>
      <p:sp>
        <p:nvSpPr>
          <p:cNvPr id="12" name="TextBox 11">
            <a:extLst>
              <a:ext uri="{FF2B5EF4-FFF2-40B4-BE49-F238E27FC236}">
                <a16:creationId xmlns:a16="http://schemas.microsoft.com/office/drawing/2014/main" id="{16F38893-7048-D39B-BB49-7A01644015AD}"/>
              </a:ext>
            </a:extLst>
          </p:cNvPr>
          <p:cNvSpPr txBox="1"/>
          <p:nvPr/>
        </p:nvSpPr>
        <p:spPr>
          <a:xfrm>
            <a:off x="324678" y="1060174"/>
            <a:ext cx="11562521" cy="5632311"/>
          </a:xfrm>
          <a:prstGeom prst="rect">
            <a:avLst/>
          </a:prstGeom>
          <a:noFill/>
        </p:spPr>
        <p:txBody>
          <a:bodyPr wrap="square" rtlCol="0">
            <a:spAutoFit/>
          </a:bodyPr>
          <a:lstStyle/>
          <a:p>
            <a:pPr marL="285750" indent="-285750">
              <a:buFont typeface="Arial" panose="020B0604020202020204" pitchFamily="34" charset="0"/>
              <a:buChar char="•"/>
            </a:pPr>
            <a:r>
              <a:rPr lang="en-GB" b="1" i="1" dirty="0">
                <a:solidFill>
                  <a:srgbClr val="7030A0"/>
                </a:solidFill>
                <a:latin typeface="Arial" panose="020B0604020202020204" pitchFamily="34" charset="0"/>
                <a:cs typeface="Arial" panose="020B0604020202020204" pitchFamily="34" charset="0"/>
              </a:rPr>
              <a:t>Equal and shared responsibility</a:t>
            </a:r>
            <a:r>
              <a:rPr lang="en-GB" dirty="0">
                <a:solidFill>
                  <a:srgbClr val="7030A0"/>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 individual, community, ‘commissioner’, ‘provider’</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i="1" dirty="0">
                <a:solidFill>
                  <a:srgbClr val="7030A0"/>
                </a:solidFill>
                <a:latin typeface="Arial" panose="020B0604020202020204" pitchFamily="34" charset="0"/>
                <a:cs typeface="Arial" panose="020B0604020202020204" pitchFamily="34" charset="0"/>
              </a:rPr>
              <a:t>Collaboration and trust</a:t>
            </a:r>
            <a:r>
              <a:rPr lang="en-GB" dirty="0">
                <a:solidFill>
                  <a:srgbClr val="7030A0"/>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t>
            </a:r>
            <a:r>
              <a:rPr lang="en-GB" dirty="0">
                <a:solidFill>
                  <a:srgbClr val="C00000"/>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innovation willingness and capacity, freedom to experiment, moving away from transactional mentality </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i="1" dirty="0">
                <a:solidFill>
                  <a:srgbClr val="7030A0"/>
                </a:solidFill>
                <a:latin typeface="Arial" panose="020B0604020202020204" pitchFamily="34" charset="0"/>
                <a:cs typeface="Arial" panose="020B0604020202020204" pitchFamily="34" charset="0"/>
              </a:rPr>
              <a:t>Comprehensive co-production </a:t>
            </a:r>
            <a:r>
              <a:rPr lang="en-GB" dirty="0">
                <a:solidFill>
                  <a:srgbClr val="7030A0"/>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acknowledging the responsibility of our impact, not in silo but as a wider economy   </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i="1" dirty="0">
                <a:solidFill>
                  <a:srgbClr val="7030A0"/>
                </a:solidFill>
                <a:latin typeface="Arial" panose="020B0604020202020204" pitchFamily="34" charset="0"/>
                <a:cs typeface="Arial" panose="020B0604020202020204" pitchFamily="34" charset="0"/>
              </a:rPr>
              <a:t>Integrating mechanisms for commissioners and provider</a:t>
            </a:r>
            <a:r>
              <a:rPr lang="en-GB" dirty="0">
                <a:latin typeface="Arial" panose="020B0604020202020204" pitchFamily="34" charset="0"/>
                <a:cs typeface="Arial" panose="020B0604020202020204" pitchFamily="34" charset="0"/>
              </a:rPr>
              <a:t> – e.g. joint service design and assessment, joined up approach to user and community co-production</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i="1" dirty="0">
                <a:solidFill>
                  <a:srgbClr val="7030A0"/>
                </a:solidFill>
                <a:latin typeface="Arial" panose="020B0604020202020204" pitchFamily="34" charset="0"/>
                <a:cs typeface="Arial" panose="020B0604020202020204" pitchFamily="34" charset="0"/>
              </a:rPr>
              <a:t>Multiple funding mechanisms </a:t>
            </a:r>
            <a:r>
              <a:rPr lang="en-GB" dirty="0">
                <a:latin typeface="Arial" panose="020B0604020202020204" pitchFamily="34" charset="0"/>
                <a:cs typeface="Arial" panose="020B0604020202020204" pitchFamily="34" charset="0"/>
              </a:rPr>
              <a:t>– match funding, social investment, joint funding agreements</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i="1" dirty="0">
                <a:solidFill>
                  <a:srgbClr val="7030A0"/>
                </a:solidFill>
                <a:latin typeface="Arial" panose="020B0604020202020204" pitchFamily="34" charset="0"/>
                <a:cs typeface="Arial" panose="020B0604020202020204" pitchFamily="34" charset="0"/>
              </a:rPr>
              <a:t>To procure or not to procure? </a:t>
            </a:r>
            <a:r>
              <a:rPr lang="en-GB" dirty="0">
                <a:latin typeface="Arial" panose="020B0604020202020204" pitchFamily="34" charset="0"/>
                <a:cs typeface="Arial" panose="020B0604020202020204" pitchFamily="34" charset="0"/>
              </a:rPr>
              <a:t>– flexible (or no?!) procurement and contracting mechanisms</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i="1" dirty="0">
                <a:solidFill>
                  <a:srgbClr val="7030A0"/>
                </a:solidFill>
                <a:latin typeface="Arial" panose="020B0604020202020204" pitchFamily="34" charset="0"/>
                <a:cs typeface="Arial" panose="020B0604020202020204" pitchFamily="34" charset="0"/>
              </a:rPr>
              <a:t>Learning and measuring </a:t>
            </a:r>
            <a:r>
              <a:rPr lang="en-GB" dirty="0">
                <a:latin typeface="Arial" panose="020B0604020202020204" pitchFamily="34" charset="0"/>
                <a:cs typeface="Arial" panose="020B0604020202020204" pitchFamily="34" charset="0"/>
              </a:rPr>
              <a:t>– moving towards an approach where evaluation is the way to measure progress and success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6224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m here because I care about:…"/>
          <p:cNvSpPr txBox="1"/>
          <p:nvPr/>
        </p:nvSpPr>
        <p:spPr>
          <a:xfrm>
            <a:off x="660245" y="2959242"/>
            <a:ext cx="10576492" cy="972388"/>
          </a:xfrm>
          <a:prstGeom prst="rect">
            <a:avLst/>
          </a:prstGeom>
          <a:ln w="3175">
            <a:miter lim="400000"/>
          </a:ln>
        </p:spPr>
        <p:txBody>
          <a:bodyPr wrap="square" lIns="24292" tIns="24292" rIns="24292" bIns="24292" anchor="ctr">
            <a:spAutoFit/>
          </a:bodyPr>
          <a:lstStyle/>
          <a:p>
            <a:pPr marL="571500" indent="-571500" eaLnBrk="0" fontAlgn="base" hangingPunct="0">
              <a:spcBef>
                <a:spcPct val="0"/>
              </a:spcBef>
              <a:spcAft>
                <a:spcPct val="0"/>
              </a:spcAft>
              <a:buFont typeface="Arial" panose="020B0604020202020204" pitchFamily="34" charset="0"/>
              <a:buChar char="•"/>
              <a:defRPr/>
            </a:pPr>
            <a:endParaRPr lang="en-GB" sz="2400" dirty="0">
              <a:solidFill>
                <a:srgbClr val="FF0000"/>
              </a:solidFill>
              <a:latin typeface="Arial" panose="020B0604020202020204" pitchFamily="34" charset="0"/>
              <a:ea typeface="ヒラギノ角ゴ Pro W3" charset="-128"/>
              <a:cs typeface="Arial" panose="020B0604020202020204" pitchFamily="34" charset="0"/>
            </a:endParaRPr>
          </a:p>
          <a:p>
            <a:pPr marL="571500" indent="-571500" eaLnBrk="0" fontAlgn="base" hangingPunct="0">
              <a:spcBef>
                <a:spcPct val="0"/>
              </a:spcBef>
              <a:spcAft>
                <a:spcPct val="0"/>
              </a:spcAft>
              <a:buFont typeface="Arial" panose="020B0604020202020204" pitchFamily="34" charset="0"/>
              <a:buChar char="•"/>
              <a:defRPr/>
            </a:pPr>
            <a:endParaRPr lang="en-GB" sz="3600" dirty="0">
              <a:latin typeface="Arial" panose="020B0604020202020204" pitchFamily="34" charset="0"/>
              <a:ea typeface="ヒラギノ角ゴ Pro W3" charset="-128"/>
              <a:cs typeface="Arial" panose="020B0604020202020204" pitchFamily="34" charset="0"/>
            </a:endParaRPr>
          </a:p>
        </p:txBody>
      </p:sp>
      <p:sp>
        <p:nvSpPr>
          <p:cNvPr id="11" name="TextBox 10">
            <a:extLst>
              <a:ext uri="{FF2B5EF4-FFF2-40B4-BE49-F238E27FC236}">
                <a16:creationId xmlns:a16="http://schemas.microsoft.com/office/drawing/2014/main" id="{B7187D1C-1461-33C3-8B7C-83059C9BC09D}"/>
              </a:ext>
            </a:extLst>
          </p:cNvPr>
          <p:cNvSpPr txBox="1"/>
          <p:nvPr/>
        </p:nvSpPr>
        <p:spPr>
          <a:xfrm>
            <a:off x="224181" y="310695"/>
            <a:ext cx="11131826" cy="523220"/>
          </a:xfrm>
          <a:prstGeom prst="rect">
            <a:avLst/>
          </a:prstGeom>
          <a:noFill/>
        </p:spPr>
        <p:txBody>
          <a:bodyPr wrap="square" rtlCol="0">
            <a:spAutoFit/>
          </a:bodyPr>
          <a:lstStyle/>
          <a:p>
            <a:r>
              <a:rPr lang="en-GB" sz="2800" b="1" dirty="0"/>
              <a:t>Locality &amp; strategic </a:t>
            </a:r>
            <a:endParaRPr lang="en-GB" b="1" dirty="0"/>
          </a:p>
        </p:txBody>
      </p:sp>
      <p:sp>
        <p:nvSpPr>
          <p:cNvPr id="12" name="TextBox 11">
            <a:extLst>
              <a:ext uri="{FF2B5EF4-FFF2-40B4-BE49-F238E27FC236}">
                <a16:creationId xmlns:a16="http://schemas.microsoft.com/office/drawing/2014/main" id="{16F38893-7048-D39B-BB49-7A01644015AD}"/>
              </a:ext>
            </a:extLst>
          </p:cNvPr>
          <p:cNvSpPr txBox="1"/>
          <p:nvPr/>
        </p:nvSpPr>
        <p:spPr>
          <a:xfrm>
            <a:off x="324678" y="1060174"/>
            <a:ext cx="11562521" cy="923330"/>
          </a:xfrm>
          <a:prstGeom prst="rect">
            <a:avLst/>
          </a:prstGeom>
          <a:noFill/>
        </p:spPr>
        <p:txBody>
          <a:bodyPr wrap="square" rtlCol="0">
            <a:spAutoFit/>
          </a:bodyPr>
          <a:lstStyle/>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85847AD2-BEB2-6B9D-E37A-D590AF3248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1190" y="980902"/>
            <a:ext cx="5818366" cy="4756207"/>
          </a:xfrm>
          <a:prstGeom prst="rect">
            <a:avLst/>
          </a:prstGeom>
        </p:spPr>
      </p:pic>
      <p:sp>
        <p:nvSpPr>
          <p:cNvPr id="3" name="Arrow: Bent 2">
            <a:extLst>
              <a:ext uri="{FF2B5EF4-FFF2-40B4-BE49-F238E27FC236}">
                <a16:creationId xmlns:a16="http://schemas.microsoft.com/office/drawing/2014/main" id="{6781D422-A8F5-5DDE-0C9C-9EC2CD63F399}"/>
              </a:ext>
            </a:extLst>
          </p:cNvPr>
          <p:cNvSpPr/>
          <p:nvPr/>
        </p:nvSpPr>
        <p:spPr>
          <a:xfrm>
            <a:off x="2195531" y="1850864"/>
            <a:ext cx="813816" cy="86868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 name="TextBox 3">
            <a:extLst>
              <a:ext uri="{FF2B5EF4-FFF2-40B4-BE49-F238E27FC236}">
                <a16:creationId xmlns:a16="http://schemas.microsoft.com/office/drawing/2014/main" id="{60A380E9-BC5B-56D9-4260-FD92693993A8}"/>
              </a:ext>
            </a:extLst>
          </p:cNvPr>
          <p:cNvSpPr txBox="1"/>
          <p:nvPr/>
        </p:nvSpPr>
        <p:spPr>
          <a:xfrm>
            <a:off x="1408304" y="2397201"/>
            <a:ext cx="1429789" cy="1015663"/>
          </a:xfrm>
          <a:prstGeom prst="rect">
            <a:avLst/>
          </a:prstGeom>
          <a:noFill/>
        </p:spPr>
        <p:txBody>
          <a:bodyPr wrap="square" rtlCol="0">
            <a:spAutoFit/>
          </a:bodyPr>
          <a:lstStyle/>
          <a:p>
            <a:r>
              <a:rPr lang="en-GB" sz="2000" b="1" i="1" dirty="0"/>
              <a:t>Local Community Plans</a:t>
            </a:r>
          </a:p>
        </p:txBody>
      </p:sp>
      <p:sp>
        <p:nvSpPr>
          <p:cNvPr id="6" name="Arrow: Bent 5">
            <a:extLst>
              <a:ext uri="{FF2B5EF4-FFF2-40B4-BE49-F238E27FC236}">
                <a16:creationId xmlns:a16="http://schemas.microsoft.com/office/drawing/2014/main" id="{7A499094-C805-458F-E821-87EE3DD6D74C}"/>
              </a:ext>
            </a:extLst>
          </p:cNvPr>
          <p:cNvSpPr/>
          <p:nvPr/>
        </p:nvSpPr>
        <p:spPr>
          <a:xfrm rot="10800000">
            <a:off x="9182653" y="2036353"/>
            <a:ext cx="813816" cy="86868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TextBox 6">
            <a:extLst>
              <a:ext uri="{FF2B5EF4-FFF2-40B4-BE49-F238E27FC236}">
                <a16:creationId xmlns:a16="http://schemas.microsoft.com/office/drawing/2014/main" id="{02C21902-ACF9-228D-C852-CA7B30888711}"/>
              </a:ext>
            </a:extLst>
          </p:cNvPr>
          <p:cNvSpPr txBox="1"/>
          <p:nvPr/>
        </p:nvSpPr>
        <p:spPr>
          <a:xfrm>
            <a:off x="8979120" y="1437132"/>
            <a:ext cx="1658390" cy="923330"/>
          </a:xfrm>
          <a:prstGeom prst="rect">
            <a:avLst/>
          </a:prstGeom>
          <a:noFill/>
        </p:spPr>
        <p:txBody>
          <a:bodyPr wrap="square" rtlCol="0">
            <a:spAutoFit/>
          </a:bodyPr>
          <a:lstStyle/>
          <a:p>
            <a:r>
              <a:rPr lang="en-GB" sz="1800" b="1" i="1" dirty="0"/>
              <a:t>Locality Commissioning Model</a:t>
            </a:r>
          </a:p>
        </p:txBody>
      </p:sp>
      <p:sp>
        <p:nvSpPr>
          <p:cNvPr id="8" name="Arrow: Bent 7">
            <a:extLst>
              <a:ext uri="{FF2B5EF4-FFF2-40B4-BE49-F238E27FC236}">
                <a16:creationId xmlns:a16="http://schemas.microsoft.com/office/drawing/2014/main" id="{A0CBC57F-BDAB-88B6-7A06-4ACE109574AF}"/>
              </a:ext>
            </a:extLst>
          </p:cNvPr>
          <p:cNvSpPr/>
          <p:nvPr/>
        </p:nvSpPr>
        <p:spPr>
          <a:xfrm rot="10800000">
            <a:off x="9182653" y="4203120"/>
            <a:ext cx="813816" cy="86868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TextBox 9">
            <a:extLst>
              <a:ext uri="{FF2B5EF4-FFF2-40B4-BE49-F238E27FC236}">
                <a16:creationId xmlns:a16="http://schemas.microsoft.com/office/drawing/2014/main" id="{3464B2B6-4391-F46D-66CC-6602BF3FDD80}"/>
              </a:ext>
            </a:extLst>
          </p:cNvPr>
          <p:cNvSpPr txBox="1"/>
          <p:nvPr/>
        </p:nvSpPr>
        <p:spPr>
          <a:xfrm>
            <a:off x="8919556" y="3755451"/>
            <a:ext cx="1841280" cy="646331"/>
          </a:xfrm>
          <a:prstGeom prst="rect">
            <a:avLst/>
          </a:prstGeom>
          <a:noFill/>
        </p:spPr>
        <p:txBody>
          <a:bodyPr wrap="square">
            <a:spAutoFit/>
          </a:bodyPr>
          <a:lstStyle/>
          <a:p>
            <a:r>
              <a:rPr lang="en-GB" sz="1800" b="1" i="1" dirty="0"/>
              <a:t>Community-led activity</a:t>
            </a:r>
          </a:p>
        </p:txBody>
      </p:sp>
      <p:sp>
        <p:nvSpPr>
          <p:cNvPr id="13" name="Arrow: Bent 12">
            <a:extLst>
              <a:ext uri="{FF2B5EF4-FFF2-40B4-BE49-F238E27FC236}">
                <a16:creationId xmlns:a16="http://schemas.microsoft.com/office/drawing/2014/main" id="{EA514988-161A-E1A0-CAA1-02E9FF2B389B}"/>
              </a:ext>
            </a:extLst>
          </p:cNvPr>
          <p:cNvSpPr/>
          <p:nvPr/>
        </p:nvSpPr>
        <p:spPr>
          <a:xfrm>
            <a:off x="2123198" y="4011644"/>
            <a:ext cx="813816" cy="86868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TextBox 13">
            <a:extLst>
              <a:ext uri="{FF2B5EF4-FFF2-40B4-BE49-F238E27FC236}">
                <a16:creationId xmlns:a16="http://schemas.microsoft.com/office/drawing/2014/main" id="{F3AAEC53-8C10-D041-B629-A745145A2028}"/>
              </a:ext>
            </a:extLst>
          </p:cNvPr>
          <p:cNvSpPr txBox="1"/>
          <p:nvPr/>
        </p:nvSpPr>
        <p:spPr>
          <a:xfrm>
            <a:off x="1621928" y="4824130"/>
            <a:ext cx="1429789" cy="707886"/>
          </a:xfrm>
          <a:prstGeom prst="rect">
            <a:avLst/>
          </a:prstGeom>
          <a:noFill/>
        </p:spPr>
        <p:txBody>
          <a:bodyPr wrap="square" rtlCol="0">
            <a:spAutoFit/>
          </a:bodyPr>
          <a:lstStyle/>
          <a:p>
            <a:r>
              <a:rPr lang="en-GB" sz="2000" b="1" i="1" dirty="0"/>
              <a:t>Impact &amp; outcomes</a:t>
            </a:r>
          </a:p>
        </p:txBody>
      </p:sp>
    </p:spTree>
    <p:extLst>
      <p:ext uri="{BB962C8B-B14F-4D97-AF65-F5344CB8AC3E}">
        <p14:creationId xmlns:p14="http://schemas.microsoft.com/office/powerpoint/2010/main" val="1375053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m here because I care about:…"/>
          <p:cNvSpPr txBox="1"/>
          <p:nvPr/>
        </p:nvSpPr>
        <p:spPr>
          <a:xfrm>
            <a:off x="660245" y="2959242"/>
            <a:ext cx="10576492" cy="972388"/>
          </a:xfrm>
          <a:prstGeom prst="rect">
            <a:avLst/>
          </a:prstGeom>
          <a:ln w="3175">
            <a:miter lim="400000"/>
          </a:ln>
        </p:spPr>
        <p:txBody>
          <a:bodyPr wrap="square" lIns="24292" tIns="24292" rIns="24292" bIns="24292" anchor="ctr">
            <a:spAutoFit/>
          </a:bodyPr>
          <a:lstStyle/>
          <a:p>
            <a:pPr marL="571500" indent="-571500" eaLnBrk="0" fontAlgn="base" hangingPunct="0">
              <a:spcBef>
                <a:spcPct val="0"/>
              </a:spcBef>
              <a:spcAft>
                <a:spcPct val="0"/>
              </a:spcAft>
              <a:buFont typeface="Arial" panose="020B0604020202020204" pitchFamily="34" charset="0"/>
              <a:buChar char="•"/>
              <a:defRPr/>
            </a:pPr>
            <a:endParaRPr lang="en-GB" sz="2400" dirty="0">
              <a:solidFill>
                <a:srgbClr val="FF0000"/>
              </a:solidFill>
              <a:latin typeface="Arial" panose="020B0604020202020204" pitchFamily="34" charset="0"/>
              <a:ea typeface="ヒラギノ角ゴ Pro W3" charset="-128"/>
              <a:cs typeface="Arial" panose="020B0604020202020204" pitchFamily="34" charset="0"/>
            </a:endParaRPr>
          </a:p>
          <a:p>
            <a:pPr marL="571500" indent="-571500" eaLnBrk="0" fontAlgn="base" hangingPunct="0">
              <a:spcBef>
                <a:spcPct val="0"/>
              </a:spcBef>
              <a:spcAft>
                <a:spcPct val="0"/>
              </a:spcAft>
              <a:buFont typeface="Arial" panose="020B0604020202020204" pitchFamily="34" charset="0"/>
              <a:buChar char="•"/>
              <a:defRPr/>
            </a:pPr>
            <a:endParaRPr lang="en-GB" sz="3600" dirty="0">
              <a:latin typeface="Arial" panose="020B0604020202020204" pitchFamily="34" charset="0"/>
              <a:ea typeface="ヒラギノ角ゴ Pro W3" charset="-128"/>
              <a:cs typeface="Arial" panose="020B0604020202020204" pitchFamily="34" charset="0"/>
            </a:endParaRPr>
          </a:p>
        </p:txBody>
      </p:sp>
      <p:sp>
        <p:nvSpPr>
          <p:cNvPr id="12" name="TextBox 11">
            <a:extLst>
              <a:ext uri="{FF2B5EF4-FFF2-40B4-BE49-F238E27FC236}">
                <a16:creationId xmlns:a16="http://schemas.microsoft.com/office/drawing/2014/main" id="{16F38893-7048-D39B-BB49-7A01644015AD}"/>
              </a:ext>
            </a:extLst>
          </p:cNvPr>
          <p:cNvSpPr txBox="1"/>
          <p:nvPr/>
        </p:nvSpPr>
        <p:spPr>
          <a:xfrm>
            <a:off x="382867" y="1326358"/>
            <a:ext cx="11562521" cy="923330"/>
          </a:xfrm>
          <a:prstGeom prst="rect">
            <a:avLst/>
          </a:prstGeom>
          <a:noFill/>
        </p:spPr>
        <p:txBody>
          <a:bodyPr wrap="square" rtlCol="0">
            <a:spAutoFit/>
          </a:bodyPr>
          <a:lstStyle/>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E558C2F-123E-C1F6-EC77-D2F57F7BA30A}"/>
              </a:ext>
            </a:extLst>
          </p:cNvPr>
          <p:cNvSpPr txBox="1"/>
          <p:nvPr/>
        </p:nvSpPr>
        <p:spPr>
          <a:xfrm>
            <a:off x="1982825" y="2449017"/>
            <a:ext cx="8362603" cy="584775"/>
          </a:xfrm>
          <a:prstGeom prst="rect">
            <a:avLst/>
          </a:prstGeom>
          <a:noFill/>
        </p:spPr>
        <p:txBody>
          <a:bodyPr wrap="square" rtlCol="0">
            <a:spAutoFit/>
          </a:bodyPr>
          <a:lstStyle/>
          <a:p>
            <a:r>
              <a:rPr lang="en-GB" sz="3200" b="1" i="1" dirty="0"/>
              <a:t>Thank you for your passion </a:t>
            </a:r>
            <a:r>
              <a:rPr lang="en-GB" sz="3200" b="1" i="1"/>
              <a:t>and dedication!</a:t>
            </a:r>
            <a:endParaRPr lang="en-GB" sz="3200" b="1" i="1" dirty="0"/>
          </a:p>
        </p:txBody>
      </p:sp>
    </p:spTree>
    <p:extLst>
      <p:ext uri="{BB962C8B-B14F-4D97-AF65-F5344CB8AC3E}">
        <p14:creationId xmlns:p14="http://schemas.microsoft.com/office/powerpoint/2010/main" val="8490724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2DB424FE7C88146B3F38A947F34AE76" ma:contentTypeVersion="8" ma:contentTypeDescription="Create a new document." ma:contentTypeScope="" ma:versionID="ec2788dbc32e0897ea1f1174e998d790">
  <xsd:schema xmlns:xsd="http://www.w3.org/2001/XMLSchema" xmlns:xs="http://www.w3.org/2001/XMLSchema" xmlns:p="http://schemas.microsoft.com/office/2006/metadata/properties" xmlns:ns3="1dc406ca-e725-4d86-b2e8-31f3c3b4779f" targetNamespace="http://schemas.microsoft.com/office/2006/metadata/properties" ma:root="true" ma:fieldsID="21330d8b443da68031acf6a026aeef4f" ns3:_="">
    <xsd:import namespace="1dc406ca-e725-4d86-b2e8-31f3c3b4779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c406ca-e725-4d86-b2e8-31f3c3b477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115E78-F7BB-48CE-8506-151CC4CC21D9}">
  <ds:schemaRefs>
    <ds:schemaRef ds:uri="http://purl.org/dc/elements/1.1/"/>
    <ds:schemaRef ds:uri="1dc406ca-e725-4d86-b2e8-31f3c3b4779f"/>
    <ds:schemaRef ds:uri="http://www.w3.org/XML/1998/namespace"/>
    <ds:schemaRef ds:uri="http://schemas.microsoft.com/office/2006/metadata/propertie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56627C45-2A3B-4E0A-9794-1461570C4F91}">
  <ds:schemaRefs>
    <ds:schemaRef ds:uri="http://schemas.microsoft.com/sharepoint/v3/contenttype/forms"/>
  </ds:schemaRefs>
</ds:datastoreItem>
</file>

<file path=customXml/itemProps3.xml><?xml version="1.0" encoding="utf-8"?>
<ds:datastoreItem xmlns:ds="http://schemas.openxmlformats.org/officeDocument/2006/customXml" ds:itemID="{471AE2CB-ED77-4B72-9ED1-4A360AAE28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c406ca-e725-4d86-b2e8-31f3c3b477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111000</TotalTime>
  <Words>2072</Words>
  <Application>Microsoft Office PowerPoint</Application>
  <PresentationFormat>Widescreen</PresentationFormat>
  <Paragraphs>75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Future of Commissioning… </vt:lpstr>
      <vt:lpstr>PowerPoint Presentation</vt:lpstr>
      <vt:lpstr>PowerPoint Presentation</vt:lpstr>
      <vt:lpstr>PowerPoint Presentation</vt:lpstr>
      <vt:lpstr>PowerPoint Presentation</vt:lpstr>
    </vt:vector>
  </TitlesOfParts>
  <Company>Capita ITES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 Atika</dc:creator>
  <cp:lastModifiedBy>Byrne, Bianca</cp:lastModifiedBy>
  <cp:revision>743</cp:revision>
  <cp:lastPrinted>2022-10-11T13:16:38Z</cp:lastPrinted>
  <dcterms:created xsi:type="dcterms:W3CDTF">2020-01-24T15:31:55Z</dcterms:created>
  <dcterms:modified xsi:type="dcterms:W3CDTF">2023-11-28T12:41:03Z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0x01010042DB424FE7C88146B3F38A947F34AE76</vt:lpwstr>
  </property>
</Properties>
</file>