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sldIdLst>
    <p:sldId id="264" r:id="rId2"/>
    <p:sldId id="258" r:id="rId3"/>
    <p:sldId id="265" r:id="rId4"/>
    <p:sldId id="257" r:id="rId5"/>
    <p:sldId id="259" r:id="rId6"/>
    <p:sldId id="260" r:id="rId7"/>
    <p:sldId id="261" r:id="rId8"/>
    <p:sldId id="262" r:id="rId9"/>
    <p:sldId id="263"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3058109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113288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01503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2559306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71052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2792239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2921463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2570210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1503656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8121122-D2B4-4456-A54C-2017B54AEA69}"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2043949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8121122-D2B4-4456-A54C-2017B54AEA69}" type="datetimeFigureOut">
              <a:rPr lang="en-GB" smtClean="0"/>
              <a:t>12/07/2023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4158948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8121122-D2B4-4456-A54C-2017B54AEA69}" type="datetimeFigureOut">
              <a:rPr lang="en-GB" smtClean="0"/>
              <a:t>12/07/2023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2342914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8121122-D2B4-4456-A54C-2017B54AEA69}" type="datetimeFigureOut">
              <a:rPr lang="en-GB" smtClean="0"/>
              <a:t>12/07/2023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2949553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21122-D2B4-4456-A54C-2017B54AEA69}" type="datetimeFigureOut">
              <a:rPr lang="en-GB" smtClean="0"/>
              <a:t>12/07/2023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2010575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8121122-D2B4-4456-A54C-2017B54AEA69}" type="datetimeFigureOut">
              <a:rPr lang="en-GB" smtClean="0"/>
              <a:t>12/07/2023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CE7059-7963-4FCE-BDB7-09664C57AA40}" type="slidenum">
              <a:rPr lang="en-GB" smtClean="0"/>
              <a:t>‹#›</a:t>
            </a:fld>
            <a:endParaRPr lang="en-GB"/>
          </a:p>
        </p:txBody>
      </p:sp>
    </p:spTree>
    <p:extLst>
      <p:ext uri="{BB962C8B-B14F-4D97-AF65-F5344CB8AC3E}">
        <p14:creationId xmlns:p14="http://schemas.microsoft.com/office/powerpoint/2010/main" val="3216045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CE7059-7963-4FCE-BDB7-09664C57AA40}" type="slidenum">
              <a:rPr lang="en-GB" smtClean="0"/>
              <a:t>‹#›</a:t>
            </a:fld>
            <a:endParaRPr lang="en-GB"/>
          </a:p>
        </p:txBody>
      </p:sp>
      <p:sp>
        <p:nvSpPr>
          <p:cNvPr id="5" name="Date Placeholder 4"/>
          <p:cNvSpPr>
            <a:spLocks noGrp="1"/>
          </p:cNvSpPr>
          <p:nvPr>
            <p:ph type="dt" sz="half" idx="10"/>
          </p:nvPr>
        </p:nvSpPr>
        <p:spPr/>
        <p:txBody>
          <a:bodyPr/>
          <a:lstStyle/>
          <a:p>
            <a:fld id="{88121122-D2B4-4456-A54C-2017B54AEA69}" type="datetimeFigureOut">
              <a:rPr lang="en-GB" smtClean="0"/>
              <a:t>12/07/2023</a:t>
            </a:fld>
            <a:endParaRPr lang="en-GB"/>
          </a:p>
        </p:txBody>
      </p:sp>
    </p:spTree>
    <p:extLst>
      <p:ext uri="{BB962C8B-B14F-4D97-AF65-F5344CB8AC3E}">
        <p14:creationId xmlns:p14="http://schemas.microsoft.com/office/powerpoint/2010/main" val="3857802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121122-D2B4-4456-A54C-2017B54AEA69}" type="datetimeFigureOut">
              <a:rPr lang="en-GB" smtClean="0"/>
              <a:t>12/07/2023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5CE7059-7963-4FCE-BDB7-09664C57AA40}" type="slidenum">
              <a:rPr lang="en-GB" smtClean="0"/>
              <a:t>‹#›</a:t>
            </a:fld>
            <a:endParaRPr lang="en-GB"/>
          </a:p>
        </p:txBody>
      </p:sp>
    </p:spTree>
    <p:extLst>
      <p:ext uri="{BB962C8B-B14F-4D97-AF65-F5344CB8AC3E}">
        <p14:creationId xmlns:p14="http://schemas.microsoft.com/office/powerpoint/2010/main" val="554204348"/>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A46B6C-E1F9-C565-A7FF-826A7C0054B4}"/>
              </a:ext>
            </a:extLst>
          </p:cNvPr>
          <p:cNvSpPr>
            <a:spLocks noGrp="1"/>
          </p:cNvSpPr>
          <p:nvPr>
            <p:ph idx="1"/>
          </p:nvPr>
        </p:nvSpPr>
        <p:spPr>
          <a:xfrm>
            <a:off x="1096782" y="1288134"/>
            <a:ext cx="9020341" cy="4986831"/>
          </a:xfrm>
        </p:spPr>
        <p:txBody>
          <a:bodyPr>
            <a:normAutofit fontScale="77500" lnSpcReduction="20000"/>
          </a:bodyPr>
          <a:lstStyle/>
          <a:p>
            <a:pPr marL="0" indent="0" algn="ctr">
              <a:buNone/>
            </a:pPr>
            <a:r>
              <a:rPr lang="en-GB" sz="5000" dirty="0"/>
              <a:t>Croydon CAMHS</a:t>
            </a:r>
          </a:p>
          <a:p>
            <a:pPr marL="0" indent="0" algn="ctr">
              <a:buNone/>
            </a:pPr>
            <a:endParaRPr lang="en-GB" sz="5000" dirty="0"/>
          </a:p>
          <a:p>
            <a:pPr marL="0" indent="0" algn="ctr">
              <a:buNone/>
            </a:pPr>
            <a:endParaRPr lang="en-GB" sz="3000" i="1" dirty="0"/>
          </a:p>
          <a:p>
            <a:pPr marL="0" indent="0" algn="ctr">
              <a:buNone/>
            </a:pPr>
            <a:r>
              <a:rPr lang="en-GB" sz="4100" i="1" dirty="0"/>
              <a:t>Brief introduction to who we are and what we do</a:t>
            </a:r>
          </a:p>
          <a:p>
            <a:pPr marL="0" indent="0" algn="ctr">
              <a:buNone/>
            </a:pPr>
            <a:endParaRPr lang="en-GB" sz="4100" i="1"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Presented by Hollie McKay				</a:t>
            </a:r>
          </a:p>
        </p:txBody>
      </p:sp>
      <p:pic>
        <p:nvPicPr>
          <p:cNvPr id="4" name="Picture 3" descr="SouthLond Maudsley FT Col A">
            <a:extLst>
              <a:ext uri="{FF2B5EF4-FFF2-40B4-BE49-F238E27FC236}">
                <a16:creationId xmlns:a16="http://schemas.microsoft.com/office/drawing/2014/main" id="{15D4CE7F-8AE4-DD82-FD5E-C04AC304ACE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17840" y="365125"/>
            <a:ext cx="3235960" cy="400050"/>
          </a:xfrm>
          <a:prstGeom prst="rect">
            <a:avLst/>
          </a:prstGeom>
        </p:spPr>
      </p:pic>
    </p:spTree>
    <p:extLst>
      <p:ext uri="{BB962C8B-B14F-4D97-AF65-F5344CB8AC3E}">
        <p14:creationId xmlns:p14="http://schemas.microsoft.com/office/powerpoint/2010/main" val="1699349756"/>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D700-83F8-7C5A-C027-14E102CE2C99}"/>
              </a:ext>
            </a:extLst>
          </p:cNvPr>
          <p:cNvSpPr>
            <a:spLocks noGrp="1"/>
          </p:cNvSpPr>
          <p:nvPr>
            <p:ph type="title"/>
          </p:nvPr>
        </p:nvSpPr>
        <p:spPr/>
        <p:txBody>
          <a:bodyPr/>
          <a:lstStyle/>
          <a:p>
            <a:r>
              <a:rPr lang="en-GB" dirty="0"/>
              <a:t>Groups</a:t>
            </a:r>
          </a:p>
        </p:txBody>
      </p:sp>
      <p:sp>
        <p:nvSpPr>
          <p:cNvPr id="3" name="Content Placeholder 2">
            <a:extLst>
              <a:ext uri="{FF2B5EF4-FFF2-40B4-BE49-F238E27FC236}">
                <a16:creationId xmlns:a16="http://schemas.microsoft.com/office/drawing/2014/main" id="{D3922B68-BC28-1F94-EA52-926B27620282}"/>
              </a:ext>
            </a:extLst>
          </p:cNvPr>
          <p:cNvSpPr>
            <a:spLocks noGrp="1"/>
          </p:cNvSpPr>
          <p:nvPr>
            <p:ph idx="1"/>
          </p:nvPr>
        </p:nvSpPr>
        <p:spPr/>
        <p:txBody>
          <a:bodyPr/>
          <a:lstStyle/>
          <a:p>
            <a:r>
              <a:rPr lang="en-GB" dirty="0"/>
              <a:t>Croydon CAMHS offers the following groups:</a:t>
            </a:r>
          </a:p>
          <a:p>
            <a:pPr>
              <a:buFont typeface="Wingdings" panose="05000000000000000000" pitchFamily="2" charset="2"/>
              <a:buChar char="Ø"/>
            </a:pPr>
            <a:r>
              <a:rPr lang="en-GB" dirty="0"/>
              <a:t>Non-Verbal Resistance (NVR)</a:t>
            </a:r>
          </a:p>
          <a:p>
            <a:pPr>
              <a:buFont typeface="Wingdings" panose="05000000000000000000" pitchFamily="2" charset="2"/>
              <a:buChar char="Ø"/>
            </a:pPr>
            <a:r>
              <a:rPr lang="en-GB" dirty="0"/>
              <a:t>ASD parents support group</a:t>
            </a:r>
          </a:p>
          <a:p>
            <a:pPr>
              <a:buFont typeface="Wingdings" panose="05000000000000000000" pitchFamily="2" charset="2"/>
              <a:buChar char="Ø"/>
            </a:pPr>
            <a:r>
              <a:rPr lang="en-GB" dirty="0"/>
              <a:t>ADHD Support Group</a:t>
            </a:r>
          </a:p>
          <a:p>
            <a:pPr>
              <a:buFont typeface="Wingdings" panose="05000000000000000000" pitchFamily="2" charset="2"/>
              <a:buChar char="Ø"/>
            </a:pPr>
            <a:r>
              <a:rPr lang="en-GB" dirty="0"/>
              <a:t>Youth Advisor Group (YAG)</a:t>
            </a:r>
          </a:p>
          <a:p>
            <a:pPr>
              <a:buFont typeface="Wingdings" panose="05000000000000000000" pitchFamily="2" charset="2"/>
              <a:buChar char="Ø"/>
            </a:pPr>
            <a:r>
              <a:rPr lang="en-GB" dirty="0"/>
              <a:t>EPOC (LD Team only)</a:t>
            </a:r>
          </a:p>
        </p:txBody>
      </p:sp>
    </p:spTree>
    <p:extLst>
      <p:ext uri="{BB962C8B-B14F-4D97-AF65-F5344CB8AC3E}">
        <p14:creationId xmlns:p14="http://schemas.microsoft.com/office/powerpoint/2010/main" val="132595091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61C19-32E6-D562-3998-D7AEDC7C5C64}"/>
              </a:ext>
            </a:extLst>
          </p:cNvPr>
          <p:cNvSpPr>
            <a:spLocks noGrp="1"/>
          </p:cNvSpPr>
          <p:nvPr>
            <p:ph type="title"/>
          </p:nvPr>
        </p:nvSpPr>
        <p:spPr/>
        <p:txBody>
          <a:bodyPr/>
          <a:lstStyle/>
          <a:p>
            <a:r>
              <a:rPr lang="en-GB" dirty="0"/>
              <a:t>Mental Health in Schools Team (MHST</a:t>
            </a:r>
          </a:p>
        </p:txBody>
      </p:sp>
      <p:sp>
        <p:nvSpPr>
          <p:cNvPr id="3" name="Content Placeholder 2">
            <a:extLst>
              <a:ext uri="{FF2B5EF4-FFF2-40B4-BE49-F238E27FC236}">
                <a16:creationId xmlns:a16="http://schemas.microsoft.com/office/drawing/2014/main" id="{FCA0DB98-9DBA-624E-2B6C-916681AC51C0}"/>
              </a:ext>
            </a:extLst>
          </p:cNvPr>
          <p:cNvSpPr>
            <a:spLocks noGrp="1"/>
          </p:cNvSpPr>
          <p:nvPr>
            <p:ph idx="1"/>
          </p:nvPr>
        </p:nvSpPr>
        <p:spPr>
          <a:xfrm>
            <a:off x="677334" y="1451295"/>
            <a:ext cx="8596668" cy="4590067"/>
          </a:xfrm>
        </p:spPr>
        <p:txBody>
          <a:bodyPr>
            <a:normAutofit/>
          </a:bodyPr>
          <a:lstStyle/>
          <a:p>
            <a:r>
              <a:rPr lang="en-GB" dirty="0"/>
              <a:t>MHST are a school-based early intervention service who provide guided self-help for children, young people, and their families. They offer brief interventions for primary–aged children based on Cognitive Behavioural Therapy (CBT) for common mental health difficulties such as:</a:t>
            </a:r>
          </a:p>
          <a:p>
            <a:pPr lvl="1">
              <a:buFont typeface="Wingdings" panose="05000000000000000000" pitchFamily="2" charset="2"/>
              <a:buChar char="Ø"/>
            </a:pPr>
            <a:r>
              <a:rPr lang="en-GB" dirty="0"/>
              <a:t> Low Mood</a:t>
            </a:r>
          </a:p>
          <a:p>
            <a:pPr lvl="1">
              <a:buFont typeface="Wingdings" panose="05000000000000000000" pitchFamily="2" charset="2"/>
              <a:buChar char="Ø"/>
            </a:pPr>
            <a:r>
              <a:rPr lang="en-GB" dirty="0"/>
              <a:t>Anxiety</a:t>
            </a:r>
          </a:p>
          <a:p>
            <a:pPr lvl="1">
              <a:buFont typeface="Wingdings" panose="05000000000000000000" pitchFamily="2" charset="2"/>
              <a:buChar char="Ø"/>
            </a:pPr>
            <a:r>
              <a:rPr lang="en-GB" dirty="0"/>
              <a:t>Stress</a:t>
            </a:r>
          </a:p>
          <a:p>
            <a:pPr lvl="1">
              <a:buFont typeface="Wingdings" panose="05000000000000000000" pitchFamily="2" charset="2"/>
              <a:buChar char="Ø"/>
            </a:pPr>
            <a:r>
              <a:rPr lang="en-GB" dirty="0"/>
              <a:t>Behavioural</a:t>
            </a:r>
          </a:p>
          <a:p>
            <a:pPr marL="457200" lvl="1" indent="0">
              <a:buNone/>
            </a:pPr>
            <a:endParaRPr lang="en-GB" dirty="0"/>
          </a:p>
          <a:p>
            <a:r>
              <a:rPr lang="en-GB" dirty="0"/>
              <a:t>MHST use guided self-help materials including books, computer programmes and worksheets. They also provide ‘top-tip workshops’ for parents and young people.</a:t>
            </a:r>
          </a:p>
          <a:p>
            <a:pPr marL="0" indent="0">
              <a:buNone/>
            </a:pPr>
            <a:endParaRPr lang="en-GB" dirty="0"/>
          </a:p>
        </p:txBody>
      </p:sp>
    </p:spTree>
    <p:extLst>
      <p:ext uri="{BB962C8B-B14F-4D97-AF65-F5344CB8AC3E}">
        <p14:creationId xmlns:p14="http://schemas.microsoft.com/office/powerpoint/2010/main" val="117199596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B077B-D5A9-6A03-52A7-EDFA6DE3D32A}"/>
              </a:ext>
            </a:extLst>
          </p:cNvPr>
          <p:cNvSpPr>
            <a:spLocks noGrp="1"/>
          </p:cNvSpPr>
          <p:nvPr>
            <p:ph type="title"/>
          </p:nvPr>
        </p:nvSpPr>
        <p:spPr/>
        <p:txBody>
          <a:bodyPr/>
          <a:lstStyle/>
          <a:p>
            <a:r>
              <a:rPr lang="en-GB" dirty="0"/>
              <a:t>MHST Schools</a:t>
            </a:r>
          </a:p>
        </p:txBody>
      </p:sp>
      <p:sp>
        <p:nvSpPr>
          <p:cNvPr id="3" name="Content Placeholder 2">
            <a:extLst>
              <a:ext uri="{FF2B5EF4-FFF2-40B4-BE49-F238E27FC236}">
                <a16:creationId xmlns:a16="http://schemas.microsoft.com/office/drawing/2014/main" id="{2A75A09D-1B7D-ABBC-7D65-2772A8B1D6CB}"/>
              </a:ext>
            </a:extLst>
          </p:cNvPr>
          <p:cNvSpPr>
            <a:spLocks noGrp="1"/>
          </p:cNvSpPr>
          <p:nvPr>
            <p:ph idx="1"/>
          </p:nvPr>
        </p:nvSpPr>
        <p:spPr>
          <a:xfrm>
            <a:off x="838200" y="1381007"/>
            <a:ext cx="10515600" cy="4877179"/>
          </a:xfrm>
        </p:spPr>
        <p:txBody>
          <a:bodyPr>
            <a:noAutofit/>
          </a:bodyPr>
          <a:lstStyle/>
          <a:p>
            <a:r>
              <a:rPr lang="en-GB" sz="1300" dirty="0">
                <a:latin typeface="+mj-lt"/>
              </a:rPr>
              <a:t>Our MHST are based within the below 15 local schools:</a:t>
            </a:r>
          </a:p>
          <a:p>
            <a:pPr algn="l">
              <a:buFont typeface="+mj-lt"/>
              <a:buAutoNum type="arabicPeriod"/>
            </a:pPr>
            <a:r>
              <a:rPr lang="en-GB" sz="1300" b="0" i="0" dirty="0">
                <a:effectLst/>
                <a:latin typeface="+mj-lt"/>
              </a:rPr>
              <a:t>St Marys Catholic Secondary</a:t>
            </a:r>
          </a:p>
          <a:p>
            <a:pPr algn="l">
              <a:buFont typeface="+mj-lt"/>
              <a:buAutoNum type="arabicPeriod"/>
            </a:pPr>
            <a:r>
              <a:rPr lang="en-GB" sz="1300" b="0" i="0" dirty="0">
                <a:effectLst/>
                <a:latin typeface="+mj-lt"/>
              </a:rPr>
              <a:t>St Mary's Catholic junior School</a:t>
            </a:r>
          </a:p>
          <a:p>
            <a:pPr algn="l">
              <a:buFont typeface="+mj-lt"/>
              <a:buAutoNum type="arabicPeriod"/>
            </a:pPr>
            <a:r>
              <a:rPr lang="en-GB" sz="1300" b="0" i="0" dirty="0">
                <a:effectLst/>
                <a:latin typeface="+mj-lt"/>
              </a:rPr>
              <a:t>The Priory </a:t>
            </a:r>
          </a:p>
          <a:p>
            <a:pPr algn="l">
              <a:buFont typeface="+mj-lt"/>
              <a:buAutoNum type="arabicPeriod"/>
            </a:pPr>
            <a:r>
              <a:rPr lang="en-GB" sz="1300" b="0" i="0" dirty="0">
                <a:effectLst/>
                <a:latin typeface="+mj-lt"/>
              </a:rPr>
              <a:t>Royal Russell secondary </a:t>
            </a:r>
          </a:p>
          <a:p>
            <a:pPr algn="l">
              <a:buFont typeface="+mj-lt"/>
              <a:buAutoNum type="arabicPeriod"/>
            </a:pPr>
            <a:r>
              <a:rPr lang="en-GB" sz="1300" b="0" i="0" dirty="0">
                <a:effectLst/>
                <a:latin typeface="+mj-lt"/>
              </a:rPr>
              <a:t>Royal Russell Junior school </a:t>
            </a:r>
          </a:p>
          <a:p>
            <a:pPr algn="l">
              <a:buFont typeface="+mj-lt"/>
              <a:buAutoNum type="arabicPeriod"/>
            </a:pPr>
            <a:r>
              <a:rPr lang="en-GB" sz="1300" b="0" i="0" dirty="0">
                <a:effectLst/>
                <a:latin typeface="+mj-lt"/>
              </a:rPr>
              <a:t>Norbury Manor High school for girls </a:t>
            </a:r>
          </a:p>
          <a:p>
            <a:pPr algn="l">
              <a:buFont typeface="+mj-lt"/>
              <a:buAutoNum type="arabicPeriod"/>
            </a:pPr>
            <a:r>
              <a:rPr lang="en-GB" sz="1300" b="0" i="0" dirty="0">
                <a:effectLst/>
                <a:latin typeface="+mj-lt"/>
              </a:rPr>
              <a:t>Meridian High school</a:t>
            </a:r>
          </a:p>
          <a:p>
            <a:pPr algn="l">
              <a:buFont typeface="+mj-lt"/>
              <a:buAutoNum type="arabicPeriod"/>
            </a:pPr>
            <a:r>
              <a:rPr lang="en-GB" sz="1300" b="0" i="0" dirty="0">
                <a:effectLst/>
                <a:latin typeface="+mj-lt"/>
              </a:rPr>
              <a:t>Applegarth</a:t>
            </a:r>
          </a:p>
          <a:p>
            <a:pPr algn="l">
              <a:buFont typeface="+mj-lt"/>
              <a:buAutoNum type="arabicPeriod"/>
            </a:pPr>
            <a:r>
              <a:rPr lang="en-GB" sz="1300" b="0" i="0" dirty="0">
                <a:effectLst/>
                <a:latin typeface="+mj-lt"/>
              </a:rPr>
              <a:t>Quest Primary school</a:t>
            </a:r>
          </a:p>
          <a:p>
            <a:pPr algn="l">
              <a:buFont typeface="+mj-lt"/>
              <a:buAutoNum type="arabicPeriod"/>
            </a:pPr>
            <a:r>
              <a:rPr lang="en-GB" sz="1300" b="0" i="0" dirty="0">
                <a:effectLst/>
                <a:latin typeface="+mj-lt"/>
              </a:rPr>
              <a:t>Quest Academy Secondary school</a:t>
            </a:r>
          </a:p>
          <a:p>
            <a:pPr algn="l">
              <a:buFont typeface="+mj-lt"/>
              <a:buAutoNum type="arabicPeriod"/>
            </a:pPr>
            <a:r>
              <a:rPr lang="en-GB" sz="1300" b="0" i="0" dirty="0">
                <a:effectLst/>
                <a:latin typeface="+mj-lt"/>
              </a:rPr>
              <a:t>Elmwood infants</a:t>
            </a:r>
          </a:p>
          <a:p>
            <a:pPr algn="l">
              <a:buFont typeface="+mj-lt"/>
              <a:buAutoNum type="arabicPeriod"/>
            </a:pPr>
            <a:r>
              <a:rPr lang="en-GB" sz="1300" b="0" i="0" dirty="0">
                <a:effectLst/>
                <a:latin typeface="+mj-lt"/>
              </a:rPr>
              <a:t>Kensington Avenue primary school </a:t>
            </a:r>
          </a:p>
          <a:p>
            <a:pPr algn="l">
              <a:buFont typeface="+mj-lt"/>
              <a:buAutoNum type="arabicPeriod"/>
            </a:pPr>
            <a:r>
              <a:rPr lang="en-GB" sz="1300" b="0" i="0" dirty="0">
                <a:effectLst/>
                <a:latin typeface="+mj-lt"/>
              </a:rPr>
              <a:t>West Thornton primary 2 sites </a:t>
            </a:r>
          </a:p>
          <a:p>
            <a:pPr algn="l">
              <a:buFont typeface="+mj-lt"/>
              <a:buAutoNum type="arabicPeriod"/>
            </a:pPr>
            <a:r>
              <a:rPr lang="en-GB" sz="1300" b="0" i="0" dirty="0">
                <a:effectLst/>
                <a:latin typeface="+mj-lt"/>
              </a:rPr>
              <a:t>Winterbourne Nursery and Infants school</a:t>
            </a:r>
          </a:p>
          <a:p>
            <a:pPr algn="l">
              <a:buFont typeface="+mj-lt"/>
              <a:buAutoNum type="arabicPeriod"/>
            </a:pPr>
            <a:r>
              <a:rPr lang="en-GB" sz="1300" b="0" i="0" dirty="0">
                <a:effectLst/>
                <a:latin typeface="+mj-lt"/>
              </a:rPr>
              <a:t>Winterbourne Junior Girls school </a:t>
            </a:r>
          </a:p>
          <a:p>
            <a:endParaRPr lang="en-GB" sz="1300" dirty="0">
              <a:latin typeface="+mj-lt"/>
            </a:endParaRPr>
          </a:p>
        </p:txBody>
      </p:sp>
    </p:spTree>
    <p:extLst>
      <p:ext uri="{BB962C8B-B14F-4D97-AF65-F5344CB8AC3E}">
        <p14:creationId xmlns:p14="http://schemas.microsoft.com/office/powerpoint/2010/main" val="1232761692"/>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665C2-6156-7DE7-DDA5-08E8C73B356C}"/>
              </a:ext>
            </a:extLst>
          </p:cNvPr>
          <p:cNvSpPr>
            <a:spLocks noGrp="1"/>
          </p:cNvSpPr>
          <p:nvPr>
            <p:ph type="title"/>
          </p:nvPr>
        </p:nvSpPr>
        <p:spPr/>
        <p:txBody>
          <a:bodyPr/>
          <a:lstStyle/>
          <a:p>
            <a:pPr algn="ctr"/>
            <a:r>
              <a:rPr lang="en-GB" dirty="0"/>
              <a:t>Child Wellbeing Service (CWP)</a:t>
            </a:r>
          </a:p>
        </p:txBody>
      </p:sp>
      <p:sp>
        <p:nvSpPr>
          <p:cNvPr id="3" name="Content Placeholder 2">
            <a:extLst>
              <a:ext uri="{FF2B5EF4-FFF2-40B4-BE49-F238E27FC236}">
                <a16:creationId xmlns:a16="http://schemas.microsoft.com/office/drawing/2014/main" id="{23A68713-9948-565F-BAA6-4F35F54A6910}"/>
              </a:ext>
            </a:extLst>
          </p:cNvPr>
          <p:cNvSpPr>
            <a:spLocks noGrp="1"/>
          </p:cNvSpPr>
          <p:nvPr>
            <p:ph idx="1"/>
          </p:nvPr>
        </p:nvSpPr>
        <p:spPr/>
        <p:txBody>
          <a:bodyPr>
            <a:normAutofit/>
          </a:bodyPr>
          <a:lstStyle/>
          <a:p>
            <a:r>
              <a:rPr lang="en-GB" dirty="0"/>
              <a:t>CWP are an early intervention service based in our CAMHS office who provide guided self-help for young people up to the age of 18 years.</a:t>
            </a:r>
          </a:p>
          <a:p>
            <a:r>
              <a:rPr lang="en-GB" dirty="0"/>
              <a:t>They offer brief interventions (up to 8 sessions) based on CBT and focus primarily on mental health difficulties such as:</a:t>
            </a:r>
          </a:p>
          <a:p>
            <a:pPr lvl="1">
              <a:buFont typeface="Wingdings" panose="05000000000000000000" pitchFamily="2" charset="2"/>
              <a:buChar char="Ø"/>
            </a:pPr>
            <a:r>
              <a:rPr lang="en-GB" dirty="0"/>
              <a:t>Stress</a:t>
            </a:r>
          </a:p>
          <a:p>
            <a:pPr lvl="1">
              <a:buFont typeface="Wingdings" panose="05000000000000000000" pitchFamily="2" charset="2"/>
              <a:buChar char="Ø"/>
            </a:pPr>
            <a:r>
              <a:rPr lang="en-GB" dirty="0"/>
              <a:t>Anxiety</a:t>
            </a:r>
          </a:p>
          <a:p>
            <a:pPr lvl="1">
              <a:buFont typeface="Wingdings" panose="05000000000000000000" pitchFamily="2" charset="2"/>
              <a:buChar char="Ø"/>
            </a:pPr>
            <a:r>
              <a:rPr lang="en-GB" dirty="0"/>
              <a:t>Low Mood</a:t>
            </a:r>
          </a:p>
          <a:p>
            <a:pPr lvl="1">
              <a:buFont typeface="Wingdings" panose="05000000000000000000" pitchFamily="2" charset="2"/>
              <a:buChar char="Ø"/>
            </a:pPr>
            <a:r>
              <a:rPr lang="en-GB" dirty="0"/>
              <a:t>Behavioural difficulties </a:t>
            </a:r>
          </a:p>
        </p:txBody>
      </p:sp>
    </p:spTree>
    <p:extLst>
      <p:ext uri="{BB962C8B-B14F-4D97-AF65-F5344CB8AC3E}">
        <p14:creationId xmlns:p14="http://schemas.microsoft.com/office/powerpoint/2010/main" val="91324808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C4684-DC13-3B67-3356-2636084A1A70}"/>
              </a:ext>
            </a:extLst>
          </p:cNvPr>
          <p:cNvSpPr>
            <a:spLocks noGrp="1"/>
          </p:cNvSpPr>
          <p:nvPr>
            <p:ph type="title"/>
          </p:nvPr>
        </p:nvSpPr>
        <p:spPr/>
        <p:txBody>
          <a:bodyPr/>
          <a:lstStyle/>
          <a:p>
            <a:r>
              <a:rPr lang="en-GB" dirty="0"/>
              <a:t>Single Point of Contact (SPOC)</a:t>
            </a:r>
          </a:p>
        </p:txBody>
      </p:sp>
      <p:sp>
        <p:nvSpPr>
          <p:cNvPr id="3" name="Content Placeholder 2">
            <a:extLst>
              <a:ext uri="{FF2B5EF4-FFF2-40B4-BE49-F238E27FC236}">
                <a16:creationId xmlns:a16="http://schemas.microsoft.com/office/drawing/2014/main" id="{04259967-2B7B-8A55-BC34-0A38EE122B45}"/>
              </a:ext>
            </a:extLst>
          </p:cNvPr>
          <p:cNvSpPr>
            <a:spLocks noGrp="1"/>
          </p:cNvSpPr>
          <p:nvPr>
            <p:ph idx="1"/>
          </p:nvPr>
        </p:nvSpPr>
        <p:spPr/>
        <p:txBody>
          <a:bodyPr/>
          <a:lstStyle/>
          <a:p>
            <a:r>
              <a:rPr lang="en-GB" dirty="0"/>
              <a:t>SPOC triage all referral that come through to CAMHS and direct them to the appropriate team. If they are not suitable for CAMHS they will signpost them to the appropriate service. </a:t>
            </a:r>
          </a:p>
          <a:p>
            <a:r>
              <a:rPr lang="en-GB" dirty="0"/>
              <a:t>SPOC either review detailed referrals that come through to us initially from GP’s, Schools or Social Care services. If they need additional info to fully understand the situation for the young person they may contact the young person of their parents/carers to ensure they have all the information they need to effectively signpost.</a:t>
            </a:r>
          </a:p>
          <a:p>
            <a:endParaRPr lang="en-GB" dirty="0"/>
          </a:p>
        </p:txBody>
      </p:sp>
    </p:spTree>
    <p:extLst>
      <p:ext uri="{BB962C8B-B14F-4D97-AF65-F5344CB8AC3E}">
        <p14:creationId xmlns:p14="http://schemas.microsoft.com/office/powerpoint/2010/main" val="3157414534"/>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7DCC6-970C-D483-7012-84475098B62C}"/>
              </a:ext>
            </a:extLst>
          </p:cNvPr>
          <p:cNvSpPr>
            <a:spLocks noGrp="1"/>
          </p:cNvSpPr>
          <p:nvPr>
            <p:ph type="title"/>
          </p:nvPr>
        </p:nvSpPr>
        <p:spPr/>
        <p:txBody>
          <a:bodyPr/>
          <a:lstStyle/>
          <a:p>
            <a:r>
              <a:rPr lang="en-GB" dirty="0"/>
              <a:t>Crisis Team</a:t>
            </a:r>
          </a:p>
        </p:txBody>
      </p:sp>
      <p:sp>
        <p:nvSpPr>
          <p:cNvPr id="3" name="Content Placeholder 2">
            <a:extLst>
              <a:ext uri="{FF2B5EF4-FFF2-40B4-BE49-F238E27FC236}">
                <a16:creationId xmlns:a16="http://schemas.microsoft.com/office/drawing/2014/main" id="{F343B166-3E04-9051-9C77-75FB7C8951DE}"/>
              </a:ext>
            </a:extLst>
          </p:cNvPr>
          <p:cNvSpPr>
            <a:spLocks noGrp="1"/>
          </p:cNvSpPr>
          <p:nvPr>
            <p:ph idx="1"/>
          </p:nvPr>
        </p:nvSpPr>
        <p:spPr/>
        <p:txBody>
          <a:bodyPr/>
          <a:lstStyle/>
          <a:p>
            <a:r>
              <a:rPr lang="en-GB" dirty="0"/>
              <a:t>The Crisis team offer urgent assessment to young people who present at A&amp;E. They also offer follow up appointment to review and manage risk as well as manage and support onward referrals to appropriate service.</a:t>
            </a:r>
          </a:p>
          <a:p>
            <a:r>
              <a:rPr lang="en-GB" dirty="0"/>
              <a:t>They are based in our CAMHS offices but also spend time in Croydon University hospital to ensure they can review newly presenting young people in a timely way.</a:t>
            </a:r>
          </a:p>
          <a:p>
            <a:r>
              <a:rPr lang="en-GB" dirty="0"/>
              <a:t>There is an additional arm to the crisis team in that there is also a Liaison and Diversion worker who is based in Croydon Police station, reviewing all young people who may be experiencing mental health difficulties when in police custody.</a:t>
            </a:r>
          </a:p>
          <a:p>
            <a:endParaRPr lang="en-GB" dirty="0"/>
          </a:p>
        </p:txBody>
      </p:sp>
    </p:spTree>
    <p:extLst>
      <p:ext uri="{BB962C8B-B14F-4D97-AF65-F5344CB8AC3E}">
        <p14:creationId xmlns:p14="http://schemas.microsoft.com/office/powerpoint/2010/main" val="232649369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A3E97-7230-00FB-0C01-819FCB8710D8}"/>
              </a:ext>
            </a:extLst>
          </p:cNvPr>
          <p:cNvSpPr>
            <a:spLocks noGrp="1"/>
          </p:cNvSpPr>
          <p:nvPr>
            <p:ph type="title"/>
          </p:nvPr>
        </p:nvSpPr>
        <p:spPr/>
        <p:txBody>
          <a:bodyPr/>
          <a:lstStyle/>
          <a:p>
            <a:r>
              <a:rPr lang="en-GB" dirty="0"/>
              <a:t>Getting Help Team </a:t>
            </a:r>
          </a:p>
        </p:txBody>
      </p:sp>
      <p:sp>
        <p:nvSpPr>
          <p:cNvPr id="3" name="Content Placeholder 2">
            <a:extLst>
              <a:ext uri="{FF2B5EF4-FFF2-40B4-BE49-F238E27FC236}">
                <a16:creationId xmlns:a16="http://schemas.microsoft.com/office/drawing/2014/main" id="{A4C0704C-DD60-E5EC-E20D-E8F350853A9B}"/>
              </a:ext>
            </a:extLst>
          </p:cNvPr>
          <p:cNvSpPr>
            <a:spLocks noGrp="1"/>
          </p:cNvSpPr>
          <p:nvPr>
            <p:ph idx="1"/>
          </p:nvPr>
        </p:nvSpPr>
        <p:spPr>
          <a:xfrm>
            <a:off x="677334" y="1551963"/>
            <a:ext cx="8596668" cy="5066951"/>
          </a:xfrm>
        </p:spPr>
        <p:txBody>
          <a:bodyPr>
            <a:normAutofit fontScale="47500" lnSpcReduction="20000"/>
          </a:bodyPr>
          <a:lstStyle/>
          <a:p>
            <a:r>
              <a:rPr lang="en-GB" sz="2700" dirty="0">
                <a:solidFill>
                  <a:srgbClr val="000000"/>
                </a:solidFill>
                <a:latin typeface="inherit"/>
              </a:rPr>
              <a:t>GHT team comprises of Consultant Psychiatrists, Psychologists, Systemic Psychotherapists, Mental Health Nurses, Social Workers and IPTA Therapists.</a:t>
            </a:r>
            <a:endParaRPr lang="en-GB" sz="2700" dirty="0">
              <a:solidFill>
                <a:srgbClr val="000000"/>
              </a:solidFill>
              <a:latin typeface="Calibri" panose="020F0502020204030204" pitchFamily="34" charset="0"/>
            </a:endParaRPr>
          </a:p>
          <a:p>
            <a:pPr algn="l">
              <a:buFont typeface="Arial" panose="020B0604020202020204" pitchFamily="34" charset="0"/>
              <a:buChar char="•"/>
            </a:pPr>
            <a:r>
              <a:rPr lang="en-GB" sz="2700" b="0" i="0" dirty="0">
                <a:solidFill>
                  <a:srgbClr val="000000"/>
                </a:solidFill>
                <a:effectLst/>
                <a:latin typeface="inherit"/>
              </a:rPr>
              <a:t>As a Tier 3 team they provide interventions for young people who have either already had a Tier 2 intervention or those whose concerns are more suited to Tier 3, where an evidence based therapeutic intervention or combination of therapeutic intervention and medication are indicated.</a:t>
            </a:r>
            <a:endParaRPr lang="en-GB" sz="2700" b="0" i="0" dirty="0">
              <a:solidFill>
                <a:srgbClr val="000000"/>
              </a:solidFill>
              <a:effectLst/>
              <a:latin typeface="Calibri" panose="020F0502020204030204" pitchFamily="34" charset="0"/>
            </a:endParaRPr>
          </a:p>
          <a:p>
            <a:pPr algn="l">
              <a:buFont typeface="Arial" panose="020B0604020202020204" pitchFamily="34" charset="0"/>
              <a:buChar char="•"/>
            </a:pPr>
            <a:r>
              <a:rPr lang="en-GB" sz="2700" b="0" i="0" dirty="0">
                <a:solidFill>
                  <a:srgbClr val="000000"/>
                </a:solidFill>
                <a:effectLst/>
                <a:latin typeface="inherit"/>
              </a:rPr>
              <a:t>Young people are offered the following:</a:t>
            </a:r>
          </a:p>
          <a:p>
            <a:pPr lvl="1">
              <a:buFont typeface="Wingdings" panose="05000000000000000000" pitchFamily="2" charset="2"/>
              <a:buChar char="Ø"/>
            </a:pPr>
            <a:r>
              <a:rPr lang="en-GB" sz="2700" dirty="0">
                <a:solidFill>
                  <a:srgbClr val="000000"/>
                </a:solidFill>
                <a:latin typeface="inherit"/>
              </a:rPr>
              <a:t>S</a:t>
            </a:r>
            <a:r>
              <a:rPr lang="en-GB" sz="2700" b="0" i="0" dirty="0">
                <a:solidFill>
                  <a:srgbClr val="000000"/>
                </a:solidFill>
                <a:effectLst/>
                <a:latin typeface="inherit"/>
              </a:rPr>
              <a:t>pecialist mental health assessments</a:t>
            </a:r>
          </a:p>
          <a:p>
            <a:pPr lvl="1">
              <a:buFont typeface="Wingdings" panose="05000000000000000000" pitchFamily="2" charset="2"/>
              <a:buChar char="Ø"/>
            </a:pPr>
            <a:r>
              <a:rPr lang="en-GB" sz="2700" b="0" i="0" dirty="0">
                <a:solidFill>
                  <a:srgbClr val="000000"/>
                </a:solidFill>
                <a:effectLst/>
                <a:latin typeface="inherit"/>
              </a:rPr>
              <a:t>Formulations</a:t>
            </a:r>
          </a:p>
          <a:p>
            <a:pPr lvl="1">
              <a:buFont typeface="Wingdings" panose="05000000000000000000" pitchFamily="2" charset="2"/>
              <a:buChar char="Ø"/>
            </a:pPr>
            <a:r>
              <a:rPr lang="en-GB" sz="2700" b="0" i="0" dirty="0">
                <a:solidFill>
                  <a:srgbClr val="000000"/>
                </a:solidFill>
                <a:effectLst/>
                <a:latin typeface="inherit"/>
              </a:rPr>
              <a:t>Risk management plans</a:t>
            </a:r>
          </a:p>
          <a:p>
            <a:pPr lvl="1">
              <a:buFont typeface="Wingdings" panose="05000000000000000000" pitchFamily="2" charset="2"/>
              <a:buChar char="Ø"/>
            </a:pPr>
            <a:r>
              <a:rPr lang="en-GB" sz="2700" dirty="0">
                <a:solidFill>
                  <a:srgbClr val="000000"/>
                </a:solidFill>
                <a:latin typeface="inherit"/>
              </a:rPr>
              <a:t>E</a:t>
            </a:r>
            <a:r>
              <a:rPr lang="en-GB" sz="2700" b="0" i="0" dirty="0">
                <a:solidFill>
                  <a:srgbClr val="000000"/>
                </a:solidFill>
                <a:effectLst/>
                <a:latin typeface="inherit"/>
              </a:rPr>
              <a:t>vidence-based individual, family and/or group interventions using psychological, psychodynamic, behavioural, and functional performance approaches.</a:t>
            </a:r>
            <a:endParaRPr lang="en-GB" sz="2700" b="0" i="0" dirty="0">
              <a:solidFill>
                <a:srgbClr val="000000"/>
              </a:solidFill>
              <a:effectLst/>
              <a:latin typeface="Calibri" panose="020F0502020204030204" pitchFamily="34" charset="0"/>
            </a:endParaRPr>
          </a:p>
          <a:p>
            <a:pPr algn="l">
              <a:buFont typeface="Arial" panose="020B0604020202020204" pitchFamily="34" charset="0"/>
              <a:buChar char="•"/>
            </a:pPr>
            <a:r>
              <a:rPr lang="en-GB" sz="2700" b="0" i="0" dirty="0">
                <a:solidFill>
                  <a:srgbClr val="000000"/>
                </a:solidFill>
                <a:effectLst/>
                <a:latin typeface="inherit"/>
              </a:rPr>
              <a:t>The team use various assessment and intervention models including:</a:t>
            </a:r>
          </a:p>
          <a:p>
            <a:pPr lvl="1">
              <a:buFont typeface="Wingdings" panose="05000000000000000000" pitchFamily="2" charset="2"/>
              <a:buChar char="Ø"/>
            </a:pPr>
            <a:r>
              <a:rPr lang="en-GB" sz="2700" b="0" i="0" dirty="0">
                <a:solidFill>
                  <a:srgbClr val="000000"/>
                </a:solidFill>
                <a:effectLst/>
                <a:latin typeface="inherit"/>
              </a:rPr>
              <a:t>CBT</a:t>
            </a:r>
            <a:endParaRPr lang="en-GB" sz="2700" dirty="0">
              <a:solidFill>
                <a:srgbClr val="000000"/>
              </a:solidFill>
              <a:latin typeface="inherit"/>
            </a:endParaRPr>
          </a:p>
          <a:p>
            <a:pPr lvl="1">
              <a:buFont typeface="Wingdings" panose="05000000000000000000" pitchFamily="2" charset="2"/>
              <a:buChar char="Ø"/>
            </a:pPr>
            <a:r>
              <a:rPr lang="en-GB" sz="2700" b="0" i="0" dirty="0">
                <a:solidFill>
                  <a:srgbClr val="000000"/>
                </a:solidFill>
                <a:effectLst/>
                <a:latin typeface="inherit"/>
              </a:rPr>
              <a:t>Systemic </a:t>
            </a:r>
            <a:r>
              <a:rPr lang="en-GB" sz="2700" dirty="0">
                <a:solidFill>
                  <a:srgbClr val="000000"/>
                </a:solidFill>
                <a:latin typeface="inherit"/>
              </a:rPr>
              <a:t>F</a:t>
            </a:r>
            <a:r>
              <a:rPr lang="en-GB" sz="2700" b="0" i="0" dirty="0">
                <a:solidFill>
                  <a:srgbClr val="000000"/>
                </a:solidFill>
                <a:effectLst/>
                <a:latin typeface="inherit"/>
              </a:rPr>
              <a:t>amily </a:t>
            </a:r>
            <a:r>
              <a:rPr lang="en-GB" sz="2700" dirty="0">
                <a:solidFill>
                  <a:srgbClr val="000000"/>
                </a:solidFill>
                <a:latin typeface="inherit"/>
              </a:rPr>
              <a:t>T</a:t>
            </a:r>
            <a:r>
              <a:rPr lang="en-GB" sz="2700" b="0" i="0" dirty="0">
                <a:solidFill>
                  <a:srgbClr val="000000"/>
                </a:solidFill>
                <a:effectLst/>
                <a:latin typeface="inherit"/>
              </a:rPr>
              <a:t>herapy</a:t>
            </a:r>
          </a:p>
          <a:p>
            <a:pPr lvl="1">
              <a:buFont typeface="Wingdings" panose="05000000000000000000" pitchFamily="2" charset="2"/>
              <a:buChar char="Ø"/>
            </a:pPr>
            <a:r>
              <a:rPr lang="en-GB" sz="2700" b="0" i="0" dirty="0">
                <a:solidFill>
                  <a:srgbClr val="000000"/>
                </a:solidFill>
                <a:effectLst/>
                <a:latin typeface="inherit"/>
              </a:rPr>
              <a:t>Interpersonal Psychotherapy</a:t>
            </a:r>
          </a:p>
          <a:p>
            <a:pPr lvl="1">
              <a:buFont typeface="Wingdings" panose="05000000000000000000" pitchFamily="2" charset="2"/>
              <a:buChar char="Ø"/>
            </a:pPr>
            <a:r>
              <a:rPr lang="en-GB" sz="2700" b="0" i="0" dirty="0">
                <a:solidFill>
                  <a:srgbClr val="000000"/>
                </a:solidFill>
                <a:effectLst/>
                <a:latin typeface="inherit"/>
              </a:rPr>
              <a:t>Eye Movement Desensitization and Reprocessing Therapy</a:t>
            </a:r>
          </a:p>
          <a:p>
            <a:pPr lvl="1">
              <a:buFont typeface="Wingdings" panose="05000000000000000000" pitchFamily="2" charset="2"/>
              <a:buChar char="Ø"/>
            </a:pPr>
            <a:r>
              <a:rPr lang="en-GB" sz="2700" b="0" i="0" dirty="0">
                <a:solidFill>
                  <a:srgbClr val="000000"/>
                </a:solidFill>
                <a:effectLst/>
                <a:latin typeface="inherit"/>
              </a:rPr>
              <a:t>Dialectical Behaviour Therapy</a:t>
            </a:r>
          </a:p>
          <a:p>
            <a:pPr lvl="1">
              <a:buFont typeface="Wingdings" panose="05000000000000000000" pitchFamily="2" charset="2"/>
              <a:buChar char="Ø"/>
            </a:pPr>
            <a:r>
              <a:rPr lang="en-GB" sz="2700" dirty="0">
                <a:solidFill>
                  <a:srgbClr val="000000"/>
                </a:solidFill>
                <a:latin typeface="inherit"/>
              </a:rPr>
              <a:t>M</a:t>
            </a:r>
            <a:r>
              <a:rPr lang="en-GB" sz="2700" b="0" i="0" dirty="0">
                <a:solidFill>
                  <a:srgbClr val="000000"/>
                </a:solidFill>
                <a:effectLst/>
                <a:latin typeface="inherit"/>
              </a:rPr>
              <a:t>edication.</a:t>
            </a:r>
            <a:endParaRPr lang="en-GB" sz="2700" b="0" i="0" dirty="0">
              <a:solidFill>
                <a:srgbClr val="000000"/>
              </a:solidFill>
              <a:effectLst/>
              <a:latin typeface="Calibri" panose="020F0502020204030204" pitchFamily="34" charset="0"/>
            </a:endParaRPr>
          </a:p>
          <a:p>
            <a:pPr algn="l">
              <a:buFont typeface="Arial" panose="020B0604020202020204" pitchFamily="34" charset="0"/>
              <a:buChar char="•"/>
            </a:pPr>
            <a:r>
              <a:rPr lang="en-GB" sz="2700" b="0" i="0" dirty="0">
                <a:solidFill>
                  <a:srgbClr val="000000"/>
                </a:solidFill>
                <a:effectLst/>
                <a:latin typeface="inherit"/>
              </a:rPr>
              <a:t>The core of the Getting Help team is to act as Care Coordinators to the young people under the team</a:t>
            </a:r>
          </a:p>
          <a:p>
            <a:endParaRPr lang="en-GB" dirty="0"/>
          </a:p>
        </p:txBody>
      </p:sp>
    </p:spTree>
    <p:extLst>
      <p:ext uri="{BB962C8B-B14F-4D97-AF65-F5344CB8AC3E}">
        <p14:creationId xmlns:p14="http://schemas.microsoft.com/office/powerpoint/2010/main" val="147379056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8D7D1-4666-735F-1983-F9F489C108D0}"/>
              </a:ext>
            </a:extLst>
          </p:cNvPr>
          <p:cNvSpPr>
            <a:spLocks noGrp="1"/>
          </p:cNvSpPr>
          <p:nvPr>
            <p:ph type="title"/>
          </p:nvPr>
        </p:nvSpPr>
        <p:spPr/>
        <p:txBody>
          <a:bodyPr/>
          <a:lstStyle/>
          <a:p>
            <a:r>
              <a:rPr lang="en-GB" dirty="0"/>
              <a:t>Getting More Help Team (GMHT)</a:t>
            </a:r>
          </a:p>
        </p:txBody>
      </p:sp>
      <p:sp>
        <p:nvSpPr>
          <p:cNvPr id="3" name="Content Placeholder 2">
            <a:extLst>
              <a:ext uri="{FF2B5EF4-FFF2-40B4-BE49-F238E27FC236}">
                <a16:creationId xmlns:a16="http://schemas.microsoft.com/office/drawing/2014/main" id="{C1552598-41EF-AF42-F934-279368429723}"/>
              </a:ext>
            </a:extLst>
          </p:cNvPr>
          <p:cNvSpPr>
            <a:spLocks noGrp="1"/>
          </p:cNvSpPr>
          <p:nvPr>
            <p:ph idx="1"/>
          </p:nvPr>
        </p:nvSpPr>
        <p:spPr/>
        <p:txBody>
          <a:bodyPr>
            <a:normAutofit fontScale="92500" lnSpcReduction="10000"/>
          </a:bodyPr>
          <a:lstStyle/>
          <a:p>
            <a:r>
              <a:rPr lang="en-GB" dirty="0"/>
              <a:t>GMHT comprises of psychiatrists, psychologists, specialist nurses, family therapists and therapists offering art and drama therapists. Following a detailed assessment and understanding of the young person’s needs the team offer time limited support and interventions to the young person and their network.</a:t>
            </a:r>
          </a:p>
          <a:p>
            <a:r>
              <a:rPr lang="en-GB" dirty="0"/>
              <a:t>GMHT is for young people who need more extensive and specialised support</a:t>
            </a:r>
          </a:p>
          <a:p>
            <a:r>
              <a:rPr lang="en-GB" dirty="0"/>
              <a:t>All of the GMHT young people have had previous episodes of care in CAMHS either in the community or in specialist outpatient or inpatient services.</a:t>
            </a:r>
          </a:p>
          <a:p>
            <a:r>
              <a:rPr lang="en-GB" dirty="0"/>
              <a:t>GMHT have a similar client group to GH but with more severe or complex presentations. They will likely have overlapping needs or co-existing diagnoses e.g. autism with depression / complex trauma and risk to self</a:t>
            </a:r>
          </a:p>
          <a:p>
            <a:r>
              <a:rPr lang="en-GB" dirty="0"/>
              <a:t>Many young people are placed into care by Croydon or other national local authorities and many are open to Croydon social care due to complex safeguarding needs. </a:t>
            </a:r>
          </a:p>
          <a:p>
            <a:endParaRPr lang="en-GB" dirty="0"/>
          </a:p>
        </p:txBody>
      </p:sp>
    </p:spTree>
    <p:extLst>
      <p:ext uri="{BB962C8B-B14F-4D97-AF65-F5344CB8AC3E}">
        <p14:creationId xmlns:p14="http://schemas.microsoft.com/office/powerpoint/2010/main" val="3173095184"/>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15807-D635-9128-688D-F713FB29F455}"/>
              </a:ext>
            </a:extLst>
          </p:cNvPr>
          <p:cNvSpPr>
            <a:spLocks noGrp="1"/>
          </p:cNvSpPr>
          <p:nvPr>
            <p:ph type="title"/>
          </p:nvPr>
        </p:nvSpPr>
        <p:spPr/>
        <p:txBody>
          <a:bodyPr/>
          <a:lstStyle/>
          <a:p>
            <a:r>
              <a:rPr lang="en-GB" dirty="0"/>
              <a:t>Learning Disability Team (LD)</a:t>
            </a:r>
          </a:p>
        </p:txBody>
      </p:sp>
      <p:sp>
        <p:nvSpPr>
          <p:cNvPr id="3" name="Content Placeholder 2">
            <a:extLst>
              <a:ext uri="{FF2B5EF4-FFF2-40B4-BE49-F238E27FC236}">
                <a16:creationId xmlns:a16="http://schemas.microsoft.com/office/drawing/2014/main" id="{C3EDAC86-2CCE-8DBA-DC1B-DBCA1002CA9B}"/>
              </a:ext>
            </a:extLst>
          </p:cNvPr>
          <p:cNvSpPr>
            <a:spLocks noGrp="1"/>
          </p:cNvSpPr>
          <p:nvPr>
            <p:ph idx="1"/>
          </p:nvPr>
        </p:nvSpPr>
        <p:spPr/>
        <p:txBody>
          <a:bodyPr/>
          <a:lstStyle/>
          <a:p>
            <a:r>
              <a:rPr lang="en-GB" dirty="0"/>
              <a:t>A small but specialist team who work with young people and their carers up to the ae of 18 who have severe to moderate learning disabilities who are also presenting with complex mental health difficulties.</a:t>
            </a:r>
          </a:p>
          <a:p>
            <a:r>
              <a:rPr lang="en-GB" dirty="0"/>
              <a:t>They also provide a parent course for those carers who benefit from support to understand and manage challenging behaviours.</a:t>
            </a:r>
          </a:p>
        </p:txBody>
      </p:sp>
    </p:spTree>
    <p:extLst>
      <p:ext uri="{BB962C8B-B14F-4D97-AF65-F5344CB8AC3E}">
        <p14:creationId xmlns:p14="http://schemas.microsoft.com/office/powerpoint/2010/main" val="3739038242"/>
      </p:ext>
    </p:extLst>
  </p:cSld>
  <p:clrMapOvr>
    <a:masterClrMapping/>
  </p:clrMapOvr>
  <p:transition spd="slow">
    <p:push dir="u"/>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TM02900688[[fn=Facet]]</Template>
  <TotalTime>84</TotalTime>
  <Words>853</Words>
  <Application>Microsoft Office PowerPoint</Application>
  <PresentationFormat>Widescreen</PresentationFormat>
  <Paragraphs>82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inherit</vt:lpstr>
      <vt:lpstr>Trebuchet MS</vt:lpstr>
      <vt:lpstr>Wingdings</vt:lpstr>
      <vt:lpstr>Wingdings 3</vt:lpstr>
      <vt:lpstr>Facet</vt:lpstr>
      <vt:lpstr>PowerPoint Presentation</vt:lpstr>
      <vt:lpstr>Mental Health in Schools Team (MHST</vt:lpstr>
      <vt:lpstr>MHST Schools</vt:lpstr>
      <vt:lpstr>Child Wellbeing Service (CWP)</vt:lpstr>
      <vt:lpstr>Single Point of Contact (SPOC)</vt:lpstr>
      <vt:lpstr>Crisis Team</vt:lpstr>
      <vt:lpstr>Getting Help Team </vt:lpstr>
      <vt:lpstr>Getting More Help Team (GMHT)</vt:lpstr>
      <vt:lpstr>Learning Disability Team (LD)</vt:lpstr>
      <vt:lpstr>Groups</vt:lpstr>
    </vt:vector>
  </TitlesOfParts>
  <Company>South London and Maudsley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McKay, Hollie</dc:creator>
  <cp:lastModifiedBy>McKay, Hollie</cp:lastModifiedBy>
  <cp:revision>1</cp:revision>
  <dcterms:created xsi:type="dcterms:W3CDTF">2023-07-12T18:42:37Z</dcterms:created>
  <dcterms:modified xsi:type="dcterms:W3CDTF">2023-07-12T20:06:55Z</dcterms:modified>
</cp:coreProperties>
</file>