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 id="285" r:id="rId7"/>
    <p:sldId id="269" r:id="rId8"/>
    <p:sldId id="283" r:id="rId9"/>
    <p:sldId id="286" r:id="rId10"/>
    <p:sldId id="261" r:id="rId11"/>
    <p:sldId id="284" r:id="rId12"/>
    <p:sldId id="279" r:id="rId13"/>
    <p:sldId id="287" r:id="rId14"/>
    <p:sldId id="288"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knott" initials="gk" lastIdx="1" clrIdx="0">
    <p:extLst>
      <p:ext uri="{19B8F6BF-5375-455C-9EA6-DF929625EA0E}">
        <p15:presenceInfo xmlns:p15="http://schemas.microsoft.com/office/powerpoint/2012/main" userId="6b603fc703a761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2" autoAdjust="0"/>
    <p:restoredTop sz="94660"/>
  </p:normalViewPr>
  <p:slideViewPr>
    <p:cSldViewPr snapToGrid="0">
      <p:cViewPr varScale="1">
        <p:scale>
          <a:sx n="98" d="100"/>
          <a:sy n="98" d="100"/>
        </p:scale>
        <p:origin x="90"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DF412D2-6589-4A4A-B22D-3A4D3F82E24A}"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763C4C-FD10-49EC-8196-DF17A1CC674C}" type="slidenum">
              <a:rPr lang="en-GB" smtClean="0"/>
              <a:t>‹#›</a:t>
            </a:fld>
            <a:endParaRPr lang="en-GB"/>
          </a:p>
        </p:txBody>
      </p:sp>
    </p:spTree>
    <p:extLst>
      <p:ext uri="{BB962C8B-B14F-4D97-AF65-F5344CB8AC3E}">
        <p14:creationId xmlns:p14="http://schemas.microsoft.com/office/powerpoint/2010/main" val="215595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F412D2-6589-4A4A-B22D-3A4D3F82E24A}"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763C4C-FD10-49EC-8196-DF17A1CC674C}" type="slidenum">
              <a:rPr lang="en-GB" smtClean="0"/>
              <a:t>‹#›</a:t>
            </a:fld>
            <a:endParaRPr lang="en-GB"/>
          </a:p>
        </p:txBody>
      </p:sp>
    </p:spTree>
    <p:extLst>
      <p:ext uri="{BB962C8B-B14F-4D97-AF65-F5344CB8AC3E}">
        <p14:creationId xmlns:p14="http://schemas.microsoft.com/office/powerpoint/2010/main" val="109112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F412D2-6589-4A4A-B22D-3A4D3F82E24A}"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763C4C-FD10-49EC-8196-DF17A1CC674C}" type="slidenum">
              <a:rPr lang="en-GB" smtClean="0"/>
              <a:t>‹#›</a:t>
            </a:fld>
            <a:endParaRPr lang="en-GB"/>
          </a:p>
        </p:txBody>
      </p:sp>
    </p:spTree>
    <p:extLst>
      <p:ext uri="{BB962C8B-B14F-4D97-AF65-F5344CB8AC3E}">
        <p14:creationId xmlns:p14="http://schemas.microsoft.com/office/powerpoint/2010/main" val="132069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F412D2-6589-4A4A-B22D-3A4D3F82E24A}"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763C4C-FD10-49EC-8196-DF17A1CC674C}" type="slidenum">
              <a:rPr lang="en-GB" smtClean="0"/>
              <a:t>‹#›</a:t>
            </a:fld>
            <a:endParaRPr lang="en-GB"/>
          </a:p>
        </p:txBody>
      </p:sp>
    </p:spTree>
    <p:extLst>
      <p:ext uri="{BB962C8B-B14F-4D97-AF65-F5344CB8AC3E}">
        <p14:creationId xmlns:p14="http://schemas.microsoft.com/office/powerpoint/2010/main" val="172813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F412D2-6589-4A4A-B22D-3A4D3F82E24A}"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763C4C-FD10-49EC-8196-DF17A1CC674C}" type="slidenum">
              <a:rPr lang="en-GB" smtClean="0"/>
              <a:t>‹#›</a:t>
            </a:fld>
            <a:endParaRPr lang="en-GB"/>
          </a:p>
        </p:txBody>
      </p:sp>
    </p:spTree>
    <p:extLst>
      <p:ext uri="{BB962C8B-B14F-4D97-AF65-F5344CB8AC3E}">
        <p14:creationId xmlns:p14="http://schemas.microsoft.com/office/powerpoint/2010/main" val="395525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F412D2-6589-4A4A-B22D-3A4D3F82E24A}"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763C4C-FD10-49EC-8196-DF17A1CC674C}" type="slidenum">
              <a:rPr lang="en-GB" smtClean="0"/>
              <a:t>‹#›</a:t>
            </a:fld>
            <a:endParaRPr lang="en-GB"/>
          </a:p>
        </p:txBody>
      </p:sp>
    </p:spTree>
    <p:extLst>
      <p:ext uri="{BB962C8B-B14F-4D97-AF65-F5344CB8AC3E}">
        <p14:creationId xmlns:p14="http://schemas.microsoft.com/office/powerpoint/2010/main" val="168825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F412D2-6589-4A4A-B22D-3A4D3F82E24A}" type="datetimeFigureOut">
              <a:rPr lang="en-GB" smtClean="0"/>
              <a:t>11/07/2023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763C4C-FD10-49EC-8196-DF17A1CC674C}" type="slidenum">
              <a:rPr lang="en-GB" smtClean="0"/>
              <a:t>‹#›</a:t>
            </a:fld>
            <a:endParaRPr lang="en-GB"/>
          </a:p>
        </p:txBody>
      </p:sp>
    </p:spTree>
    <p:extLst>
      <p:ext uri="{BB962C8B-B14F-4D97-AF65-F5344CB8AC3E}">
        <p14:creationId xmlns:p14="http://schemas.microsoft.com/office/powerpoint/2010/main" val="108718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DF412D2-6589-4A4A-B22D-3A4D3F82E24A}" type="datetimeFigureOut">
              <a:rPr lang="en-GB" smtClean="0"/>
              <a:t>11/07/2023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763C4C-FD10-49EC-8196-DF17A1CC674C}" type="slidenum">
              <a:rPr lang="en-GB" smtClean="0"/>
              <a:t>‹#›</a:t>
            </a:fld>
            <a:endParaRPr lang="en-GB"/>
          </a:p>
        </p:txBody>
      </p:sp>
    </p:spTree>
    <p:extLst>
      <p:ext uri="{BB962C8B-B14F-4D97-AF65-F5344CB8AC3E}">
        <p14:creationId xmlns:p14="http://schemas.microsoft.com/office/powerpoint/2010/main" val="201012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412D2-6589-4A4A-B22D-3A4D3F82E24A}" type="datetimeFigureOut">
              <a:rPr lang="en-GB" smtClean="0"/>
              <a:t>11/07/2023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763C4C-FD10-49EC-8196-DF17A1CC674C}" type="slidenum">
              <a:rPr lang="en-GB" smtClean="0"/>
              <a:t>‹#›</a:t>
            </a:fld>
            <a:endParaRPr lang="en-GB"/>
          </a:p>
        </p:txBody>
      </p:sp>
    </p:spTree>
    <p:extLst>
      <p:ext uri="{BB962C8B-B14F-4D97-AF65-F5344CB8AC3E}">
        <p14:creationId xmlns:p14="http://schemas.microsoft.com/office/powerpoint/2010/main" val="248550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F412D2-6589-4A4A-B22D-3A4D3F82E24A}"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763C4C-FD10-49EC-8196-DF17A1CC674C}" type="slidenum">
              <a:rPr lang="en-GB" smtClean="0"/>
              <a:t>‹#›</a:t>
            </a:fld>
            <a:endParaRPr lang="en-GB"/>
          </a:p>
        </p:txBody>
      </p:sp>
    </p:spTree>
    <p:extLst>
      <p:ext uri="{BB962C8B-B14F-4D97-AF65-F5344CB8AC3E}">
        <p14:creationId xmlns:p14="http://schemas.microsoft.com/office/powerpoint/2010/main" val="124841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F412D2-6589-4A4A-B22D-3A4D3F82E24A}"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763C4C-FD10-49EC-8196-DF17A1CC674C}" type="slidenum">
              <a:rPr lang="en-GB" smtClean="0"/>
              <a:t>‹#›</a:t>
            </a:fld>
            <a:endParaRPr lang="en-GB"/>
          </a:p>
        </p:txBody>
      </p:sp>
    </p:spTree>
    <p:extLst>
      <p:ext uri="{BB962C8B-B14F-4D97-AF65-F5344CB8AC3E}">
        <p14:creationId xmlns:p14="http://schemas.microsoft.com/office/powerpoint/2010/main" val="29258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412D2-6589-4A4A-B22D-3A4D3F82E24A}" type="datetimeFigureOut">
              <a:rPr lang="en-GB" smtClean="0"/>
              <a:t>11/07/2023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63C4C-FD10-49EC-8196-DF17A1CC674C}" type="slidenum">
              <a:rPr lang="en-GB" smtClean="0"/>
              <a:t>‹#›</a:t>
            </a:fld>
            <a:endParaRPr lang="en-GB"/>
          </a:p>
        </p:txBody>
      </p:sp>
    </p:spTree>
    <p:extLst>
      <p:ext uri="{BB962C8B-B14F-4D97-AF65-F5344CB8AC3E}">
        <p14:creationId xmlns:p14="http://schemas.microsoft.com/office/powerpoint/2010/main" val="214649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roydondropin.org.u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rhonakenny@croydondropin.org.uk"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roydondropin.org.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cid:a60d071e-4e0a-46ae-9c7e-427f6891d78e@eurprd01.prod.exchangelabs.com"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09F55EE-7AC2-4DB9-AB58-F07C46420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6350"/>
            <a:ext cx="4941310" cy="67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B28D083-A6C6-42C2-B746-3C409C6E4D11}"/>
              </a:ext>
            </a:extLst>
          </p:cNvPr>
          <p:cNvSpPr txBox="1"/>
          <p:nvPr/>
        </p:nvSpPr>
        <p:spPr>
          <a:xfrm>
            <a:off x="4946073" y="630316"/>
            <a:ext cx="6426222" cy="7109639"/>
          </a:xfrm>
          <a:prstGeom prst="rect">
            <a:avLst/>
          </a:prstGeom>
          <a:noFill/>
        </p:spPr>
        <p:txBody>
          <a:bodyPr wrap="square" rtlCol="0">
            <a:spAutoFit/>
          </a:bodyPr>
          <a:lstStyle/>
          <a:p>
            <a:pPr algn="ctr"/>
            <a:r>
              <a:rPr lang="en-GB" sz="4000" b="1" dirty="0">
                <a:latin typeface="Arial" panose="020B0604020202020204" pitchFamily="34" charset="0"/>
                <a:cs typeface="Arial" panose="020B0604020202020204" pitchFamily="34" charset="0"/>
              </a:rPr>
              <a:t>Croydon Drop In</a:t>
            </a:r>
          </a:p>
          <a:p>
            <a:pPr algn="ctr"/>
            <a:endParaRPr lang="en-GB"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Supporting infants, children, young people and families</a:t>
            </a:r>
          </a:p>
          <a:p>
            <a:pPr algn="ctr"/>
            <a:r>
              <a:rPr lang="en-GB"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45 years 1978 – 2023</a:t>
            </a:r>
            <a:endParaRPr lang="en-GB" sz="2800" dirty="0">
              <a:effectLst/>
              <a:latin typeface="Arial" panose="020B0604020202020204" pitchFamily="34" charset="0"/>
              <a:ea typeface="Calibri" panose="020F0502020204030204" pitchFamily="34" charset="0"/>
              <a:cs typeface="Arial" panose="020B0604020202020204" pitchFamily="34" charset="0"/>
            </a:endParaRPr>
          </a:p>
          <a:p>
            <a:pPr algn="ctr"/>
            <a:r>
              <a:rPr lang="en-GB"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Advocacy, Counselling, Outreach, Training </a:t>
            </a:r>
          </a:p>
          <a:p>
            <a:pPr algn="ctr"/>
            <a:r>
              <a:rPr lang="en-GB"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Health Education in Communities &amp; Schools</a:t>
            </a:r>
            <a:endParaRPr lang="en-GB" sz="2800" dirty="0">
              <a:effectLst/>
              <a:latin typeface="Arial" panose="020B0604020202020204" pitchFamily="34" charset="0"/>
              <a:ea typeface="Calibri" panose="020F0502020204030204" pitchFamily="34" charset="0"/>
              <a:cs typeface="Arial" panose="020B0604020202020204" pitchFamily="34" charset="0"/>
            </a:endParaRPr>
          </a:p>
          <a:p>
            <a:pPr algn="ctr"/>
            <a:endParaRPr lang="en-GB"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en-GB"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020 8680 0404</a:t>
            </a:r>
            <a:r>
              <a:rPr lang="en-GB" sz="2800" dirty="0">
                <a:latin typeface="Arial" panose="020B0604020202020204" pitchFamily="34" charset="0"/>
                <a:ea typeface="Calibri" panose="020F0502020204030204" pitchFamily="34" charset="0"/>
                <a:cs typeface="Arial" panose="020B0604020202020204" pitchFamily="34" charset="0"/>
              </a:rPr>
              <a:t> </a:t>
            </a:r>
          </a:p>
          <a:p>
            <a:pPr algn="ctr"/>
            <a:r>
              <a:rPr lang="en-GB" sz="2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www</a:t>
            </a:r>
            <a:r>
              <a:rPr lang="en-GB" sz="2800"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a:t>
            </a:r>
            <a:r>
              <a:rPr lang="en-GB" sz="2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croydondropin.org.uk</a:t>
            </a:r>
            <a:endParaRPr lang="en-GB" sz="2800" dirty="0">
              <a:effectLst/>
              <a:latin typeface="Arial" panose="020B0604020202020204" pitchFamily="34" charset="0"/>
              <a:ea typeface="Calibri" panose="020F0502020204030204" pitchFamily="34" charset="0"/>
              <a:cs typeface="Arial" panose="020B0604020202020204" pitchFamily="34" charset="0"/>
            </a:endParaRPr>
          </a:p>
          <a:p>
            <a:pPr algn="ctr"/>
            <a:r>
              <a:rPr lang="en-GB" sz="2800" b="1" dirty="0">
                <a:effectLst/>
                <a:latin typeface="Arial" panose="020B0604020202020204" pitchFamily="34" charset="0"/>
                <a:ea typeface="Calibri" panose="020F0502020204030204" pitchFamily="34" charset="0"/>
                <a:cs typeface="Arial" panose="020B0604020202020204" pitchFamily="34" charset="0"/>
              </a:rPr>
              <a:t>enquiries@croydondropin.org.uk </a:t>
            </a:r>
          </a:p>
          <a:p>
            <a:endParaRPr lang="en-GB" sz="4000" b="1" dirty="0">
              <a:latin typeface="Arial" panose="020B0604020202020204" pitchFamily="34" charset="0"/>
              <a:cs typeface="Arial" panose="020B0604020202020204" pitchFamily="34" charset="0"/>
            </a:endParaRPr>
          </a:p>
          <a:p>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47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plants and a bowl&#10;&#10;Description automatically generated">
            <a:extLst>
              <a:ext uri="{FF2B5EF4-FFF2-40B4-BE49-F238E27FC236}">
                <a16:creationId xmlns:a16="http://schemas.microsoft.com/office/drawing/2014/main" id="{C22E290F-E2E0-5F64-C1E5-19B82F6A9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5252936" cy="6858000"/>
          </a:xfrm>
          <a:prstGeom prst="rect">
            <a:avLst/>
          </a:prstGeom>
        </p:spPr>
      </p:pic>
      <p:pic>
        <p:nvPicPr>
          <p:cNvPr id="5" name="Picture 4" descr="A blue ink drawing of a bulb and a lamp&#10;&#10;Description automatically generated">
            <a:extLst>
              <a:ext uri="{FF2B5EF4-FFF2-40B4-BE49-F238E27FC236}">
                <a16:creationId xmlns:a16="http://schemas.microsoft.com/office/drawing/2014/main" id="{31C31081-2E33-5449-2E82-AC51F28A96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252935" y="0"/>
            <a:ext cx="3628418" cy="6858000"/>
          </a:xfrm>
          <a:prstGeom prst="rect">
            <a:avLst/>
          </a:prstGeom>
        </p:spPr>
      </p:pic>
      <p:pic>
        <p:nvPicPr>
          <p:cNvPr id="9" name="Picture 8" descr="A drawing of two people&#10;&#10;Description automatically generated">
            <a:extLst>
              <a:ext uri="{FF2B5EF4-FFF2-40B4-BE49-F238E27FC236}">
                <a16:creationId xmlns:a16="http://schemas.microsoft.com/office/drawing/2014/main" id="{39F34029-D6CF-DCC5-1140-C59B86AB3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8881354" y="0"/>
            <a:ext cx="3310646" cy="6858000"/>
          </a:xfrm>
          <a:prstGeom prst="rect">
            <a:avLst/>
          </a:prstGeom>
        </p:spPr>
      </p:pic>
    </p:spTree>
    <p:extLst>
      <p:ext uri="{BB962C8B-B14F-4D97-AF65-F5344CB8AC3E}">
        <p14:creationId xmlns:p14="http://schemas.microsoft.com/office/powerpoint/2010/main" val="354521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posing for a photo&#10;&#10;Description automatically generated">
            <a:extLst>
              <a:ext uri="{FF2B5EF4-FFF2-40B4-BE49-F238E27FC236}">
                <a16:creationId xmlns:a16="http://schemas.microsoft.com/office/drawing/2014/main" id="{5E5CE1F5-FDE3-4AAE-E916-C20B99502F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381957" y="643467"/>
            <a:ext cx="7428086" cy="5571065"/>
          </a:xfrm>
          <a:prstGeom prst="rect">
            <a:avLst/>
          </a:prstGeom>
          <a:ln>
            <a:noFill/>
          </a:ln>
        </p:spPr>
      </p:pic>
      <p:sp>
        <p:nvSpPr>
          <p:cNvPr id="52"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23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09F55EE-7AC2-4DB9-AB58-F07C46420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6350"/>
            <a:ext cx="4941310" cy="67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B28D083-A6C6-42C2-B746-3C409C6E4D11}"/>
              </a:ext>
            </a:extLst>
          </p:cNvPr>
          <p:cNvSpPr txBox="1"/>
          <p:nvPr/>
        </p:nvSpPr>
        <p:spPr>
          <a:xfrm>
            <a:off x="4946073" y="630316"/>
            <a:ext cx="6426222" cy="7048083"/>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Thank you for listening – any questions?</a:t>
            </a:r>
          </a:p>
          <a:p>
            <a:pPr algn="ctr"/>
            <a:endParaRPr lang="en-GB" sz="2000" b="1"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Rhona Kenny – Head of Therapeutic Services</a:t>
            </a:r>
          </a:p>
          <a:p>
            <a:pPr algn="ctr"/>
            <a:endParaRPr lang="en-GB" sz="2000" b="1" dirty="0">
              <a:latin typeface="Arial" panose="020B0604020202020204" pitchFamily="34" charset="0"/>
              <a:cs typeface="Arial" panose="020B0604020202020204" pitchFamily="34" charset="0"/>
              <a:hlinkClick r:id="rId3"/>
            </a:endParaRPr>
          </a:p>
          <a:p>
            <a:pPr algn="ctr"/>
            <a:r>
              <a:rPr lang="en-GB" sz="2000" b="1" dirty="0">
                <a:latin typeface="Arial" panose="020B0604020202020204" pitchFamily="34" charset="0"/>
                <a:cs typeface="Arial" panose="020B0604020202020204" pitchFamily="34" charset="0"/>
                <a:hlinkClick r:id="rId3"/>
              </a:rPr>
              <a:t>rhonakenny@croydondropin.org.uk</a:t>
            </a:r>
            <a:endParaRPr lang="en-GB" sz="2000" b="1"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Croydon Drop In</a:t>
            </a:r>
          </a:p>
          <a:p>
            <a:pPr algn="ctr"/>
            <a:r>
              <a:rPr lang="en-GB"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Supporting infants, children, young people and families</a:t>
            </a:r>
          </a:p>
          <a:p>
            <a:pPr algn="ctr"/>
            <a:r>
              <a:rPr lang="en-GB"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45 years 1978 – 2023</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gn="ctr"/>
            <a:r>
              <a:rPr lang="en-GB"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Advocacy, Counselling, Outreach, Training </a:t>
            </a:r>
          </a:p>
          <a:p>
            <a:pPr algn="ctr"/>
            <a:r>
              <a:rPr lang="en-GB"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Health Education in Communities &amp; Schools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gn="ct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020 8680 0404</a:t>
            </a:r>
            <a:r>
              <a:rPr lang="en-GB" sz="2000" dirty="0">
                <a:latin typeface="Arial" panose="020B0604020202020204" pitchFamily="34" charset="0"/>
                <a:ea typeface="Calibri" panose="020F0502020204030204" pitchFamily="34" charset="0"/>
                <a:cs typeface="Arial" panose="020B0604020202020204" pitchFamily="34" charset="0"/>
              </a:rPr>
              <a:t> </a:t>
            </a:r>
          </a:p>
          <a:p>
            <a:pPr algn="ctr"/>
            <a:r>
              <a:rPr lang="en-GB"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www</a:t>
            </a:r>
            <a:r>
              <a:rPr lang="en-GB" sz="2000"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a:t>
            </a:r>
            <a:r>
              <a:rPr lang="en-GB"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croydondropin.org.uk</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gn="ctr"/>
            <a:r>
              <a:rPr lang="en-GB" sz="2000" b="1" dirty="0">
                <a:effectLst/>
                <a:latin typeface="Arial" panose="020B0604020202020204" pitchFamily="34" charset="0"/>
                <a:ea typeface="Calibri" panose="020F0502020204030204" pitchFamily="34" charset="0"/>
                <a:cs typeface="Arial" panose="020B0604020202020204" pitchFamily="34" charset="0"/>
              </a:rPr>
              <a:t>enquiries@croydondropin.org.uk </a:t>
            </a:r>
          </a:p>
          <a:p>
            <a:endParaRPr lang="en-GB" sz="4000" b="1" dirty="0">
              <a:latin typeface="Arial" panose="020B0604020202020204" pitchFamily="34" charset="0"/>
              <a:cs typeface="Arial" panose="020B0604020202020204" pitchFamily="34" charset="0"/>
            </a:endParaRPr>
          </a:p>
          <a:p>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439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39484"/>
            <a:ext cx="12192001" cy="6718516"/>
          </a:xfrm>
        </p:spPr>
        <p:txBody>
          <a:bodyPr>
            <a:normAutofit/>
          </a:bodyPr>
          <a:lstStyle/>
          <a:p>
            <a:pPr algn="l"/>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7CF220D-5327-48E7-A2B9-CD0D18765BFB}"/>
              </a:ext>
            </a:extLst>
          </p:cNvPr>
          <p:cNvSpPr txBox="1"/>
          <p:nvPr/>
        </p:nvSpPr>
        <p:spPr>
          <a:xfrm>
            <a:off x="-1" y="139484"/>
            <a:ext cx="6577781" cy="6126677"/>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Who are we?</a:t>
            </a:r>
          </a:p>
          <a:p>
            <a:pPr>
              <a:lnSpc>
                <a:spcPct val="150000"/>
              </a:lnSpc>
            </a:pPr>
            <a:r>
              <a:rPr lang="en-GB" sz="2400" dirty="0" err="1">
                <a:solidFill>
                  <a:schemeClr val="accent6"/>
                </a:solidFill>
                <a:latin typeface="Wingdings" panose="05000000000000000000" pitchFamily="2" charset="2"/>
              </a:rPr>
              <a:t>q</a:t>
            </a:r>
            <a:r>
              <a:rPr lang="en-GB" sz="2400" b="1" dirty="0" err="1">
                <a:latin typeface="Arial" panose="020B0604020202020204" pitchFamily="34" charset="0"/>
                <a:cs typeface="Arial" panose="020B0604020202020204" pitchFamily="34" charset="0"/>
              </a:rPr>
              <a:t>Young</a:t>
            </a:r>
            <a:r>
              <a:rPr lang="en-GB" sz="2400" b="1" dirty="0">
                <a:latin typeface="Arial" panose="020B0604020202020204" pitchFamily="34" charset="0"/>
                <a:cs typeface="Arial" panose="020B0604020202020204" pitchFamily="34" charset="0"/>
              </a:rPr>
              <a:t> People’s Participation Group</a:t>
            </a:r>
            <a:br>
              <a:rPr lang="en-GB" sz="2400" dirty="0">
                <a:latin typeface="Arial" panose="020B0604020202020204" pitchFamily="34" charset="0"/>
                <a:cs typeface="Arial" panose="020B0604020202020204" pitchFamily="34" charset="0"/>
              </a:rPr>
            </a:br>
            <a:r>
              <a:rPr lang="en-GB" sz="2400" dirty="0" err="1">
                <a:solidFill>
                  <a:schemeClr val="accent6"/>
                </a:solidFill>
                <a:latin typeface="Wingdings" panose="05000000000000000000" pitchFamily="2" charset="2"/>
              </a:rPr>
              <a:t>q</a:t>
            </a:r>
            <a:r>
              <a:rPr lang="en-GB" sz="2400" b="1" dirty="0" err="1">
                <a:latin typeface="Arial" panose="020B0604020202020204" pitchFamily="34" charset="0"/>
                <a:cs typeface="Arial" panose="020B0604020202020204" pitchFamily="34" charset="0"/>
              </a:rPr>
              <a:t>Outreach</a:t>
            </a:r>
            <a:r>
              <a:rPr lang="en-GB" sz="2400" b="1" dirty="0">
                <a:latin typeface="Arial" panose="020B0604020202020204" pitchFamily="34" charset="0"/>
                <a:cs typeface="Arial" panose="020B0604020202020204" pitchFamily="34" charset="0"/>
              </a:rPr>
              <a:t> - </a:t>
            </a:r>
            <a:r>
              <a:rPr lang="en-GB" sz="2400" b="1" dirty="0" err="1">
                <a:latin typeface="Arial" panose="020B0604020202020204" pitchFamily="34" charset="0"/>
                <a:cs typeface="Arial" panose="020B0604020202020204" pitchFamily="34" charset="0"/>
              </a:rPr>
              <a:t>Talkbus</a:t>
            </a:r>
            <a:br>
              <a:rPr lang="en-GB" sz="2400" dirty="0">
                <a:latin typeface="Arial" panose="020B0604020202020204" pitchFamily="34" charset="0"/>
                <a:cs typeface="Arial" panose="020B0604020202020204" pitchFamily="34" charset="0"/>
              </a:rPr>
            </a:br>
            <a:r>
              <a:rPr lang="en-GB" sz="2400" dirty="0" err="1">
                <a:solidFill>
                  <a:schemeClr val="accent6"/>
                </a:solidFill>
                <a:latin typeface="Wingdings" panose="05000000000000000000" pitchFamily="2" charset="2"/>
              </a:rPr>
              <a:t>q</a:t>
            </a:r>
            <a:r>
              <a:rPr lang="en-GB" sz="2400" b="1" dirty="0" err="1">
                <a:latin typeface="Arial" panose="020B0604020202020204" pitchFamily="34" charset="0"/>
                <a:cs typeface="Arial" panose="020B0604020202020204" pitchFamily="34" charset="0"/>
              </a:rPr>
              <a:t>Counselling</a:t>
            </a:r>
            <a:r>
              <a:rPr lang="en-GB" sz="2400" b="1" dirty="0">
                <a:latin typeface="Arial" panose="020B0604020202020204" pitchFamily="34" charset="0"/>
                <a:cs typeface="Arial" panose="020B0604020202020204" pitchFamily="34" charset="0"/>
              </a:rPr>
              <a:t> for 10-25 year olds</a:t>
            </a:r>
            <a:br>
              <a:rPr lang="en-GB" sz="2400" dirty="0">
                <a:latin typeface="Arial" panose="020B0604020202020204" pitchFamily="34" charset="0"/>
                <a:cs typeface="Arial" panose="020B0604020202020204" pitchFamily="34" charset="0"/>
              </a:rPr>
            </a:br>
            <a:r>
              <a:rPr lang="en-GB" sz="2400" dirty="0" err="1">
                <a:solidFill>
                  <a:schemeClr val="accent6"/>
                </a:solidFill>
                <a:latin typeface="Wingdings" panose="05000000000000000000" pitchFamily="2" charset="2"/>
              </a:rPr>
              <a:t>q</a:t>
            </a:r>
            <a:r>
              <a:rPr lang="en-GB" sz="2400" b="1" dirty="0" err="1">
                <a:latin typeface="Arial" panose="020B0604020202020204" pitchFamily="34" charset="0"/>
                <a:cs typeface="Arial" panose="020B0604020202020204" pitchFamily="34" charset="0"/>
              </a:rPr>
              <a:t>Counselling</a:t>
            </a:r>
            <a:r>
              <a:rPr lang="en-GB" sz="2400" b="1" dirty="0">
                <a:latin typeface="Arial" panose="020B0604020202020204" pitchFamily="34" charset="0"/>
                <a:cs typeface="Arial" panose="020B0604020202020204" pitchFamily="34" charset="0"/>
              </a:rPr>
              <a:t> in Educational Settings</a:t>
            </a:r>
            <a:br>
              <a:rPr lang="en-GB" sz="2400" dirty="0">
                <a:latin typeface="Arial" panose="020B0604020202020204" pitchFamily="34" charset="0"/>
                <a:cs typeface="Arial" panose="020B0604020202020204" pitchFamily="34" charset="0"/>
              </a:rPr>
            </a:br>
            <a:r>
              <a:rPr lang="en-GB" sz="2400" dirty="0" err="1">
                <a:solidFill>
                  <a:schemeClr val="accent6"/>
                </a:solidFill>
                <a:latin typeface="Wingdings" panose="05000000000000000000" pitchFamily="2" charset="2"/>
              </a:rPr>
              <a:t>q</a:t>
            </a:r>
            <a:r>
              <a:rPr lang="en-GB" sz="2400" b="1" dirty="0" err="1">
                <a:latin typeface="Arial" panose="020B0604020202020204" pitchFamily="34" charset="0"/>
                <a:cs typeface="Arial" panose="020B0604020202020204" pitchFamily="34" charset="0"/>
              </a:rPr>
              <a:t>Advice</a:t>
            </a:r>
            <a:r>
              <a:rPr lang="en-GB" sz="2400" b="1" dirty="0">
                <a:latin typeface="Arial" panose="020B0604020202020204" pitchFamily="34" charset="0"/>
                <a:cs typeface="Arial" panose="020B0604020202020204" pitchFamily="34" charset="0"/>
              </a:rPr>
              <a:t>, Rights &amp; Advocacy Service</a:t>
            </a:r>
            <a:br>
              <a:rPr lang="en-GB" sz="2400" dirty="0">
                <a:latin typeface="Arial" panose="020B0604020202020204" pitchFamily="34" charset="0"/>
                <a:cs typeface="Arial" panose="020B0604020202020204" pitchFamily="34" charset="0"/>
              </a:rPr>
            </a:br>
            <a:r>
              <a:rPr lang="en-GB" sz="2400" dirty="0" err="1">
                <a:solidFill>
                  <a:schemeClr val="accent6"/>
                </a:solidFill>
                <a:latin typeface="Wingdings" panose="05000000000000000000" pitchFamily="2" charset="2"/>
              </a:rPr>
              <a:t>q</a:t>
            </a:r>
            <a:r>
              <a:rPr lang="en-GB" sz="2400" b="1" dirty="0" err="1">
                <a:latin typeface="Arial" panose="020B0604020202020204" pitchFamily="34" charset="0"/>
                <a:cs typeface="Arial" panose="020B0604020202020204" pitchFamily="34" charset="0"/>
              </a:rPr>
              <a:t>Parent</a:t>
            </a:r>
            <a:r>
              <a:rPr lang="en-GB" sz="2400" b="1" dirty="0">
                <a:latin typeface="Arial" panose="020B0604020202020204" pitchFamily="34" charset="0"/>
                <a:cs typeface="Arial" panose="020B0604020202020204" pitchFamily="34" charset="0"/>
              </a:rPr>
              <a:t> Infant Partnership (0-2 </a:t>
            </a:r>
            <a:r>
              <a:rPr lang="en-GB" sz="2400" b="1" dirty="0" err="1">
                <a:latin typeface="Arial" panose="020B0604020202020204" pitchFamily="34" charset="0"/>
                <a:cs typeface="Arial" panose="020B0604020202020204" pitchFamily="34" charset="0"/>
              </a:rPr>
              <a:t>yr</a:t>
            </a:r>
            <a:r>
              <a:rPr lang="en-GB" sz="2400" b="1" dirty="0">
                <a:latin typeface="Arial" panose="020B0604020202020204" pitchFamily="34" charset="0"/>
                <a:cs typeface="Arial" panose="020B0604020202020204" pitchFamily="34" charset="0"/>
              </a:rPr>
              <a:t> olds)</a:t>
            </a:r>
          </a:p>
          <a:p>
            <a:pPr>
              <a:lnSpc>
                <a:spcPct val="150000"/>
              </a:lnSpc>
            </a:pPr>
            <a:r>
              <a:rPr lang="en-GB" sz="2400" dirty="0" err="1">
                <a:solidFill>
                  <a:schemeClr val="accent6"/>
                </a:solidFill>
                <a:latin typeface="Wingdings" panose="05000000000000000000" pitchFamily="2" charset="2"/>
              </a:rPr>
              <a:t>q</a:t>
            </a:r>
            <a:r>
              <a:rPr lang="en-GB" sz="2400" b="1" dirty="0" err="1">
                <a:latin typeface="Arial" panose="020B0604020202020204" pitchFamily="34" charset="0"/>
                <a:cs typeface="Arial" panose="020B0604020202020204" pitchFamily="34" charset="0"/>
              </a:rPr>
              <a:t>Go</a:t>
            </a:r>
            <a:r>
              <a:rPr lang="en-GB" sz="2400" b="1" dirty="0">
                <a:latin typeface="Arial" panose="020B0604020202020204" pitchFamily="34" charset="0"/>
                <a:cs typeface="Arial" panose="020B0604020202020204" pitchFamily="34" charset="0"/>
              </a:rPr>
              <a:t> Further Go Higher Transition Service</a:t>
            </a:r>
            <a:br>
              <a:rPr lang="en-GB" sz="2400" b="1" dirty="0">
                <a:latin typeface="Arial" panose="020B0604020202020204" pitchFamily="34" charset="0"/>
                <a:cs typeface="Arial" panose="020B0604020202020204" pitchFamily="34" charset="0"/>
              </a:rPr>
            </a:br>
            <a:r>
              <a:rPr lang="en-GB" sz="2400" dirty="0" err="1">
                <a:solidFill>
                  <a:schemeClr val="accent6"/>
                </a:solidFill>
                <a:latin typeface="Wingdings" panose="05000000000000000000" pitchFamily="2" charset="2"/>
              </a:rPr>
              <a:t>q</a:t>
            </a:r>
            <a:r>
              <a:rPr lang="en-GB" sz="2400" b="1" dirty="0" err="1">
                <a:latin typeface="Arial" panose="020B0604020202020204" pitchFamily="34" charset="0"/>
                <a:cs typeface="Arial" panose="020B0604020202020204" pitchFamily="34" charset="0"/>
              </a:rPr>
              <a:t>Mental</a:t>
            </a:r>
            <a:r>
              <a:rPr lang="en-GB" sz="2400" b="1" dirty="0">
                <a:latin typeface="Arial" panose="020B0604020202020204" pitchFamily="34" charset="0"/>
                <a:cs typeface="Arial" panose="020B0604020202020204" pitchFamily="34" charset="0"/>
              </a:rPr>
              <a:t> Health Support Teams in Schools (partnered with Off The Record)</a:t>
            </a:r>
          </a:p>
          <a:p>
            <a:pPr>
              <a:lnSpc>
                <a:spcPct val="150000"/>
              </a:lnSpc>
            </a:pPr>
            <a:r>
              <a:rPr lang="en-GB" sz="2400" dirty="0" err="1">
                <a:solidFill>
                  <a:schemeClr val="accent6"/>
                </a:solidFill>
                <a:latin typeface="Wingdings" panose="05000000000000000000" pitchFamily="2" charset="2"/>
              </a:rPr>
              <a:t>r</a:t>
            </a:r>
            <a:r>
              <a:rPr lang="en-GB" sz="2400" b="1" dirty="0" err="1">
                <a:latin typeface="Arial" panose="020B0604020202020204" pitchFamily="34" charset="0"/>
                <a:cs typeface="Arial" panose="020B0604020202020204" pitchFamily="34" charset="0"/>
              </a:rPr>
              <a:t>Parent</a:t>
            </a:r>
            <a:r>
              <a:rPr lang="en-GB" sz="2400" b="1" dirty="0">
                <a:latin typeface="Arial" panose="020B0604020202020204" pitchFamily="34" charset="0"/>
                <a:cs typeface="Arial" panose="020B0604020202020204" pitchFamily="34" charset="0"/>
              </a:rPr>
              <a:t>/Carer </a:t>
            </a:r>
            <a:r>
              <a:rPr lang="en-GB" sz="2400" b="1" dirty="0" err="1">
                <a:latin typeface="Arial" panose="020B0604020202020204" pitchFamily="34" charset="0"/>
                <a:cs typeface="Arial" panose="020B0604020202020204" pitchFamily="34" charset="0"/>
              </a:rPr>
              <a:t>Support:Help</a:t>
            </a:r>
            <a:r>
              <a:rPr lang="en-GB" sz="2400" b="1" dirty="0">
                <a:latin typeface="Arial" panose="020B0604020202020204" pitchFamily="34" charset="0"/>
                <a:cs typeface="Arial" panose="020B0604020202020204" pitchFamily="34" charset="0"/>
              </a:rPr>
              <a:t> Is At Hand</a:t>
            </a:r>
            <a:endParaRPr lang="en-GB" sz="2400" dirty="0"/>
          </a:p>
        </p:txBody>
      </p:sp>
      <p:pic>
        <p:nvPicPr>
          <p:cNvPr id="7" name="Picture 6" descr="Group finish shot">
            <a:extLst>
              <a:ext uri="{FF2B5EF4-FFF2-40B4-BE49-F238E27FC236}">
                <a16:creationId xmlns:a16="http://schemas.microsoft.com/office/drawing/2014/main" id="{7A59B06E-555C-4AE9-AEFE-BC262F3FF42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56439" y="139484"/>
            <a:ext cx="4855204" cy="6579031"/>
          </a:xfrm>
          <a:prstGeom prst="rect">
            <a:avLst/>
          </a:prstGeom>
          <a:noFill/>
          <a:ln>
            <a:noFill/>
          </a:ln>
        </p:spPr>
      </p:pic>
    </p:spTree>
    <p:extLst>
      <p:ext uri="{BB962C8B-B14F-4D97-AF65-F5344CB8AC3E}">
        <p14:creationId xmlns:p14="http://schemas.microsoft.com/office/powerpoint/2010/main" val="283298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EFFA05-4E96-2895-DBE2-EE1E7E82C9B9}"/>
              </a:ext>
            </a:extLst>
          </p:cNvPr>
          <p:cNvSpPr txBox="1"/>
          <p:nvPr/>
        </p:nvSpPr>
        <p:spPr>
          <a:xfrm>
            <a:off x="0" y="0"/>
            <a:ext cx="12192000" cy="7725192"/>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r>
              <a:rPr lang="en-GB" sz="2000" b="1" dirty="0">
                <a:latin typeface="Arial" panose="020B0604020202020204" pitchFamily="34" charset="0"/>
                <a:cs typeface="Arial" panose="020B0604020202020204" pitchFamily="34" charset="0"/>
              </a:rPr>
              <a:t>The current picture:</a:t>
            </a:r>
            <a:endParaRPr lang="en-GB"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Anxiety is the default presenting issue</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40% of Young People coming through our door report having suicidal thoughts</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40% of Young People coming through our door are reporting self harm</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Increased sleep difficulty, lower attention spans, poor nutrition, lack of exercise, intrusive technology</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Socio-economic pressures, climate change and low confidence about the future</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Volume of workload and the fastest-growing population of young people in London</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Fluctuations in the workforce since Covid</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Short-term funding hinders ability to plan longitudinal service delivery or offer job security</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Increased competition for funding and scarcity of opportunity from regional/national Grants &amp; Trusts</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A Borough in exceptional financial difficulties</a:t>
            </a:r>
          </a:p>
          <a:p>
            <a:pPr marL="285750" indent="-28575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An exceptionally talented and resourceful local Voluntary Sector</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2669EFC-840B-6475-6E54-76EF540741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08514" cy="1110343"/>
          </a:xfrm>
          <a:prstGeom prst="rect">
            <a:avLst/>
          </a:prstGeom>
        </p:spPr>
      </p:pic>
    </p:spTree>
    <p:extLst>
      <p:ext uri="{BB962C8B-B14F-4D97-AF65-F5344CB8AC3E}">
        <p14:creationId xmlns:p14="http://schemas.microsoft.com/office/powerpoint/2010/main" val="346507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EB8B12C-5A3E-4CE1-A738-ABE5D07427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6411" y="2139518"/>
            <a:ext cx="4998976" cy="4065972"/>
          </a:xfrm>
        </p:spPr>
      </p:pic>
      <p:sp>
        <p:nvSpPr>
          <p:cNvPr id="4" name="Text Placeholder 3">
            <a:extLst>
              <a:ext uri="{FF2B5EF4-FFF2-40B4-BE49-F238E27FC236}">
                <a16:creationId xmlns:a16="http://schemas.microsoft.com/office/drawing/2014/main" id="{1C2A098D-214E-4007-BBF5-13332BEC9E69}"/>
              </a:ext>
            </a:extLst>
          </p:cNvPr>
          <p:cNvSpPr>
            <a:spLocks noGrp="1"/>
          </p:cNvSpPr>
          <p:nvPr>
            <p:ph type="body" sz="half" idx="2"/>
          </p:nvPr>
        </p:nvSpPr>
        <p:spPr>
          <a:xfrm>
            <a:off x="839787" y="2057399"/>
            <a:ext cx="5516624" cy="4148091"/>
          </a:xfrm>
        </p:spPr>
        <p:txBody>
          <a:bodyPr>
            <a:normAutofit/>
          </a:bodyPr>
          <a:lstStyle/>
          <a:p>
            <a:endParaRPr lang="en-GB" sz="1800" dirty="0"/>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A Safe Space for children, young people &amp; families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Operating in numerous locations across Croydon</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Friendly and welcoming staff</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Main current presenting issues: anxiety, low mood, suicidal ideation, self-harm, family &amp; peer relationships, exam stress, personal safety, sleeping difficulty</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Two separate rooms offering privacy </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Potential footfall per annum = 5500 individuals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Coming to a neighbourhood near you!</a:t>
            </a:r>
          </a:p>
          <a:p>
            <a:endParaRPr lang="en-GB" sz="1800" dirty="0">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DB58814-BE5B-4FD9-812C-A39359A9E7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95" y="91439"/>
            <a:ext cx="2677295" cy="1410790"/>
          </a:xfrm>
          <a:prstGeom prst="rect">
            <a:avLst/>
          </a:prstGeom>
          <a:noFill/>
          <a:ln>
            <a:noFill/>
          </a:ln>
        </p:spPr>
      </p:pic>
      <p:sp>
        <p:nvSpPr>
          <p:cNvPr id="8" name="TextBox 7">
            <a:extLst>
              <a:ext uri="{FF2B5EF4-FFF2-40B4-BE49-F238E27FC236}">
                <a16:creationId xmlns:a16="http://schemas.microsoft.com/office/drawing/2014/main" id="{5B52027E-4B47-7949-FD34-5B4CABFF34AE}"/>
              </a:ext>
            </a:extLst>
          </p:cNvPr>
          <p:cNvSpPr txBox="1"/>
          <p:nvPr/>
        </p:nvSpPr>
        <p:spPr>
          <a:xfrm>
            <a:off x="209596" y="1247811"/>
            <a:ext cx="6146815" cy="923330"/>
          </a:xfrm>
          <a:prstGeom prst="rect">
            <a:avLst/>
          </a:prstGeom>
          <a:noFill/>
        </p:spPr>
        <p:txBody>
          <a:bodyPr wrap="square" rtlCol="0">
            <a:spAutoFit/>
          </a:bodyPr>
          <a:lstStyle/>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The </a:t>
            </a:r>
            <a:r>
              <a:rPr lang="en-GB" b="1" dirty="0" err="1">
                <a:latin typeface="Arial" panose="020B0604020202020204" pitchFamily="34" charset="0"/>
                <a:cs typeface="Arial" panose="020B0604020202020204" pitchFamily="34" charset="0"/>
              </a:rPr>
              <a:t>Talkbus</a:t>
            </a:r>
            <a:r>
              <a:rPr lang="en-GB" b="1" dirty="0">
                <a:latin typeface="Arial" panose="020B0604020202020204" pitchFamily="34" charset="0"/>
                <a:cs typeface="Arial" panose="020B0604020202020204" pitchFamily="34" charset="0"/>
              </a:rPr>
              <a:t> &amp; Outreach Team</a:t>
            </a:r>
          </a:p>
        </p:txBody>
      </p:sp>
    </p:spTree>
    <p:extLst>
      <p:ext uri="{BB962C8B-B14F-4D97-AF65-F5344CB8AC3E}">
        <p14:creationId xmlns:p14="http://schemas.microsoft.com/office/powerpoint/2010/main" val="409791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6F235D-A0BE-271C-AFFF-777A4EAE6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05943" cy="6857999"/>
          </a:xfrm>
          <a:prstGeom prst="rect">
            <a:avLst/>
          </a:prstGeom>
        </p:spPr>
      </p:pic>
      <p:sp>
        <p:nvSpPr>
          <p:cNvPr id="7" name="TextBox 6">
            <a:extLst>
              <a:ext uri="{FF2B5EF4-FFF2-40B4-BE49-F238E27FC236}">
                <a16:creationId xmlns:a16="http://schemas.microsoft.com/office/drawing/2014/main" id="{121425FA-8200-D897-AE21-42140204A21B}"/>
              </a:ext>
            </a:extLst>
          </p:cNvPr>
          <p:cNvSpPr txBox="1"/>
          <p:nvPr/>
        </p:nvSpPr>
        <p:spPr>
          <a:xfrm>
            <a:off x="4005943" y="0"/>
            <a:ext cx="8186057" cy="6817251"/>
          </a:xfrm>
          <a:prstGeom prst="rect">
            <a:avLst/>
          </a:prstGeom>
          <a:noFill/>
        </p:spPr>
        <p:txBody>
          <a:bodyPr wrap="square" rtlCol="0">
            <a:spAutoFit/>
          </a:bodyPr>
          <a:lstStyle/>
          <a:p>
            <a:pPr algn="ctr"/>
            <a:r>
              <a:rPr lang="en-GB" sz="1900" b="1" dirty="0">
                <a:latin typeface="Arial" panose="020B0604020202020204" pitchFamily="34" charset="0"/>
                <a:cs typeface="Arial" panose="020B0604020202020204" pitchFamily="34" charset="0"/>
              </a:rPr>
              <a:t>Outreach/</a:t>
            </a:r>
            <a:r>
              <a:rPr lang="en-GB" sz="1900" b="1" dirty="0" err="1">
                <a:latin typeface="Arial" panose="020B0604020202020204" pitchFamily="34" charset="0"/>
                <a:cs typeface="Arial" panose="020B0604020202020204" pitchFamily="34" charset="0"/>
              </a:rPr>
              <a:t>Talkbus</a:t>
            </a:r>
            <a:r>
              <a:rPr lang="en-GB" sz="1900" b="1" dirty="0">
                <a:latin typeface="Arial" panose="020B0604020202020204" pitchFamily="34" charset="0"/>
                <a:cs typeface="Arial" panose="020B0604020202020204" pitchFamily="34" charset="0"/>
              </a:rPr>
              <a:t> Service</a:t>
            </a:r>
          </a:p>
          <a:p>
            <a:pPr marL="285750" indent="-285750">
              <a:buFont typeface="Arial" panose="020B0604020202020204" pitchFamily="34" charset="0"/>
              <a:buChar char="•"/>
            </a:pPr>
            <a:r>
              <a:rPr lang="en-GB" sz="1900" b="1" dirty="0">
                <a:latin typeface="Arial" panose="020B0604020202020204" pitchFamily="34" charset="0"/>
                <a:cs typeface="Arial" panose="020B0604020202020204" pitchFamily="34" charset="0"/>
              </a:rPr>
              <a:t>Safe Space </a:t>
            </a:r>
            <a:r>
              <a:rPr lang="en-US" sz="1900" dirty="0">
                <a:latin typeface="Arial" panose="020B0604020202020204" pitchFamily="34" charset="0"/>
                <a:cs typeface="Arial" panose="020B0604020202020204" pitchFamily="34" charset="0"/>
              </a:rPr>
              <a:t>creating an environment for children and young people who may be in crisis, to receive help and advice through Croydon Drop In services with support from SLAM, CUH, LBC and the ICS. This service will help ensure that young people have access to appropriate care and support in the community. </a:t>
            </a:r>
            <a:endParaRPr lang="en-GB" sz="1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b="1" dirty="0">
                <a:latin typeface="Arial" panose="020B0604020202020204" pitchFamily="34" charset="0"/>
                <a:cs typeface="Arial" panose="020B0604020202020204" pitchFamily="34" charset="0"/>
              </a:rPr>
              <a:t>Go Further Go Higher</a:t>
            </a:r>
            <a:r>
              <a:rPr lang="en-GB" sz="1900" dirty="0">
                <a:latin typeface="Arial" panose="020B0604020202020204" pitchFamily="34" charset="0"/>
                <a:cs typeface="Arial" panose="020B0604020202020204" pitchFamily="34" charset="0"/>
              </a:rPr>
              <a:t>: support for apprentices, FE students, Undergrads and Postgrads returning to Croydon looking for support with Mental Health issues.</a:t>
            </a:r>
          </a:p>
          <a:p>
            <a:pPr marL="285750" indent="-285750">
              <a:buFont typeface="Arial" panose="020B0604020202020204" pitchFamily="34" charset="0"/>
              <a:buChar char="•"/>
            </a:pPr>
            <a:r>
              <a:rPr lang="en-GB" sz="1900" b="1" dirty="0">
                <a:latin typeface="Arial" panose="020B0604020202020204" pitchFamily="34" charset="0"/>
                <a:cs typeface="Arial" panose="020B0604020202020204" pitchFamily="34" charset="0"/>
              </a:rPr>
              <a:t>Young People’s Participation Group</a:t>
            </a:r>
            <a:r>
              <a:rPr lang="en-GB" sz="1900" dirty="0">
                <a:latin typeface="Arial" panose="020B0604020202020204" pitchFamily="34" charset="0"/>
                <a:cs typeface="Arial" panose="020B0604020202020204" pitchFamily="34" charset="0"/>
              </a:rPr>
              <a:t>: for 16-21 year olds who have accessed Mental Health services – make friends, volunteer for CDI and give back!</a:t>
            </a:r>
          </a:p>
          <a:p>
            <a:pPr marL="285750" indent="-285750">
              <a:buFont typeface="Arial" panose="020B0604020202020204" pitchFamily="34" charset="0"/>
              <a:buChar char="•"/>
            </a:pPr>
            <a:r>
              <a:rPr lang="en-GB" sz="1900" b="1" dirty="0">
                <a:latin typeface="Arial" panose="020B0604020202020204" pitchFamily="34" charset="0"/>
                <a:cs typeface="Arial" panose="020B0604020202020204" pitchFamily="34" charset="0"/>
              </a:rPr>
              <a:t>Custody Suite Project: </a:t>
            </a:r>
            <a:r>
              <a:rPr lang="en-GB" sz="1900" dirty="0">
                <a:latin typeface="Arial" panose="020B0604020202020204" pitchFamily="34" charset="0"/>
                <a:cs typeface="Arial" panose="020B0604020202020204" pitchFamily="34" charset="0"/>
              </a:rPr>
              <a:t>partner with Off The Record working with 10+ </a:t>
            </a:r>
            <a:r>
              <a:rPr lang="en-GB" sz="1900" dirty="0" err="1">
                <a:latin typeface="Arial" panose="020B0604020202020204" pitchFamily="34" charset="0"/>
                <a:cs typeface="Arial" panose="020B0604020202020204" pitchFamily="34" charset="0"/>
              </a:rPr>
              <a:t>yr</a:t>
            </a:r>
            <a:r>
              <a:rPr lang="en-GB" sz="1900" dirty="0">
                <a:latin typeface="Arial" panose="020B0604020202020204" pitchFamily="34" charset="0"/>
                <a:cs typeface="Arial" panose="020B0604020202020204" pitchFamily="34" charset="0"/>
              </a:rPr>
              <a:t> olds who’ve been detained in custody and </a:t>
            </a:r>
            <a:r>
              <a:rPr lang="en-GB" sz="1900" dirty="0" err="1">
                <a:latin typeface="Arial" panose="020B0604020202020204" pitchFamily="34" charset="0"/>
                <a:cs typeface="Arial" panose="020B0604020202020204" pitchFamily="34" charset="0"/>
              </a:rPr>
              <a:t>nedding</a:t>
            </a:r>
            <a:r>
              <a:rPr lang="en-GB" sz="1900" dirty="0">
                <a:latin typeface="Arial" panose="020B0604020202020204" pitchFamily="34" charset="0"/>
                <a:cs typeface="Arial" panose="020B0604020202020204" pitchFamily="34" charset="0"/>
              </a:rPr>
              <a:t> ongoing support.</a:t>
            </a:r>
          </a:p>
          <a:p>
            <a:pPr marL="285750" indent="-285750">
              <a:buFont typeface="Arial" panose="020B0604020202020204" pitchFamily="34" charset="0"/>
              <a:buChar char="•"/>
            </a:pPr>
            <a:r>
              <a:rPr lang="en-GB" sz="1900" b="1" dirty="0">
                <a:latin typeface="Arial" panose="020B0604020202020204" pitchFamily="34" charset="0"/>
                <a:cs typeface="Arial" panose="020B0604020202020204" pitchFamily="34" charset="0"/>
              </a:rPr>
              <a:t>Help Is At Hand: </a:t>
            </a:r>
            <a:r>
              <a:rPr lang="en-GB" sz="1900" dirty="0">
                <a:latin typeface="Arial" panose="020B0604020202020204" pitchFamily="34" charset="0"/>
                <a:cs typeface="Arial" panose="020B0604020202020204" pitchFamily="34" charset="0"/>
              </a:rPr>
              <a:t>Parent &amp; Carer Helpline</a:t>
            </a:r>
            <a:r>
              <a:rPr lang="en-US" sz="1900" dirty="0">
                <a:latin typeface="Arial" panose="020B0604020202020204" pitchFamily="34" charset="0"/>
                <a:cs typeface="Arial" panose="020B0604020202020204" pitchFamily="34" charset="0"/>
              </a:rPr>
              <a:t> 07592 037 823 1pm - 6pm Monday to Friday</a:t>
            </a:r>
            <a:endParaRPr lang="en-GB" sz="1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b="1" dirty="0">
                <a:latin typeface="Arial" panose="020B0604020202020204" pitchFamily="34" charset="0"/>
                <a:cs typeface="Arial" panose="020B0604020202020204" pitchFamily="34" charset="0"/>
              </a:rPr>
              <a:t>Croydon Young People’s Engagement Group </a:t>
            </a:r>
            <a:r>
              <a:rPr lang="en-GB" sz="1900" dirty="0">
                <a:latin typeface="Arial" panose="020B0604020202020204" pitchFamily="34" charset="0"/>
                <a:cs typeface="Arial" panose="020B0604020202020204" pitchFamily="34" charset="0"/>
              </a:rPr>
              <a:t>commissioned by SWL ICS </a:t>
            </a:r>
            <a:r>
              <a:rPr lang="en-GB" sz="1900" dirty="0">
                <a:effectLst/>
                <a:latin typeface="Arial" panose="020B0604020202020204" pitchFamily="34" charset="0"/>
                <a:ea typeface="Calibri" panose="020F0502020204030204" pitchFamily="34" charset="0"/>
                <a:cs typeface="Arial" panose="020B0604020202020204" pitchFamily="34" charset="0"/>
              </a:rPr>
              <a:t>CYP MH Transformation.</a:t>
            </a:r>
          </a:p>
          <a:p>
            <a:pPr marL="285750" indent="-285750">
              <a:buFont typeface="Arial" panose="020B0604020202020204" pitchFamily="34" charset="0"/>
              <a:buChar char="•"/>
            </a:pPr>
            <a:r>
              <a:rPr lang="en-GB" sz="1900" b="1" dirty="0">
                <a:latin typeface="Arial" panose="020B0604020202020204" pitchFamily="34" charset="0"/>
                <a:cs typeface="Arial" panose="020B0604020202020204" pitchFamily="34" charset="0"/>
              </a:rPr>
              <a:t>Health Education workshops </a:t>
            </a:r>
            <a:r>
              <a:rPr lang="en-GB" sz="1900" dirty="0">
                <a:latin typeface="Arial" panose="020B0604020202020204" pitchFamily="34" charset="0"/>
                <a:cs typeface="Arial" panose="020B0604020202020204" pitchFamily="34" charset="0"/>
              </a:rPr>
              <a:t>delivered to Primary, Secondary Schools &amp; FE settings (Sexuality &amp; Gender Identity, Drugs &amp; Alcohol, Sleep, Knife Crime, Stretched Not Stressed)</a:t>
            </a:r>
          </a:p>
          <a:p>
            <a:pPr marL="285750" indent="-285750">
              <a:buFont typeface="Arial" panose="020B0604020202020204" pitchFamily="34" charset="0"/>
              <a:buChar char="•"/>
            </a:pPr>
            <a:r>
              <a:rPr lang="en-GB" sz="1900" b="1" dirty="0">
                <a:latin typeface="Arial" panose="020B0604020202020204" pitchFamily="34" charset="0"/>
                <a:cs typeface="Arial" panose="020B0604020202020204" pitchFamily="34" charset="0"/>
              </a:rPr>
              <a:t>‘A </a:t>
            </a:r>
            <a:r>
              <a:rPr lang="en-GB" sz="1900" b="1" dirty="0" err="1">
                <a:latin typeface="Arial" panose="020B0604020202020204" pitchFamily="34" charset="0"/>
                <a:cs typeface="Arial" panose="020B0604020202020204" pitchFamily="34" charset="0"/>
              </a:rPr>
              <a:t>Cronx</a:t>
            </a:r>
            <a:r>
              <a:rPr lang="en-GB" sz="1900" b="1" dirty="0">
                <a:latin typeface="Arial" panose="020B0604020202020204" pitchFamily="34" charset="0"/>
                <a:cs typeface="Arial" panose="020B0604020202020204" pitchFamily="34" charset="0"/>
              </a:rPr>
              <a:t> Tale</a:t>
            </a:r>
            <a:r>
              <a:rPr lang="en-GB" sz="1900" dirty="0">
                <a:latin typeface="Arial" panose="020B0604020202020204" pitchFamily="34" charset="0"/>
                <a:cs typeface="Arial" panose="020B0604020202020204" pitchFamily="34" charset="0"/>
              </a:rPr>
              <a:t>’: educational animated film themed on gangs and youth violence (released in Autumn 2023)</a:t>
            </a:r>
          </a:p>
        </p:txBody>
      </p:sp>
    </p:spTree>
    <p:extLst>
      <p:ext uri="{BB962C8B-B14F-4D97-AF65-F5344CB8AC3E}">
        <p14:creationId xmlns:p14="http://schemas.microsoft.com/office/powerpoint/2010/main" val="234494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B94C-914E-F896-9605-AD0FCB329568}"/>
              </a:ext>
            </a:extLst>
          </p:cNvPr>
          <p:cNvSpPr>
            <a:spLocks noGrp="1"/>
          </p:cNvSpPr>
          <p:nvPr>
            <p:ph type="title"/>
          </p:nvPr>
        </p:nvSpPr>
        <p:spPr/>
        <p:txBody>
          <a:bodyPr/>
          <a:lstStyle/>
          <a:p>
            <a:endParaRPr lang="en-GB"/>
          </a:p>
        </p:txBody>
      </p:sp>
      <p:pic>
        <p:nvPicPr>
          <p:cNvPr id="6" name="Content Placeholder 5" descr="A purple light coming out of a room&#10;&#10;Description automatically generated">
            <a:extLst>
              <a:ext uri="{FF2B5EF4-FFF2-40B4-BE49-F238E27FC236}">
                <a16:creationId xmlns:a16="http://schemas.microsoft.com/office/drawing/2014/main" id="{8A5A31E1-D8F2-4156-903E-DDA9AEA46A7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847944" y="513944"/>
            <a:ext cx="6858000" cy="5830111"/>
          </a:xfrm>
        </p:spPr>
      </p:pic>
      <p:sp>
        <p:nvSpPr>
          <p:cNvPr id="4" name="Text Placeholder 3">
            <a:extLst>
              <a:ext uri="{FF2B5EF4-FFF2-40B4-BE49-F238E27FC236}">
                <a16:creationId xmlns:a16="http://schemas.microsoft.com/office/drawing/2014/main" id="{F750EE12-A72D-01AC-1AED-EF449652136A}"/>
              </a:ext>
            </a:extLst>
          </p:cNvPr>
          <p:cNvSpPr>
            <a:spLocks noGrp="1"/>
          </p:cNvSpPr>
          <p:nvPr>
            <p:ph type="body" sz="half" idx="2"/>
          </p:nvPr>
        </p:nvSpPr>
        <p:spPr/>
        <p:txBody>
          <a:bodyPr/>
          <a:lstStyle/>
          <a:p>
            <a:endParaRPr lang="en-GB" dirty="0"/>
          </a:p>
        </p:txBody>
      </p:sp>
      <p:pic>
        <p:nvPicPr>
          <p:cNvPr id="8" name="Picture 7" descr="A room with a couch and a table&#10;&#10;Description automatically generated">
            <a:extLst>
              <a:ext uri="{FF2B5EF4-FFF2-40B4-BE49-F238E27FC236}">
                <a16:creationId xmlns:a16="http://schemas.microsoft.com/office/drawing/2014/main" id="{5141A327-384C-DDA5-29C0-B6E686450C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84634" y="1084634"/>
            <a:ext cx="6858000" cy="4688732"/>
          </a:xfrm>
          <a:prstGeom prst="rect">
            <a:avLst/>
          </a:prstGeom>
        </p:spPr>
      </p:pic>
      <p:pic>
        <p:nvPicPr>
          <p:cNvPr id="10" name="Picture 9" descr="A room with a chair and a table&#10;&#10;Description automatically generated">
            <a:extLst>
              <a:ext uri="{FF2B5EF4-FFF2-40B4-BE49-F238E27FC236}">
                <a16:creationId xmlns:a16="http://schemas.microsoft.com/office/drawing/2014/main" id="{5ED0F79C-81FD-B3DC-AE1C-CF2A64878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99817" y="1288915"/>
            <a:ext cx="6858000" cy="4280170"/>
          </a:xfrm>
          <a:prstGeom prst="rect">
            <a:avLst/>
          </a:prstGeom>
        </p:spPr>
      </p:pic>
    </p:spTree>
    <p:extLst>
      <p:ext uri="{BB962C8B-B14F-4D97-AF65-F5344CB8AC3E}">
        <p14:creationId xmlns:p14="http://schemas.microsoft.com/office/powerpoint/2010/main" val="98811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74E9A4-235B-4FE3-B2AA-092B39362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7592"/>
            <a:ext cx="12192000" cy="6200408"/>
          </a:xfrm>
          <a:prstGeom prst="rect">
            <a:avLst/>
          </a:prstGeom>
        </p:spPr>
      </p:pic>
      <p:pic>
        <p:nvPicPr>
          <p:cNvPr id="4" name="Picture 3">
            <a:extLst>
              <a:ext uri="{FF2B5EF4-FFF2-40B4-BE49-F238E27FC236}">
                <a16:creationId xmlns:a16="http://schemas.microsoft.com/office/drawing/2014/main" id="{38A56231-D044-C649-157D-B8D851ED7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14646" cy="836023"/>
          </a:xfrm>
          <a:prstGeom prst="rect">
            <a:avLst/>
          </a:prstGeom>
        </p:spPr>
      </p:pic>
    </p:spTree>
    <p:extLst>
      <p:ext uri="{BB962C8B-B14F-4D97-AF65-F5344CB8AC3E}">
        <p14:creationId xmlns:p14="http://schemas.microsoft.com/office/powerpoint/2010/main" val="338282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05A161-0E73-F234-B9AD-C49E0AF99F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9327" y="252984"/>
            <a:ext cx="5797840" cy="6352032"/>
          </a:xfrm>
          <a:prstGeom prst="rect">
            <a:avLst/>
          </a:prstGeom>
        </p:spPr>
      </p:pic>
      <p:pic>
        <p:nvPicPr>
          <p:cNvPr id="5" name="Picture 4">
            <a:extLst>
              <a:ext uri="{FF2B5EF4-FFF2-40B4-BE49-F238E27FC236}">
                <a16:creationId xmlns:a16="http://schemas.microsoft.com/office/drawing/2014/main" id="{221A90EE-601C-8B58-CEF3-0C6BA3971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808514" cy="1110343"/>
          </a:xfrm>
          <a:prstGeom prst="rect">
            <a:avLst/>
          </a:prstGeom>
        </p:spPr>
      </p:pic>
    </p:spTree>
    <p:extLst>
      <p:ext uri="{BB962C8B-B14F-4D97-AF65-F5344CB8AC3E}">
        <p14:creationId xmlns:p14="http://schemas.microsoft.com/office/powerpoint/2010/main" val="114745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7656B1-AE78-0065-B351-695AF5CB058A}"/>
              </a:ext>
            </a:extLst>
          </p:cNvPr>
          <p:cNvPicPr>
            <a:picLocks noChangeAspect="1"/>
          </p:cNvPicPr>
          <p:nvPr/>
        </p:nvPicPr>
        <p:blipFill rotWithShape="1">
          <a:blip r:embed="rId2" r:link="rId3" cstate="print">
            <a:extLst>
              <a:ext uri="{28A0092B-C50C-407E-A947-70E740481C1C}">
                <a14:useLocalDpi xmlns:a14="http://schemas.microsoft.com/office/drawing/2010/main" val="0"/>
              </a:ext>
            </a:extLst>
          </a:blip>
          <a:srcRect t="51226"/>
          <a:stretch/>
        </p:blipFill>
        <p:spPr bwMode="auto">
          <a:xfrm rot="16200000">
            <a:off x="2579920" y="293911"/>
            <a:ext cx="6857998" cy="627017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3956E7DD-5412-583D-625B-94BFB8F585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808514" cy="1110343"/>
          </a:xfrm>
          <a:prstGeom prst="rect">
            <a:avLst/>
          </a:prstGeom>
        </p:spPr>
      </p:pic>
    </p:spTree>
    <p:extLst>
      <p:ext uri="{BB962C8B-B14F-4D97-AF65-F5344CB8AC3E}">
        <p14:creationId xmlns:p14="http://schemas.microsoft.com/office/powerpoint/2010/main" val="1472746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6B0E4243BC774F87471EB2EB306510" ma:contentTypeVersion="6" ma:contentTypeDescription="Create a new document." ma:contentTypeScope="" ma:versionID="675188135211c04a36c1cc7c6f93cdbc">
  <xsd:schema xmlns:xsd="http://www.w3.org/2001/XMLSchema" xmlns:xs="http://www.w3.org/2001/XMLSchema" xmlns:p="http://schemas.microsoft.com/office/2006/metadata/properties" xmlns:ns3="1bcb94b7-9699-423b-9dac-26a01e0c3a30" xmlns:ns4="afeaaa5a-6689-41b5-ab18-dca4b36ee5cf" targetNamespace="http://schemas.microsoft.com/office/2006/metadata/properties" ma:root="true" ma:fieldsID="88c2ed90e64ddf5290b0c4b602f274a8" ns3:_="" ns4:_="">
    <xsd:import namespace="1bcb94b7-9699-423b-9dac-26a01e0c3a30"/>
    <xsd:import namespace="afeaaa5a-6689-41b5-ab18-dca4b36ee5cf"/>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cb94b7-9699-423b-9dac-26a01e0c3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eaaa5a-6689-41b5-ab18-dca4b36ee5c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bcb94b7-9699-423b-9dac-26a01e0c3a30" xsi:nil="true"/>
  </documentManagement>
</p:properties>
</file>

<file path=customXml/itemProps1.xml><?xml version="1.0" encoding="utf-8"?>
<ds:datastoreItem xmlns:ds="http://schemas.openxmlformats.org/officeDocument/2006/customXml" ds:itemID="{D9252B1A-9519-4815-ADF7-6279BBB0D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cb94b7-9699-423b-9dac-26a01e0c3a30"/>
    <ds:schemaRef ds:uri="afeaaa5a-6689-41b5-ab18-dca4b36ee5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664FB2-8A77-4830-84CD-73DAA43CE75F}">
  <ds:schemaRefs>
    <ds:schemaRef ds:uri="http://schemas.microsoft.com/sharepoint/v3/contenttype/forms"/>
  </ds:schemaRefs>
</ds:datastoreItem>
</file>

<file path=customXml/itemProps3.xml><?xml version="1.0" encoding="utf-8"?>
<ds:datastoreItem xmlns:ds="http://schemas.openxmlformats.org/officeDocument/2006/customXml" ds:itemID="{677C6BE7-56C6-4396-A6C3-500C98874009}">
  <ds:schemaRefs>
    <ds:schemaRef ds:uri="http://purl.org/dc/dcmitype/"/>
    <ds:schemaRef ds:uri="http://schemas.openxmlformats.org/package/2006/metadata/core-properties"/>
    <ds:schemaRef ds:uri="afeaaa5a-6689-41b5-ab18-dca4b36ee5cf"/>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1bcb94b7-9699-423b-9dac-26a01e0c3a30"/>
  </ds:schemaRefs>
</ds:datastoreItem>
</file>

<file path=docProps/app.xml><?xml version="1.0" encoding="utf-8"?>
<Properties xmlns="http://schemas.openxmlformats.org/officeDocument/2006/extended-properties" xmlns:vt="http://schemas.openxmlformats.org/officeDocument/2006/docPropsVTypes">
  <TotalTime>4012</TotalTime>
  <Words>611</Words>
  <Application>Microsoft Office PowerPoint</Application>
  <PresentationFormat>Widescreen</PresentationFormat>
  <Paragraphs>68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 Talkbus                                               Counselling in Community 10 – 25yr olds                   Counselling in Schools              Advice &amp; Advocacy                       Parent Infant Partnership Training an      enquiries@croydondropin.org.uk 020 8680 0404 132, Church Street, Croydon CR0 1RF www.croydondropin.org.uk</dc:title>
  <dc:creator>Gordon Knott</dc:creator>
  <cp:lastModifiedBy>Rhona Kenny</cp:lastModifiedBy>
  <cp:revision>93</cp:revision>
  <dcterms:created xsi:type="dcterms:W3CDTF">2019-01-28T09:28:49Z</dcterms:created>
  <dcterms:modified xsi:type="dcterms:W3CDTF">2023-07-11T16:48:01Z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0x010100836B0E4243BC774F87471EB2EB306510</vt:lpwstr>
  </property>
</Properties>
</file>