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3" r:id="rId6"/>
    <p:sldMasterId id="2147483737" r:id="rId7"/>
    <p:sldMasterId id="2147483750" r:id="rId8"/>
  </p:sldMasterIdLst>
  <p:notesMasterIdLst>
    <p:notesMasterId r:id="rId13"/>
  </p:notesMasterIdLst>
  <p:handoutMasterIdLst>
    <p:handoutMasterId r:id="rId14"/>
  </p:handoutMasterIdLst>
  <p:sldIdLst>
    <p:sldId id="301" r:id="rId9"/>
    <p:sldId id="353" r:id="rId10"/>
    <p:sldId id="402" r:id="rId11"/>
    <p:sldId id="403" r:id="rId12"/>
  </p:sldIdLst>
  <p:sldSz cx="10688638" cy="756285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1pPr>
    <a:lvl2pPr marL="520507" indent="-63476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2pPr>
    <a:lvl3pPr marL="1041013" indent="-126952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3pPr>
    <a:lvl4pPr marL="1563107" indent="-192017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4pPr>
    <a:lvl5pPr marL="2083615" indent="-255493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6pPr>
    <a:lvl7pPr marL="2742181" algn="l" defTabSz="914059" rtl="0" eaLnBrk="1" latinLnBrk="0" hangingPunct="1"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7pPr>
    <a:lvl8pPr marL="3199213" algn="l" defTabSz="914059" rtl="0" eaLnBrk="1" latinLnBrk="0" hangingPunct="1"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8pPr>
    <a:lvl9pPr marL="3656243" algn="l" defTabSz="914059" rtl="0" eaLnBrk="1" latinLnBrk="0" hangingPunct="1">
      <a:defRPr sz="27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366">
          <p15:clr>
            <a:srgbClr val="A4A3A4"/>
          </p15:clr>
        </p15:guide>
        <p15:guide id="3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0088"/>
    <a:srgbClr val="84006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51" autoAdjust="0"/>
    <p:restoredTop sz="94622" autoAdjust="0"/>
  </p:normalViewPr>
  <p:slideViewPr>
    <p:cSldViewPr>
      <p:cViewPr>
        <p:scale>
          <a:sx n="86" d="100"/>
          <a:sy n="86" d="100"/>
        </p:scale>
        <p:origin x="-1206" y="-36"/>
      </p:cViewPr>
      <p:guideLst>
        <p:guide orient="horz" pos="2382"/>
        <p:guide pos="3366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1" d="100"/>
        <a:sy n="71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4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32" y="0"/>
            <a:ext cx="2945660" cy="49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1050A7-1E72-4545-B9D3-72858547EF96}" type="datetime1">
              <a:rPr lang="en-GB"/>
              <a:pPr>
                <a:defRPr/>
              </a:pPr>
              <a:t>14/07/2015</a:t>
            </a:fld>
            <a:endParaRPr lang="en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959"/>
            <a:ext cx="2945660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32" y="9428959"/>
            <a:ext cx="2945660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449720-52E0-4389-9F5F-E238052ABA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453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32" y="0"/>
            <a:ext cx="2945660" cy="49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29D2437-5F9F-4F09-8FFC-4709460FF250}" type="datetime1">
              <a:rPr lang="en-GB"/>
              <a:pPr>
                <a:defRPr/>
              </a:pPr>
              <a:t>14/07/2015</a:t>
            </a:fld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4538"/>
            <a:ext cx="5260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273"/>
            <a:ext cx="5438140" cy="4466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959"/>
            <a:ext cx="2945660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32" y="9428959"/>
            <a:ext cx="2945660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2F3669-B43E-4135-B2F9-9BAE2762DE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053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029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029" algn="l" defTabSz="457029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059" algn="l" defTabSz="457029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092" algn="l" defTabSz="457029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122" algn="l" defTabSz="457029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181" algn="l" defTabSz="91405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213" algn="l" defTabSz="91405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243" algn="l" defTabSz="91405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2F3669-B43E-4135-B2F9-9BAE2762DE73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10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mplate landscape shadow_5_Page_4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30163" y="-19050"/>
            <a:ext cx="10748963" cy="760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5338" y="2268538"/>
            <a:ext cx="9085262" cy="1008062"/>
          </a:xfrm>
        </p:spPr>
        <p:txBody>
          <a:bodyPr anchor="t"/>
          <a:lstStyle>
            <a:lvl1pPr>
              <a:defRPr sz="5000">
                <a:solidFill>
                  <a:srgbClr val="70147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01688" y="3276603"/>
            <a:ext cx="9072562" cy="1931988"/>
          </a:xfrm>
        </p:spPr>
        <p:txBody>
          <a:bodyPr/>
          <a:lstStyle>
            <a:lvl1pPr marL="0" indent="0" eaLnBrk="0" hangingPunct="0">
              <a:buFontTx/>
              <a:buNone/>
              <a:defRPr sz="2500" b="1" i="1">
                <a:solidFill>
                  <a:srgbClr val="701471"/>
                </a:solidFill>
                <a:ea typeface="ＭＳ Ｐゴシック" pitchFamily="34" charset="-128"/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178" y="303216"/>
            <a:ext cx="2403475" cy="59261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91" y="303216"/>
            <a:ext cx="7062788" cy="59261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3" name="Picture 4" descr="Template landscape shadow_5_Page_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163" y="-19050"/>
            <a:ext cx="10748963" cy="760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5338" y="2268538"/>
            <a:ext cx="9085262" cy="1008062"/>
          </a:xfrm>
        </p:spPr>
        <p:txBody>
          <a:bodyPr anchor="t"/>
          <a:lstStyle>
            <a:lvl1pPr>
              <a:defRPr sz="3200">
                <a:solidFill>
                  <a:srgbClr val="70147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01688" y="3914070"/>
            <a:ext cx="9072562" cy="1931988"/>
          </a:xfrm>
        </p:spPr>
        <p:txBody>
          <a:bodyPr/>
          <a:lstStyle>
            <a:lvl1pPr marL="0" indent="0" eaLnBrk="0" hangingPunct="0">
              <a:buFontTx/>
              <a:buNone/>
              <a:defRPr sz="2100" b="1" i="1">
                <a:solidFill>
                  <a:srgbClr val="701471"/>
                </a:solidFill>
                <a:ea typeface="ＭＳ Ｐゴシック" pitchFamily="34" charset="-128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855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ChangeArrowheads="1"/>
          </p:cNvSpPr>
          <p:nvPr>
            <p:ph type="title"/>
          </p:nvPr>
        </p:nvSpPr>
        <p:spPr bwMode="auto">
          <a:xfrm>
            <a:off x="534996" y="128619"/>
            <a:ext cx="9618663" cy="47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0" tIns="45680" rIns="91360" bIns="45680" numCol="1" anchor="ctr" anchorCtr="0" compatLnSpc="1">
            <a:prstTxWarp prst="textNoShape">
              <a:avLst/>
            </a:prstTxWarp>
          </a:bodyPr>
          <a:lstStyle>
            <a:lvl1pPr>
              <a:defRPr sz="230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534996" y="684484"/>
            <a:ext cx="9618663" cy="549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5174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2" y="3338789"/>
            <a:ext cx="9085263" cy="15017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3200" b="1" dirty="0">
                <a:solidFill>
                  <a:srgbClr val="70147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2" y="4906562"/>
            <a:ext cx="9085263" cy="1018901"/>
          </a:xfrm>
        </p:spPr>
        <p:txBody>
          <a:bodyPr anchor="t" anchorCtr="0"/>
          <a:lstStyle>
            <a:lvl1pPr marL="0" indent="0">
              <a:buNone/>
              <a:defRPr sz="2100"/>
            </a:lvl1pPr>
            <a:lvl2pPr marL="456801" indent="0">
              <a:buNone/>
              <a:defRPr sz="1800"/>
            </a:lvl2pPr>
            <a:lvl3pPr marL="913608" indent="0">
              <a:buNone/>
              <a:defRPr sz="1600"/>
            </a:lvl3pPr>
            <a:lvl4pPr marL="1370412" indent="0">
              <a:buNone/>
              <a:defRPr sz="1400"/>
            </a:lvl4pPr>
            <a:lvl5pPr marL="1827217" indent="0">
              <a:buNone/>
              <a:defRPr sz="1400"/>
            </a:lvl5pPr>
            <a:lvl6pPr marL="2284021" indent="0">
              <a:buNone/>
              <a:defRPr sz="1400"/>
            </a:lvl6pPr>
            <a:lvl7pPr marL="2740825" indent="0">
              <a:buNone/>
              <a:defRPr sz="1400"/>
            </a:lvl7pPr>
            <a:lvl8pPr marL="3197631" indent="0">
              <a:buNone/>
              <a:defRPr sz="1400"/>
            </a:lvl8pPr>
            <a:lvl9pPr marL="3654435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02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6" y="59280"/>
            <a:ext cx="9618663" cy="1101657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96" y="1765304"/>
            <a:ext cx="4732337" cy="44640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34" y="1765304"/>
            <a:ext cx="4733925" cy="44640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6074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6" y="128625"/>
            <a:ext cx="9618663" cy="1096857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6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01" indent="0">
              <a:buNone/>
              <a:defRPr sz="2100" b="1"/>
            </a:lvl2pPr>
            <a:lvl3pPr marL="913608" indent="0">
              <a:buNone/>
              <a:defRPr sz="1800" b="1"/>
            </a:lvl3pPr>
            <a:lvl4pPr marL="1370412" indent="0">
              <a:buNone/>
              <a:defRPr sz="1600" b="1"/>
            </a:lvl4pPr>
            <a:lvl5pPr marL="1827217" indent="0">
              <a:buNone/>
              <a:defRPr sz="1600" b="1"/>
            </a:lvl5pPr>
            <a:lvl6pPr marL="2284021" indent="0">
              <a:buNone/>
              <a:defRPr sz="1600" b="1"/>
            </a:lvl6pPr>
            <a:lvl7pPr marL="2740825" indent="0">
              <a:buNone/>
              <a:defRPr sz="1600" b="1"/>
            </a:lvl7pPr>
            <a:lvl8pPr marL="3197631" indent="0">
              <a:buNone/>
              <a:defRPr sz="1600" b="1"/>
            </a:lvl8pPr>
            <a:lvl9pPr marL="36544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8721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0" y="1692276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01" indent="0">
              <a:buNone/>
              <a:defRPr sz="2100" b="1"/>
            </a:lvl2pPr>
            <a:lvl3pPr marL="913608" indent="0">
              <a:buNone/>
              <a:defRPr sz="1800" b="1"/>
            </a:lvl3pPr>
            <a:lvl4pPr marL="1370412" indent="0">
              <a:buNone/>
              <a:defRPr sz="1600" b="1"/>
            </a:lvl4pPr>
            <a:lvl5pPr marL="1827217" indent="0">
              <a:buNone/>
              <a:defRPr sz="1600" b="1"/>
            </a:lvl5pPr>
            <a:lvl6pPr marL="2284021" indent="0">
              <a:buNone/>
              <a:defRPr sz="1600" b="1"/>
            </a:lvl6pPr>
            <a:lvl7pPr marL="2740825" indent="0">
              <a:buNone/>
              <a:defRPr sz="1600" b="1"/>
            </a:lvl7pPr>
            <a:lvl8pPr marL="3197631" indent="0">
              <a:buNone/>
              <a:defRPr sz="1600" b="1"/>
            </a:lvl8pPr>
            <a:lvl9pPr marL="36544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0" y="2398721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547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6" y="59277"/>
            <a:ext cx="9618663" cy="784022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862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767631">
            <a:off x="398111" y="3629184"/>
            <a:ext cx="9289032" cy="923249"/>
          </a:xfrm>
          <a:prstGeom prst="rect">
            <a:avLst/>
          </a:prstGeom>
          <a:noFill/>
        </p:spPr>
        <p:txBody>
          <a:bodyPr wrap="square" lIns="91360" tIns="45680" rIns="91360" bIns="45680" rtlCol="0">
            <a:spAutoFit/>
          </a:bodyPr>
          <a:lstStyle/>
          <a:p>
            <a:pPr algn="ctr" defTabSz="1042615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5400" dirty="0" smtClean="0">
                <a:solidFill>
                  <a:srgbClr val="FFFFFF">
                    <a:lumMod val="75000"/>
                  </a:srgbClr>
                </a:solidFill>
                <a:latin typeface="Arial"/>
                <a:ea typeface="+mn-ea"/>
              </a:rPr>
              <a:t>DRAFT FOR DISCUSSION</a:t>
            </a:r>
            <a:endParaRPr lang="en-GB" sz="5400" dirty="0">
              <a:solidFill>
                <a:srgbClr val="FFFFFF">
                  <a:lumMod val="75000"/>
                </a:srgbClr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99876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33"/>
            <a:ext cx="3516312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0" y="301627"/>
            <a:ext cx="5975350" cy="6454774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6801" indent="0">
              <a:buNone/>
              <a:defRPr sz="1300"/>
            </a:lvl2pPr>
            <a:lvl3pPr marL="913608" indent="0">
              <a:buNone/>
              <a:defRPr sz="1000"/>
            </a:lvl3pPr>
            <a:lvl4pPr marL="1370412" indent="0">
              <a:buNone/>
              <a:defRPr sz="900"/>
            </a:lvl4pPr>
            <a:lvl5pPr marL="1827217" indent="0">
              <a:buNone/>
              <a:defRPr sz="900"/>
            </a:lvl5pPr>
            <a:lvl6pPr marL="2284021" indent="0">
              <a:buNone/>
              <a:defRPr sz="900"/>
            </a:lvl6pPr>
            <a:lvl7pPr marL="2740825" indent="0">
              <a:buNone/>
              <a:defRPr sz="900"/>
            </a:lvl7pPr>
            <a:lvl8pPr marL="3197631" indent="0">
              <a:buNone/>
              <a:defRPr sz="900"/>
            </a:lvl8pPr>
            <a:lvl9pPr marL="36544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 rot="19767631">
            <a:off x="398111" y="3629184"/>
            <a:ext cx="9289032" cy="923249"/>
          </a:xfrm>
          <a:prstGeom prst="rect">
            <a:avLst/>
          </a:prstGeom>
          <a:noFill/>
        </p:spPr>
        <p:txBody>
          <a:bodyPr wrap="square" lIns="91360" tIns="45680" rIns="91360" bIns="45680" rtlCol="0">
            <a:spAutoFit/>
          </a:bodyPr>
          <a:lstStyle/>
          <a:p>
            <a:pPr algn="ctr" defTabSz="1042615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5400" dirty="0" smtClean="0">
                <a:solidFill>
                  <a:srgbClr val="FFFFFF">
                    <a:lumMod val="75000"/>
                  </a:srgbClr>
                </a:solidFill>
                <a:latin typeface="Arial"/>
                <a:ea typeface="+mn-ea"/>
              </a:rPr>
              <a:t>DRAFT FOR DISCUSSION</a:t>
            </a:r>
            <a:endParaRPr lang="en-GB" sz="5400" dirty="0">
              <a:solidFill>
                <a:srgbClr val="FFFFFF">
                  <a:lumMod val="75000"/>
                </a:srgbClr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0914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4" y="5294321"/>
            <a:ext cx="6413500" cy="62388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4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6801" indent="0">
              <a:buNone/>
              <a:defRPr sz="2900"/>
            </a:lvl2pPr>
            <a:lvl3pPr marL="913608" indent="0">
              <a:buNone/>
              <a:defRPr sz="2400"/>
            </a:lvl3pPr>
            <a:lvl4pPr marL="1370412" indent="0">
              <a:buNone/>
              <a:defRPr sz="2100"/>
            </a:lvl4pPr>
            <a:lvl5pPr marL="1827217" indent="0">
              <a:buNone/>
              <a:defRPr sz="2100"/>
            </a:lvl5pPr>
            <a:lvl6pPr marL="2284021" indent="0">
              <a:buNone/>
              <a:defRPr sz="2100"/>
            </a:lvl6pPr>
            <a:lvl7pPr marL="2740825" indent="0">
              <a:buNone/>
              <a:defRPr sz="2100"/>
            </a:lvl7pPr>
            <a:lvl8pPr marL="3197631" indent="0">
              <a:buNone/>
              <a:defRPr sz="2100"/>
            </a:lvl8pPr>
            <a:lvl9pPr marL="3654435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4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6801" indent="0">
              <a:buNone/>
              <a:defRPr sz="1300"/>
            </a:lvl2pPr>
            <a:lvl3pPr marL="913608" indent="0">
              <a:buNone/>
              <a:defRPr sz="1000"/>
            </a:lvl3pPr>
            <a:lvl4pPr marL="1370412" indent="0">
              <a:buNone/>
              <a:defRPr sz="900"/>
            </a:lvl4pPr>
            <a:lvl5pPr marL="1827217" indent="0">
              <a:buNone/>
              <a:defRPr sz="900"/>
            </a:lvl5pPr>
            <a:lvl6pPr marL="2284021" indent="0">
              <a:buNone/>
              <a:defRPr sz="900"/>
            </a:lvl6pPr>
            <a:lvl7pPr marL="2740825" indent="0">
              <a:buNone/>
              <a:defRPr sz="900"/>
            </a:lvl7pPr>
            <a:lvl8pPr marL="3197631" indent="0">
              <a:buNone/>
              <a:defRPr sz="900"/>
            </a:lvl8pPr>
            <a:lvl9pPr marL="36544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205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991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178" y="303220"/>
            <a:ext cx="2403475" cy="59261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91" y="303220"/>
            <a:ext cx="7062788" cy="59261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862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432" y="-107007"/>
            <a:ext cx="9802428" cy="1260475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#. Click to edit Master title style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1204" y="1189137"/>
            <a:ext cx="9781335" cy="460948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2630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3" name="Picture 4" descr="Template landscape shadow_5_Page_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163" y="-19050"/>
            <a:ext cx="10748963" cy="760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5338" y="2268538"/>
            <a:ext cx="9085262" cy="1008062"/>
          </a:xfrm>
        </p:spPr>
        <p:txBody>
          <a:bodyPr anchor="t"/>
          <a:lstStyle>
            <a:lvl1pPr>
              <a:defRPr sz="4600">
                <a:solidFill>
                  <a:srgbClr val="70147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01688" y="3914070"/>
            <a:ext cx="9072562" cy="1931988"/>
          </a:xfrm>
        </p:spPr>
        <p:txBody>
          <a:bodyPr/>
          <a:lstStyle>
            <a:lvl1pPr marL="0" indent="0" eaLnBrk="0" hangingPunct="0">
              <a:buFontTx/>
              <a:buNone/>
              <a:defRPr sz="2500" b="1" i="1">
                <a:solidFill>
                  <a:srgbClr val="701471"/>
                </a:solidFill>
                <a:ea typeface="ＭＳ Ｐゴシック" pitchFamily="34" charset="-128"/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08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ChangeArrowheads="1"/>
          </p:cNvSpPr>
          <p:nvPr>
            <p:ph type="title"/>
          </p:nvPr>
        </p:nvSpPr>
        <p:spPr bwMode="auto">
          <a:xfrm>
            <a:off x="534993" y="128619"/>
            <a:ext cx="9618663" cy="635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ctr" anchorCtr="0" compatLnSpc="1">
            <a:prstTxWarp prst="textNoShape">
              <a:avLst/>
            </a:prstTxWarp>
          </a:bodyPr>
          <a:lstStyle>
            <a:lvl1pPr>
              <a:defRPr sz="270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534993" y="843304"/>
            <a:ext cx="9618663" cy="533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>
            <a:lvl1pPr>
              <a:defRPr sz="21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36544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2" y="3338787"/>
            <a:ext cx="9085263" cy="1501775"/>
          </a:xfr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4600" b="1" dirty="0">
                <a:solidFill>
                  <a:srgbClr val="70147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2" y="4906563"/>
            <a:ext cx="9085263" cy="1654175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456915" indent="0">
              <a:buNone/>
              <a:defRPr sz="1800"/>
            </a:lvl2pPr>
            <a:lvl3pPr marL="913834" indent="0">
              <a:buNone/>
              <a:defRPr sz="1600"/>
            </a:lvl3pPr>
            <a:lvl4pPr marL="1370752" indent="0">
              <a:buNone/>
              <a:defRPr sz="1400"/>
            </a:lvl4pPr>
            <a:lvl5pPr marL="1827669" indent="0">
              <a:buNone/>
              <a:defRPr sz="1400"/>
            </a:lvl5pPr>
            <a:lvl6pPr marL="2284587" indent="0">
              <a:buNone/>
              <a:defRPr sz="1400"/>
            </a:lvl6pPr>
            <a:lvl7pPr marL="2741503" indent="0">
              <a:buNone/>
              <a:defRPr sz="1400"/>
            </a:lvl7pPr>
            <a:lvl8pPr marL="3198422" indent="0">
              <a:buNone/>
              <a:defRPr sz="1400"/>
            </a:lvl8pPr>
            <a:lvl9pPr marL="365533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05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3" y="59280"/>
            <a:ext cx="9618663" cy="1101657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94" y="1765304"/>
            <a:ext cx="4732337" cy="44640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31" y="1765304"/>
            <a:ext cx="4733925" cy="44640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75452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3" y="128623"/>
            <a:ext cx="9618663" cy="1096857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6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5" indent="0">
              <a:buNone/>
              <a:defRPr sz="2100" b="1"/>
            </a:lvl2pPr>
            <a:lvl3pPr marL="913834" indent="0">
              <a:buNone/>
              <a:defRPr sz="1800" b="1"/>
            </a:lvl3pPr>
            <a:lvl4pPr marL="1370752" indent="0">
              <a:buNone/>
              <a:defRPr sz="1600" b="1"/>
            </a:lvl4pPr>
            <a:lvl5pPr marL="1827669" indent="0">
              <a:buNone/>
              <a:defRPr sz="1600" b="1"/>
            </a:lvl5pPr>
            <a:lvl6pPr marL="2284587" indent="0">
              <a:buNone/>
              <a:defRPr sz="1600" b="1"/>
            </a:lvl6pPr>
            <a:lvl7pPr marL="2741503" indent="0">
              <a:buNone/>
              <a:defRPr sz="1600" b="1"/>
            </a:lvl7pPr>
            <a:lvl8pPr marL="3198422" indent="0">
              <a:buNone/>
              <a:defRPr sz="1600" b="1"/>
            </a:lvl8pPr>
            <a:lvl9pPr marL="36553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8719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0" y="1692276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5" indent="0">
              <a:buNone/>
              <a:defRPr sz="2100" b="1"/>
            </a:lvl2pPr>
            <a:lvl3pPr marL="913834" indent="0">
              <a:buNone/>
              <a:defRPr sz="1800" b="1"/>
            </a:lvl3pPr>
            <a:lvl4pPr marL="1370752" indent="0">
              <a:buNone/>
              <a:defRPr sz="1600" b="1"/>
            </a:lvl4pPr>
            <a:lvl5pPr marL="1827669" indent="0">
              <a:buNone/>
              <a:defRPr sz="1600" b="1"/>
            </a:lvl5pPr>
            <a:lvl6pPr marL="2284587" indent="0">
              <a:buNone/>
              <a:defRPr sz="1600" b="1"/>
            </a:lvl6pPr>
            <a:lvl7pPr marL="2741503" indent="0">
              <a:buNone/>
              <a:defRPr sz="1600" b="1"/>
            </a:lvl7pPr>
            <a:lvl8pPr marL="3198422" indent="0">
              <a:buNone/>
              <a:defRPr sz="1600" b="1"/>
            </a:lvl8pPr>
            <a:lvl9pPr marL="36553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0" y="2398719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873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3" y="59277"/>
            <a:ext cx="9618663" cy="118106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55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2" y="4859341"/>
            <a:ext cx="9085263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2" y="3205163"/>
            <a:ext cx="9085263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7029" indent="0">
              <a:buNone/>
              <a:defRPr sz="1800"/>
            </a:lvl2pPr>
            <a:lvl3pPr marL="914059" indent="0">
              <a:buNone/>
              <a:defRPr sz="1600"/>
            </a:lvl3pPr>
            <a:lvl4pPr marL="1371092" indent="0">
              <a:buNone/>
              <a:defRPr sz="1400"/>
            </a:lvl4pPr>
            <a:lvl5pPr marL="1828122" indent="0">
              <a:buNone/>
              <a:defRPr sz="1400"/>
            </a:lvl5pPr>
            <a:lvl6pPr marL="2285151" indent="0">
              <a:buNone/>
              <a:defRPr sz="1400"/>
            </a:lvl6pPr>
            <a:lvl7pPr marL="2742181" indent="0">
              <a:buNone/>
              <a:defRPr sz="1400"/>
            </a:lvl7pPr>
            <a:lvl8pPr marL="3199213" indent="0">
              <a:buNone/>
              <a:defRPr sz="1400"/>
            </a:lvl8pPr>
            <a:lvl9pPr marL="365624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767631">
            <a:off x="398111" y="3629169"/>
            <a:ext cx="9289032" cy="923273"/>
          </a:xfrm>
          <a:prstGeom prst="rect">
            <a:avLst/>
          </a:prstGeom>
          <a:noFill/>
        </p:spPr>
        <p:txBody>
          <a:bodyPr wrap="square" lIns="91383" tIns="45692" rIns="91383" bIns="45692" rtlCol="0">
            <a:spAutoFit/>
          </a:bodyPr>
          <a:lstStyle/>
          <a:p>
            <a:pPr algn="ctr" defTabSz="104235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5400" dirty="0" smtClean="0">
                <a:solidFill>
                  <a:srgbClr val="FFFFFF">
                    <a:lumMod val="75000"/>
                  </a:srgbClr>
                </a:solidFill>
                <a:latin typeface="Arial"/>
                <a:ea typeface="+mn-ea"/>
              </a:rPr>
              <a:t>DRAFT FOR DISCUSSION</a:t>
            </a:r>
            <a:endParaRPr lang="en-GB" sz="5400" dirty="0">
              <a:solidFill>
                <a:srgbClr val="FFFFFF">
                  <a:lumMod val="75000"/>
                </a:srgbClr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39511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30"/>
            <a:ext cx="3516312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0" y="301627"/>
            <a:ext cx="5975350" cy="6454774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6915" indent="0">
              <a:buNone/>
              <a:defRPr sz="1300"/>
            </a:lvl2pPr>
            <a:lvl3pPr marL="913834" indent="0">
              <a:buNone/>
              <a:defRPr sz="1000"/>
            </a:lvl3pPr>
            <a:lvl4pPr marL="1370752" indent="0">
              <a:buNone/>
              <a:defRPr sz="900"/>
            </a:lvl4pPr>
            <a:lvl5pPr marL="1827669" indent="0">
              <a:buNone/>
              <a:defRPr sz="900"/>
            </a:lvl5pPr>
            <a:lvl6pPr marL="2284587" indent="0">
              <a:buNone/>
              <a:defRPr sz="900"/>
            </a:lvl6pPr>
            <a:lvl7pPr marL="2741503" indent="0">
              <a:buNone/>
              <a:defRPr sz="900"/>
            </a:lvl7pPr>
            <a:lvl8pPr marL="3198422" indent="0">
              <a:buNone/>
              <a:defRPr sz="900"/>
            </a:lvl8pPr>
            <a:lvl9pPr marL="36553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 rot="19767631">
            <a:off x="398111" y="3629169"/>
            <a:ext cx="9289032" cy="923273"/>
          </a:xfrm>
          <a:prstGeom prst="rect">
            <a:avLst/>
          </a:prstGeom>
          <a:noFill/>
        </p:spPr>
        <p:txBody>
          <a:bodyPr wrap="square" lIns="91383" tIns="45692" rIns="91383" bIns="45692" rtlCol="0">
            <a:spAutoFit/>
          </a:bodyPr>
          <a:lstStyle/>
          <a:p>
            <a:pPr algn="ctr" defTabSz="104235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5400" dirty="0" smtClean="0">
                <a:solidFill>
                  <a:srgbClr val="FFFFFF">
                    <a:lumMod val="75000"/>
                  </a:srgbClr>
                </a:solidFill>
                <a:latin typeface="Arial"/>
                <a:ea typeface="+mn-ea"/>
              </a:rPr>
              <a:t>DRAFT FOR DISCUSSION</a:t>
            </a:r>
            <a:endParaRPr lang="en-GB" sz="5400" dirty="0">
              <a:solidFill>
                <a:srgbClr val="FFFFFF">
                  <a:lumMod val="75000"/>
                </a:srgbClr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075941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4" y="5294318"/>
            <a:ext cx="6413500" cy="62388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4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6915" indent="0">
              <a:buNone/>
              <a:defRPr sz="2900"/>
            </a:lvl2pPr>
            <a:lvl3pPr marL="913834" indent="0">
              <a:buNone/>
              <a:defRPr sz="2400"/>
            </a:lvl3pPr>
            <a:lvl4pPr marL="1370752" indent="0">
              <a:buNone/>
              <a:defRPr sz="2100"/>
            </a:lvl4pPr>
            <a:lvl5pPr marL="1827669" indent="0">
              <a:buNone/>
              <a:defRPr sz="2100"/>
            </a:lvl5pPr>
            <a:lvl6pPr marL="2284587" indent="0">
              <a:buNone/>
              <a:defRPr sz="2100"/>
            </a:lvl6pPr>
            <a:lvl7pPr marL="2741503" indent="0">
              <a:buNone/>
              <a:defRPr sz="2100"/>
            </a:lvl7pPr>
            <a:lvl8pPr marL="3198422" indent="0">
              <a:buNone/>
              <a:defRPr sz="2100"/>
            </a:lvl8pPr>
            <a:lvl9pPr marL="3655339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4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6915" indent="0">
              <a:buNone/>
              <a:defRPr sz="1300"/>
            </a:lvl2pPr>
            <a:lvl3pPr marL="913834" indent="0">
              <a:buNone/>
              <a:defRPr sz="1000"/>
            </a:lvl3pPr>
            <a:lvl4pPr marL="1370752" indent="0">
              <a:buNone/>
              <a:defRPr sz="900"/>
            </a:lvl4pPr>
            <a:lvl5pPr marL="1827669" indent="0">
              <a:buNone/>
              <a:defRPr sz="900"/>
            </a:lvl5pPr>
            <a:lvl6pPr marL="2284587" indent="0">
              <a:buNone/>
              <a:defRPr sz="900"/>
            </a:lvl6pPr>
            <a:lvl7pPr marL="2741503" indent="0">
              <a:buNone/>
              <a:defRPr sz="900"/>
            </a:lvl7pPr>
            <a:lvl8pPr marL="3198422" indent="0">
              <a:buNone/>
              <a:defRPr sz="900"/>
            </a:lvl8pPr>
            <a:lvl9pPr marL="365533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85563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2445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178" y="303218"/>
            <a:ext cx="2403475" cy="59261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91" y="303218"/>
            <a:ext cx="7062788" cy="59261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2809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432" y="-107007"/>
            <a:ext cx="9802428" cy="1260475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#. Click to edit Master title style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1202" y="1189137"/>
            <a:ext cx="9781335" cy="460948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37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91" y="1765303"/>
            <a:ext cx="4732337" cy="4464050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29" y="1765303"/>
            <a:ext cx="4733925" cy="4464050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6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100" b="1"/>
            </a:lvl2pPr>
            <a:lvl3pPr marL="914059" indent="0">
              <a:buNone/>
              <a:defRPr sz="1800" b="1"/>
            </a:lvl3pPr>
            <a:lvl4pPr marL="1371092" indent="0">
              <a:buNone/>
              <a:defRPr sz="1600" b="1"/>
            </a:lvl4pPr>
            <a:lvl5pPr marL="1828122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3" indent="0">
              <a:buNone/>
              <a:defRPr sz="1600" b="1"/>
            </a:lvl8pPr>
            <a:lvl9pPr marL="3656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8716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0" y="1692276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100" b="1"/>
            </a:lvl2pPr>
            <a:lvl3pPr marL="914059" indent="0">
              <a:buNone/>
              <a:defRPr sz="1800" b="1"/>
            </a:lvl3pPr>
            <a:lvl4pPr marL="1371092" indent="0">
              <a:buNone/>
              <a:defRPr sz="1600" b="1"/>
            </a:lvl4pPr>
            <a:lvl5pPr marL="1828122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3" indent="0">
              <a:buNone/>
              <a:defRPr sz="1600" b="1"/>
            </a:lvl8pPr>
            <a:lvl9pPr marL="3656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0" y="2398716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8"/>
            <a:ext cx="3516312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0" y="301627"/>
            <a:ext cx="5975350" cy="6454774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300"/>
            </a:lvl2pPr>
            <a:lvl3pPr marL="914059" indent="0">
              <a:buNone/>
              <a:defRPr sz="1000"/>
            </a:lvl3pPr>
            <a:lvl4pPr marL="1371092" indent="0">
              <a:buNone/>
              <a:defRPr sz="900"/>
            </a:lvl4pPr>
            <a:lvl5pPr marL="1828122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3" indent="0">
              <a:buNone/>
              <a:defRPr sz="900"/>
            </a:lvl8pPr>
            <a:lvl9pPr marL="3656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3" y="5294316"/>
            <a:ext cx="6413500" cy="62388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3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029" indent="0">
              <a:buNone/>
              <a:defRPr sz="2900"/>
            </a:lvl2pPr>
            <a:lvl3pPr marL="914059" indent="0">
              <a:buNone/>
              <a:defRPr sz="2400"/>
            </a:lvl3pPr>
            <a:lvl4pPr marL="1371092" indent="0">
              <a:buNone/>
              <a:defRPr sz="2100"/>
            </a:lvl4pPr>
            <a:lvl5pPr marL="1828122" indent="0">
              <a:buNone/>
              <a:defRPr sz="2100"/>
            </a:lvl5pPr>
            <a:lvl6pPr marL="2285151" indent="0">
              <a:buNone/>
              <a:defRPr sz="2100"/>
            </a:lvl6pPr>
            <a:lvl7pPr marL="2742181" indent="0">
              <a:buNone/>
              <a:defRPr sz="2100"/>
            </a:lvl7pPr>
            <a:lvl8pPr marL="3199213" indent="0">
              <a:buNone/>
              <a:defRPr sz="2100"/>
            </a:lvl8pPr>
            <a:lvl9pPr marL="3656243" indent="0">
              <a:buNone/>
              <a:defRPr sz="21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3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300"/>
            </a:lvl2pPr>
            <a:lvl3pPr marL="914059" indent="0">
              <a:buNone/>
              <a:defRPr sz="1000"/>
            </a:lvl3pPr>
            <a:lvl4pPr marL="1371092" indent="0">
              <a:buNone/>
              <a:defRPr sz="900"/>
            </a:lvl4pPr>
            <a:lvl5pPr marL="1828122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3" indent="0">
              <a:buNone/>
              <a:defRPr sz="900"/>
            </a:lvl8pPr>
            <a:lvl9pPr marL="3656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Template landscape shadow_5_Page_5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25400" y="-15875"/>
            <a:ext cx="10744200" cy="759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4991" y="303213"/>
            <a:ext cx="9618663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3" rIns="91405" bIns="457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91" y="1765303"/>
            <a:ext cx="961866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5" tIns="45703" rIns="91405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5pPr>
      <a:lvl6pPr marL="457029" algn="l" rtl="0" fontAlgn="base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6pPr>
      <a:lvl7pPr marL="914059" algn="l" rtl="0" fontAlgn="base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7pPr>
      <a:lvl8pPr marL="1371092" algn="l" rtl="0" fontAlgn="base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8pPr>
      <a:lvl9pPr marL="1828122" algn="l" rtl="0" fontAlgn="base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9pPr>
    </p:titleStyle>
    <p:bodyStyle>
      <a:lvl1pPr marL="342773" indent="-34277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675" indent="-285644" algn="l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2576" indent="-228516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606" indent="-228516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056637" indent="-228516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513668" indent="-228516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2970697" indent="-228516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427729" indent="-228516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884760" indent="-228516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2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2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3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3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8" name="Picture 4" descr="Template landscape shadow_5_Page_5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25400" y="75"/>
            <a:ext cx="10744200" cy="759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4996" y="59277"/>
            <a:ext cx="9618663" cy="78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0" tIns="45680" rIns="9136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96" y="922707"/>
            <a:ext cx="9618663" cy="5558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32493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rgbClr val="84006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5pPr>
      <a:lvl6pPr marL="456801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6pPr>
      <a:lvl7pPr marL="913608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7pPr>
      <a:lvl8pPr marL="1370412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8pPr>
      <a:lvl9pPr marL="1827217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9pPr>
    </p:titleStyle>
    <p:bodyStyle>
      <a:lvl1pPr marL="342604" indent="-342604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42308" indent="-28550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2010" indent="-228402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598816" indent="-228402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5620" indent="-228402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2425" indent="-22840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2969228" indent="-22840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426035" indent="-22840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882839" indent="-228402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8" name="Picture 4" descr="Template landscape shadow_5_Page_5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25400" y="75"/>
            <a:ext cx="10744200" cy="759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4993" y="-34999"/>
            <a:ext cx="9618663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93" y="1261146"/>
            <a:ext cx="961866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71234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5pPr>
      <a:lvl6pPr marL="456915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6pPr>
      <a:lvl7pPr marL="913834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7pPr>
      <a:lvl8pPr marL="1370752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8pPr>
      <a:lvl9pPr marL="1827669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4006F"/>
          </a:solidFill>
          <a:latin typeface="Arial" charset="0"/>
          <a:ea typeface="ＭＳ Ｐゴシック" pitchFamily="34" charset="-128"/>
        </a:defRPr>
      </a:lvl9pPr>
    </p:titleStyle>
    <p:bodyStyle>
      <a:lvl1pPr marL="342688" indent="-342688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492" indent="-285573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2293" indent="-228459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211" indent="-228459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056129" indent="-228459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513046" indent="-228459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2969962" indent="-228459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426881" indent="-228459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883799" indent="-228459" algn="l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5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34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52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69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87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503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422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339" algn="l" defTabSz="9138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338" y="1981275"/>
            <a:ext cx="9085262" cy="1008062"/>
          </a:xfrm>
        </p:spPr>
        <p:txBody>
          <a:bodyPr/>
          <a:lstStyle/>
          <a:p>
            <a:r>
              <a:rPr lang="en-GB" dirty="0" smtClean="0"/>
              <a:t>People gateway </a:t>
            </a:r>
            <a:r>
              <a:rPr lang="en-GB" dirty="0" smtClean="0"/>
              <a:t>program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/>
              <a:t>CVSA 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lang="en-GB" sz="40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1688" y="4081687"/>
            <a:ext cx="9072562" cy="1931988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July 2015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96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19" y="2010482"/>
            <a:ext cx="4392488" cy="29088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300" dirty="0" smtClean="0"/>
              <a:t>Gateway</a:t>
            </a:r>
            <a:endParaRPr lang="en-GB" sz="2300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91791" y="2283797"/>
            <a:ext cx="4464496" cy="2483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787206">
              <a:lnSpc>
                <a:spcPct val="130000"/>
              </a:lnSpc>
              <a:spcAft>
                <a:spcPts val="600"/>
              </a:spcAft>
            </a:pPr>
            <a:r>
              <a:rPr lang="en-GB" sz="1800" dirty="0">
                <a:latin typeface="+mj-lt"/>
              </a:rPr>
              <a:t>The future delivery model would pull together a number of internal and external resources to provide a single sustainable solution for families and individuals struggling financially.  Critically support will be linked to the resident owning and taking actions to support their future position. </a:t>
            </a:r>
            <a:endParaRPr lang="de-DE" sz="1800" dirty="0">
              <a:latin typeface="+mj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blackWhite">
          <a:xfrm>
            <a:off x="591791" y="826347"/>
            <a:ext cx="9145016" cy="1114868"/>
          </a:xfrm>
          <a:prstGeom prst="rect">
            <a:avLst/>
          </a:prstGeom>
          <a:solidFill>
            <a:srgbClr val="E4D2E4">
              <a:alpha val="82000"/>
            </a:srgbClr>
          </a:solidFill>
          <a:ln w="127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07973" tIns="71983" rIns="107973" bIns="71983" anchor="ctr">
            <a:spAutoFit/>
          </a:bodyPr>
          <a:lstStyle/>
          <a:p>
            <a:r>
              <a:rPr lang="en-GB" sz="2100" dirty="0">
                <a:latin typeface="+mj-lt"/>
              </a:rPr>
              <a:t>The proposal is to bring together our existing welfare support arrangements to promote independence through an aligned financial, training/work and housing support offer </a:t>
            </a:r>
          </a:p>
        </p:txBody>
      </p:sp>
    </p:spTree>
    <p:extLst>
      <p:ext uri="{BB962C8B-B14F-4D97-AF65-F5344CB8AC3E}">
        <p14:creationId xmlns:p14="http://schemas.microsoft.com/office/powerpoint/2010/main" val="40308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83" y="829097"/>
            <a:ext cx="9618663" cy="5496369"/>
          </a:xfrm>
        </p:spPr>
        <p:txBody>
          <a:bodyPr/>
          <a:lstStyle/>
          <a:p>
            <a:r>
              <a:rPr lang="en-GB" sz="2000" dirty="0" smtClean="0"/>
              <a:t>Our aims</a:t>
            </a:r>
          </a:p>
          <a:p>
            <a:pPr lvl="1"/>
            <a:r>
              <a:rPr lang="en-GB" sz="1800" dirty="0" smtClean="0"/>
              <a:t>Establish financial stability</a:t>
            </a:r>
          </a:p>
          <a:p>
            <a:pPr lvl="1"/>
            <a:r>
              <a:rPr lang="en-GB" sz="1800" dirty="0" smtClean="0"/>
              <a:t>Consider housing options, support</a:t>
            </a:r>
          </a:p>
          <a:p>
            <a:pPr lvl="1"/>
            <a:r>
              <a:rPr lang="en-GB" sz="1800" dirty="0" smtClean="0"/>
              <a:t>Employment, training to find work or volunteering</a:t>
            </a:r>
            <a:endParaRPr lang="en-GB" sz="1800" dirty="0" smtClean="0"/>
          </a:p>
          <a:p>
            <a:pPr lvl="1"/>
            <a:r>
              <a:rPr lang="en-GB" sz="1800" dirty="0" smtClean="0"/>
              <a:t>Outcome focussed </a:t>
            </a:r>
          </a:p>
          <a:p>
            <a:pPr lvl="1"/>
            <a:r>
              <a:rPr lang="en-GB" sz="1800" dirty="0" smtClean="0"/>
              <a:t>Agree action plan</a:t>
            </a:r>
          </a:p>
          <a:p>
            <a:r>
              <a:rPr lang="en-GB" sz="2000" dirty="0" smtClean="0"/>
              <a:t>Reviewed our data – what did it tell us?  </a:t>
            </a:r>
          </a:p>
          <a:p>
            <a:pPr lvl="1"/>
            <a:r>
              <a:rPr lang="en-GB" sz="1800" dirty="0" smtClean="0"/>
              <a:t>Considered the service cross over</a:t>
            </a:r>
          </a:p>
          <a:p>
            <a:pPr lvl="1"/>
            <a:r>
              <a:rPr lang="en-GB" sz="1800" dirty="0" smtClean="0"/>
              <a:t>Identified customers that required assistance – data set, cost &amp; debt </a:t>
            </a:r>
          </a:p>
          <a:p>
            <a:r>
              <a:rPr lang="en-GB" sz="2000" dirty="0" smtClean="0"/>
              <a:t>Looked at customer journeys</a:t>
            </a:r>
          </a:p>
          <a:p>
            <a:pPr lvl="1"/>
            <a:r>
              <a:rPr lang="en-GB" sz="1800" dirty="0" smtClean="0"/>
              <a:t>Could we prevent, prior to crisis</a:t>
            </a:r>
          </a:p>
          <a:p>
            <a:pPr lvl="1"/>
            <a:r>
              <a:rPr lang="en-GB" sz="1800" dirty="0" smtClean="0"/>
              <a:t>Catch them for another reason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4990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100" dirty="0" smtClean="0"/>
              <a:t>Relevant information and advice to assist prevention</a:t>
            </a:r>
          </a:p>
          <a:p>
            <a:pPr lvl="1"/>
            <a:r>
              <a:rPr lang="en-GB" sz="1900" dirty="0" smtClean="0"/>
              <a:t>What do we need, what do we have</a:t>
            </a:r>
          </a:p>
          <a:p>
            <a:pPr lvl="1"/>
            <a:r>
              <a:rPr lang="en-GB" sz="1900" dirty="0" smtClean="0"/>
              <a:t>How do we meet the gaps?  </a:t>
            </a:r>
          </a:p>
          <a:p>
            <a:r>
              <a:rPr lang="en-GB" sz="2100" dirty="0"/>
              <a:t>Effective referral process to </a:t>
            </a:r>
            <a:r>
              <a:rPr lang="en-GB" sz="2100" dirty="0" smtClean="0"/>
              <a:t>partners</a:t>
            </a:r>
          </a:p>
          <a:p>
            <a:pPr lvl="1"/>
            <a:r>
              <a:rPr lang="en-GB" sz="1900" dirty="0" smtClean="0"/>
              <a:t>Based on outcomes</a:t>
            </a:r>
          </a:p>
          <a:p>
            <a:pPr lvl="1"/>
            <a:r>
              <a:rPr lang="en-GB" sz="1900" dirty="0" smtClean="0"/>
              <a:t>Monitor success, refer more </a:t>
            </a:r>
            <a:r>
              <a:rPr lang="en-GB" sz="1900" dirty="0" smtClean="0"/>
              <a:t> </a:t>
            </a:r>
          </a:p>
          <a:p>
            <a:r>
              <a:rPr lang="en-GB" sz="2100" dirty="0" smtClean="0"/>
              <a:t>Community support  </a:t>
            </a:r>
          </a:p>
          <a:p>
            <a:pPr lvl="1"/>
            <a:r>
              <a:rPr lang="en-GB" sz="1900" dirty="0" smtClean="0"/>
              <a:t>what is available </a:t>
            </a:r>
          </a:p>
          <a:p>
            <a:pPr lvl="1"/>
            <a:r>
              <a:rPr lang="en-GB" sz="1900" dirty="0" smtClean="0"/>
              <a:t>what might we do together? </a:t>
            </a:r>
          </a:p>
          <a:p>
            <a:r>
              <a:rPr lang="en-GB" sz="2100" dirty="0" smtClean="0"/>
              <a:t>Phase 2 </a:t>
            </a:r>
          </a:p>
          <a:p>
            <a:pPr lvl="1"/>
            <a:r>
              <a:rPr lang="en-GB" sz="1900" dirty="0" smtClean="0"/>
              <a:t>Children’s service</a:t>
            </a:r>
          </a:p>
          <a:p>
            <a:pPr lvl="1"/>
            <a:r>
              <a:rPr lang="en-GB" sz="1900" dirty="0" smtClean="0"/>
              <a:t>Expand into adults</a:t>
            </a:r>
          </a:p>
          <a:p>
            <a:pPr lvl="1"/>
            <a:r>
              <a:rPr lang="en-GB" sz="1900" dirty="0" smtClean="0"/>
              <a:t>Further links to health</a:t>
            </a:r>
            <a:endParaRPr lang="en-GB" sz="1900" dirty="0"/>
          </a:p>
          <a:p>
            <a:pPr marL="0" indent="0">
              <a:buNone/>
            </a:pP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89613824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Ｐゴシック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1" dirty="0" smtClean="0">
            <a:solidFill>
              <a:srgbClr val="A10088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Custom 3">
      <a:dk1>
        <a:srgbClr val="000000"/>
      </a:dk1>
      <a:lt1>
        <a:srgbClr val="FFFFFF"/>
      </a:lt1>
      <a:dk2>
        <a:srgbClr val="DB536A"/>
      </a:dk2>
      <a:lt2>
        <a:srgbClr val="FFFFFF"/>
      </a:lt2>
      <a:accent1>
        <a:srgbClr val="DB536A"/>
      </a:accent1>
      <a:accent2>
        <a:srgbClr val="602320"/>
      </a:accent2>
      <a:accent3>
        <a:srgbClr val="E0301E"/>
      </a:accent3>
      <a:accent4>
        <a:srgbClr val="A32020"/>
      </a:accent4>
      <a:accent5>
        <a:srgbClr val="FFB600"/>
      </a:accent5>
      <a:accent6>
        <a:srgbClr val="DC6900"/>
      </a:accent6>
      <a:hlink>
        <a:srgbClr val="000000"/>
      </a:hlink>
      <a:folHlink>
        <a:srgbClr val="000000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900"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Custom 3">
      <a:dk1>
        <a:srgbClr val="000000"/>
      </a:dk1>
      <a:lt1>
        <a:srgbClr val="FFFFFF"/>
      </a:lt1>
      <a:dk2>
        <a:srgbClr val="DB536A"/>
      </a:dk2>
      <a:lt2>
        <a:srgbClr val="FFFFFF"/>
      </a:lt2>
      <a:accent1>
        <a:srgbClr val="DB536A"/>
      </a:accent1>
      <a:accent2>
        <a:srgbClr val="602320"/>
      </a:accent2>
      <a:accent3>
        <a:srgbClr val="E0301E"/>
      </a:accent3>
      <a:accent4>
        <a:srgbClr val="A32020"/>
      </a:accent4>
      <a:accent5>
        <a:srgbClr val="FFB600"/>
      </a:accent5>
      <a:accent6>
        <a:srgbClr val="DC6900"/>
      </a:accent6>
      <a:hlink>
        <a:srgbClr val="000000"/>
      </a:hlink>
      <a:folHlink>
        <a:srgbClr val="000000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900"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3F50F0CB20924D853C1E30708CD605" ma:contentTypeVersion="12" ma:contentTypeDescription="Create a new document." ma:contentTypeScope="" ma:versionID="12cd50d7f8d4f1d082976ffa88b4ce15">
  <xsd:schema xmlns:xsd="http://www.w3.org/2001/XMLSchema" xmlns:xs="http://www.w3.org/2001/XMLSchema" xmlns:p="http://schemas.microsoft.com/office/2006/metadata/properties" xmlns:ns2="6cbf4a9c-2aa7-49a7-8faa-850bdb981c11" xmlns:ns3="e4ee1351-6712-4df0-b39f-026aba693b5d" xmlns:ns4="299e9bb1-c380-4086-bad8-d8471915ec23" targetNamespace="http://schemas.microsoft.com/office/2006/metadata/properties" ma:root="true" ma:fieldsID="25f99b92b37fe44e0aa58054848f581a" ns2:_="" ns3:_="" ns4:_="">
    <xsd:import namespace="6cbf4a9c-2aa7-49a7-8faa-850bdb981c11"/>
    <xsd:import namespace="e4ee1351-6712-4df0-b39f-026aba693b5d"/>
    <xsd:import namespace="299e9bb1-c380-4086-bad8-d8471915ec23"/>
    <xsd:element name="properties">
      <xsd:complexType>
        <xsd:sequence>
          <xsd:element name="documentManagement">
            <xsd:complexType>
              <xsd:all>
                <xsd:element ref="ns2:DocumentDescription" minOccurs="0"/>
                <xsd:element ref="ns2:DocumentAuthor" minOccurs="0"/>
                <xsd:element ref="ns2:ProtectiveClassification"/>
                <xsd:element ref="ns3:TaxCatchAll" minOccurs="0"/>
                <xsd:element ref="ns3:TaxCatchAllLabel" minOccurs="0"/>
                <xsd:element ref="ns3:febcb389c47c4530afe6acfa103de16c" minOccurs="0"/>
                <xsd:element ref="ns4:l1c2f45cb913413195fefa0ed1a24d84" minOccurs="0"/>
                <xsd:element ref="ns3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bf4a9c-2aa7-49a7-8faa-850bdb981c11" elementFormDefault="qualified">
    <xsd:import namespace="http://schemas.microsoft.com/office/2006/documentManagement/types"/>
    <xsd:import namespace="http://schemas.microsoft.com/office/infopath/2007/PartnerControls"/>
    <xsd:element name="DocumentDescription" ma:index="2" nillable="true" ma:displayName="Document Description" ma:internalName="DocumentDescription">
      <xsd:simpleType>
        <xsd:restriction base="dms:Note">
          <xsd:maxLength value="255"/>
        </xsd:restriction>
      </xsd:simpleType>
    </xsd:element>
    <xsd:element name="DocumentAuthor" ma:index="3" nillable="true" ma:displayName="Primary Contact" ma:list="UserInfo" ma:SearchPeopleOnly="false" ma:SharePointGroup="0" ma:internalName="Document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tectiveClassification" ma:index="4" ma:displayName="Protective Marking" ma:default="NOT CLASSIFIED" ma:description="Protective Marking scheme for LBC is being reviewed and will be available at a later date. NOT CLASSIFIED means that no Protective Marking decision has been made." ma:format="Dropdown" ma:internalName="ProtectiveClassification" ma:readOnly="false">
      <xsd:simpleType>
        <xsd:restriction base="dms:Choice">
          <xsd:enumeration value="NOT CLASSIFI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ee1351-6712-4df0-b39f-026aba693b5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3b9c4873-3f8f-427a-b7f2-a978088e7292}" ma:internalName="TaxCatchAll" ma:showField="CatchAllData" ma:web="6cbf4a9c-2aa7-49a7-8faa-850bdb981c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description="" ma:hidden="true" ma:list="{3b9c4873-3f8f-427a-b7f2-a978088e7292}" ma:internalName="TaxCatchAllLabel" ma:readOnly="true" ma:showField="CatchAllDataLabel" ma:web="6cbf4a9c-2aa7-49a7-8faa-850bdb981c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ebcb389c47c4530afe6acfa103de16c" ma:index="12" ma:taxonomy="true" ma:internalName="febcb389c47c4530afe6acfa103de16c" ma:taxonomyFieldName="OrganisationalUnit" ma:displayName="Organisational Unit" ma:readOnly="false" ma:default="" ma:fieldId="{febcb389-c47c-4530-afe6-acfa103de16c}" ma:sspId="09b920bb-4f15-4fae-9738-82eeb8e0e1a0" ma:termSetId="78ff6660-95be-4a3d-b23f-866811dcb0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09b920bb-4f15-4fae-9738-82eeb8e0e1a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9e9bb1-c380-4086-bad8-d8471915ec23" elementFormDefault="qualified">
    <xsd:import namespace="http://schemas.microsoft.com/office/2006/documentManagement/types"/>
    <xsd:import namespace="http://schemas.microsoft.com/office/infopath/2007/PartnerControls"/>
    <xsd:element name="l1c2f45cb913413195fefa0ed1a24d84" ma:index="14" nillable="true" ma:taxonomy="true" ma:internalName="l1c2f45cb913413195fefa0ed1a24d84" ma:taxonomyFieldName="Activity" ma:displayName="Activity" ma:fieldId="{51c2f45c-b913-4131-95fe-fa0ed1a24d84}" ma:sspId="09b920bb-4f15-4fae-9738-82eeb8e0e1a0" ma:termSetId="44100e73-1814-4be6-bb99-e9013fcd64c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09b920bb-4f15-4fae-9738-82eeb8e0e1a0" ContentTypeId="0x0101" PreviousValue="false"/>
</file>

<file path=customXml/item5.xml><?xml version="1.0" encoding="utf-8"?>
<p:properties xmlns:p="http://schemas.microsoft.com/office/2006/metadata/properties" xmlns:xsi="http://www.w3.org/2001/XMLSchema-instance">
  <documentManagement>
    <l1c2f45cb913413195fefa0ed1a24d84 xmlns="299e9bb1-c380-4086-bad8-d8471915ec23">
      <Terms xmlns="http://schemas.microsoft.com/office/infopath/2007/PartnerControls"/>
    </l1c2f45cb913413195fefa0ed1a24d84>
    <TaxKeywordTaxHTField xmlns="e4ee1351-6712-4df0-b39f-026aba693b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Hate Crime</TermName>
          <TermId xmlns="http://schemas.microsoft.com/office/infopath/2007/PartnerControls">f156fceb-7f9a-4408-ad85-a4c330b5931b</TermId>
        </TermInfo>
      </Terms>
    </TaxKeywordTaxHTField>
    <TaxCatchAll xmlns="e4ee1351-6712-4df0-b39f-026aba693b5d">
      <Value>2208</Value>
      <Value>2207</Value>
    </TaxCatchAll>
    <febcb389c47c4530afe6acfa103de16c xmlns="e4ee1351-6712-4df0-b39f-026aba693b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Community Safety Services</TermName>
          <TermId xmlns="http://schemas.microsoft.com/office/infopath/2007/PartnerControls">022014f9-4535-41d1-bdd7-dd0c7eee3cc1</TermId>
        </TermInfo>
      </Terms>
    </febcb389c47c4530afe6acfa103de16c>
    <DocumentDescription xmlns="6cbf4a9c-2aa7-49a7-8faa-850bdb981c11" xsi:nil="true"/>
    <ProtectiveClassification xmlns="6cbf4a9c-2aa7-49a7-8faa-850bdb981c11">NOT CLASSIFIED</ProtectiveClassification>
    <DocumentAuthor xmlns="6cbf4a9c-2aa7-49a7-8faa-850bdb981c11">
      <UserInfo>
        <DisplayName>Parker, Carl</DisplayName>
        <AccountId>14</AccountId>
        <AccountType/>
      </UserInfo>
    </DocumentAuthor>
  </documentManagement>
</p:properties>
</file>

<file path=customXml/itemProps1.xml><?xml version="1.0" encoding="utf-8"?>
<ds:datastoreItem xmlns:ds="http://schemas.openxmlformats.org/officeDocument/2006/customXml" ds:itemID="{5198C1CA-90E1-4616-A407-83C8C5930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bf4a9c-2aa7-49a7-8faa-850bdb981c11"/>
    <ds:schemaRef ds:uri="e4ee1351-6712-4df0-b39f-026aba693b5d"/>
    <ds:schemaRef ds:uri="299e9bb1-c380-4086-bad8-d8471915ec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BF873C-1BA9-4C45-AF1D-E7D8B0B53B77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F89A09F-6A7E-4D28-9630-4BA209DDF36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FAE16BB-C2E1-4764-B372-45216860410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D3ECBB4-050F-434E-94E3-45AD80F080AD}">
  <ds:schemaRefs>
    <ds:schemaRef ds:uri="http://schemas.microsoft.com/office/2006/metadata/properties"/>
    <ds:schemaRef ds:uri="http://www.w3.org/XML/1998/namespace"/>
    <ds:schemaRef ds:uri="299e9bb1-c380-4086-bad8-d8471915ec23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e4ee1351-6712-4df0-b39f-026aba693b5d"/>
    <ds:schemaRef ds:uri="http://schemas.microsoft.com/office/infopath/2007/PartnerControls"/>
    <ds:schemaRef ds:uri="http://schemas.openxmlformats.org/package/2006/metadata/core-properties"/>
    <ds:schemaRef ds:uri="6cbf4a9c-2aa7-49a7-8faa-850bdb981c1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18135</TotalTime>
  <Words>203</Words>
  <Application>Microsoft Office PowerPoint</Application>
  <PresentationFormat>Custom</PresentationFormat>
  <Paragraphs>36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1_Custom Design</vt:lpstr>
      <vt:lpstr>2_Custom Design</vt:lpstr>
      <vt:lpstr>3_Custom Design</vt:lpstr>
      <vt:lpstr>People gateway program  CVSA  </vt:lpstr>
      <vt:lpstr>Gateway</vt:lpstr>
      <vt:lpstr>Approach </vt:lpstr>
      <vt:lpstr>Next steps </vt:lpstr>
    </vt:vector>
  </TitlesOfParts>
  <Company>731-00319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Hate crime papers</dc:title>
  <dc:creator>BILL MCCLEAN</dc:creator>
  <cp:keywords>Hate Crime</cp:keywords>
  <cp:lastModifiedBy>London Borough Of Croydon User</cp:lastModifiedBy>
  <cp:revision>519</cp:revision>
  <dcterms:created xsi:type="dcterms:W3CDTF">2009-10-12T09:26:38Z</dcterms:created>
  <dcterms:modified xsi:type="dcterms:W3CDTF">2015-07-14T07:19:41Z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ganisationalUnit">
    <vt:lpwstr>2207;#Community Safety Services|022014f9-4535-41d1-bdd7-dd0c7eee3cc1</vt:lpwstr>
  </property>
  <property fmtid="{D5CDD505-2E9C-101B-9397-08002B2CF9AE}" pid="3" name="TaxKeyword">
    <vt:lpwstr>2208;#Hate Crime|f156fceb-7f9a-4408-ad85-a4c330b5931b</vt:lpwstr>
  </property>
  <property fmtid="{D5CDD505-2E9C-101B-9397-08002B2CF9AE}" pid="4" name="display_urn:schemas-microsoft-com:office:office#DocumentAuthor">
    <vt:lpwstr>Parker, Carl</vt:lpwstr>
  </property>
  <property fmtid="{D5CDD505-2E9C-101B-9397-08002B2CF9AE}" pid="5" name="ContentTypeId">
    <vt:lpwstr>0x010100D53F50F0CB20924D853C1E30708CD605</vt:lpwstr>
  </property>
</Properties>
</file>