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6"/>
    <p:sldMasterId id="2147484578" r:id="rId7"/>
    <p:sldMasterId id="2147484590" r:id="rId8"/>
  </p:sldMasterIdLst>
  <p:notesMasterIdLst>
    <p:notesMasterId r:id="rId18"/>
  </p:notesMasterIdLst>
  <p:sldIdLst>
    <p:sldId id="330" r:id="rId9"/>
    <p:sldId id="347" r:id="rId10"/>
    <p:sldId id="351" r:id="rId11"/>
    <p:sldId id="348" r:id="rId12"/>
    <p:sldId id="360" r:id="rId13"/>
    <p:sldId id="363" r:id="rId14"/>
    <p:sldId id="365" r:id="rId15"/>
    <p:sldId id="364" r:id="rId16"/>
    <p:sldId id="362" r:id="rId17"/>
  </p:sldIdLst>
  <p:sldSz cx="10688638" cy="7562850"/>
  <p:notesSz cx="6810375" cy="99425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1pPr>
    <a:lvl2pPr marL="518593" indent="-61849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2pPr>
    <a:lvl3pPr marL="1038783" indent="-125286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3pPr>
    <a:lvl4pPr marL="1560555" indent="-190308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4pPr>
    <a:lvl5pPr marL="2080740" indent="-253746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5pPr>
    <a:lvl6pPr marL="2283738" algn="l" defTabSz="913495" rtl="0" eaLnBrk="1" latinLnBrk="0" hangingPunct="1">
      <a:defRPr sz="27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6pPr>
    <a:lvl7pPr marL="2740486" algn="l" defTabSz="913495" rtl="0" eaLnBrk="1" latinLnBrk="0" hangingPunct="1">
      <a:defRPr sz="27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7pPr>
    <a:lvl8pPr marL="3197236" algn="l" defTabSz="913495" rtl="0" eaLnBrk="1" latinLnBrk="0" hangingPunct="1">
      <a:defRPr sz="27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8pPr>
    <a:lvl9pPr marL="3653983" algn="l" defTabSz="913495" rtl="0" eaLnBrk="1" latinLnBrk="0" hangingPunct="1">
      <a:defRPr sz="2700" kern="1200">
        <a:solidFill>
          <a:schemeClr val="tx1"/>
        </a:solidFill>
        <a:latin typeface="Times" pitchFamily="18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0088"/>
    <a:srgbClr val="660066"/>
    <a:srgbClr val="9999FF"/>
    <a:srgbClr val="3B3421"/>
    <a:srgbClr val="FF9900"/>
    <a:srgbClr val="480363"/>
    <a:srgbClr val="3F0165"/>
    <a:srgbClr val="800080"/>
    <a:srgbClr val="9933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75083" autoAdjust="0"/>
  </p:normalViewPr>
  <p:slideViewPr>
    <p:cSldViewPr snapToGrid="0" snapToObjects="1">
      <p:cViewPr>
        <p:scale>
          <a:sx n="50" d="100"/>
          <a:sy n="50" d="100"/>
        </p:scale>
        <p:origin x="-1410" y="-72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2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9841E75-FCCD-4181-A873-042C946B1A08}" type="datetimeFigureOut">
              <a:rPr lang="en-GB"/>
              <a:pPr>
                <a:defRPr/>
              </a:pPr>
              <a:t>14/07/2015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1525" y="746125"/>
            <a:ext cx="52673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A5C35E-E916-4A73-9D54-609192CA60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758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16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191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865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540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2891" algn="l" defTabSz="9131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9470" algn="l" defTabSz="9131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6051" algn="l" defTabSz="9131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2628" algn="l" defTabSz="9131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1525" y="746125"/>
            <a:ext cx="52673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 smtClean="0"/>
              <a:t>emind</a:t>
            </a:r>
            <a:r>
              <a:rPr lang="en-GB" baseline="0" dirty="0" smtClean="0"/>
              <a:t> us of our journey so far and our successes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Set the post May 2015 context</a:t>
            </a:r>
          </a:p>
          <a:p>
            <a:endParaRPr lang="en-GB" baseline="0" dirty="0" smtClean="0"/>
          </a:p>
          <a:p>
            <a:r>
              <a:rPr lang="en-GB" baseline="0" dirty="0" smtClean="0"/>
              <a:t>….and explore the new Make or buy approach…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5C35E-E916-4A73-9D54-609192CA60C4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29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1525" y="746125"/>
            <a:ext cx="52673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9pPr>
          </a:lstStyle>
          <a:p>
            <a:fld id="{E09AC616-EF45-4BA9-8A8F-ABAFD1C50D26}" type="slidenum">
              <a:rPr lang="en-GB" altLang="en-US" sz="1200" smtClean="0">
                <a:solidFill>
                  <a:srgbClr val="000000"/>
                </a:solidFill>
              </a:rPr>
              <a:pPr/>
              <a:t>2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1525" y="746125"/>
            <a:ext cx="52673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33A407-277B-4AAF-B2A5-07D0A1BB7344}" type="slidenum">
              <a:rPr lang="en-GB" altLang="en-US">
                <a:solidFill>
                  <a:prstClr val="black"/>
                </a:solidFill>
                <a:latin typeface="Times" pitchFamily="18" charset="0"/>
                <a:ea typeface="ヒラギノ角ゴ Pro W3" charset="-128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>
              <a:solidFill>
                <a:prstClr val="black"/>
              </a:solidFill>
              <a:latin typeface="Times" pitchFamily="18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1525" y="746125"/>
            <a:ext cx="52673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4BCAEB-80FC-467E-802A-F923427D5D64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5C35E-E916-4A73-9D54-609192CA60C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032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5C35E-E916-4A73-9D54-609192CA60C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08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0"/>
            <a:ext cx="9085342" cy="162111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/>
            </a:lvl1pPr>
            <a:lvl2pPr marL="520726" indent="0" algn="ctr">
              <a:buNone/>
              <a:defRPr/>
            </a:lvl2pPr>
            <a:lvl3pPr marL="1041456" indent="0" algn="ctr">
              <a:buNone/>
              <a:defRPr/>
            </a:lvl3pPr>
            <a:lvl4pPr marL="1562183" indent="0" algn="ctr">
              <a:buNone/>
              <a:defRPr/>
            </a:lvl4pPr>
            <a:lvl5pPr marL="2082911" indent="0" algn="ctr">
              <a:buNone/>
              <a:defRPr/>
            </a:lvl5pPr>
            <a:lvl6pPr marL="2603638" indent="0" algn="ctr">
              <a:buNone/>
              <a:defRPr/>
            </a:lvl6pPr>
            <a:lvl7pPr marL="3124368" indent="0" algn="ctr">
              <a:buNone/>
              <a:defRPr/>
            </a:lvl7pPr>
            <a:lvl8pPr marL="3645095" indent="0" algn="ctr">
              <a:buNone/>
              <a:defRPr/>
            </a:lvl8pPr>
            <a:lvl9pPr marL="4165823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FB473-4036-4A5A-AB23-EF51336F59E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7602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860E6-CA4C-4583-A4F6-A3DA09D935F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6930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5654" y="672253"/>
            <a:ext cx="2271336" cy="605028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50" y="672253"/>
            <a:ext cx="6635863" cy="605028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C67F6-81D6-4801-B7FD-EA83831308C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19801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BD9D-D237-4786-A4A3-953C31C9E25B}" type="datetimeFigureOut">
              <a:rPr lang="en-US" altLang="en-US"/>
              <a:pPr>
                <a:defRPr/>
              </a:pPr>
              <a:t>7/14/2015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C56F7-4315-4D26-AD70-F4812355E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78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8A76E-FA7F-425A-B62E-A57B4501E23A}" type="datetimeFigureOut">
              <a:rPr lang="en-US" altLang="en-US"/>
              <a:pPr>
                <a:defRPr/>
              </a:pPr>
              <a:t>7/14/2015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B69A3-3348-456E-B632-EAEFDA16B8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589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E1FD-5A22-4574-8810-15DB4D0DECC9}" type="datetimeFigureOut">
              <a:rPr lang="en-US" altLang="en-US"/>
              <a:pPr>
                <a:defRPr/>
              </a:pPr>
              <a:t>7/14/2015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3F4D9-6B23-45C2-9838-B35B43743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306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E8BD5-D52B-4503-A6D2-550FC731603C}" type="datetimeFigureOut">
              <a:rPr lang="en-US" altLang="en-US"/>
              <a:pPr>
                <a:defRPr/>
              </a:pPr>
              <a:t>7/14/2015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5AA67-9C55-49E6-B294-398E376CDA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563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72361-CBAF-4F72-9A77-B0436C4026E3}" type="datetimeFigureOut">
              <a:rPr lang="en-US" altLang="en-US"/>
              <a:pPr>
                <a:defRPr/>
              </a:pPr>
              <a:t>7/14/2015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7D3AD-ED2A-4303-8FF1-21E1819B2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27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07642-333E-49A2-9709-5DE6DACA7AE7}" type="datetimeFigureOut">
              <a:rPr lang="en-US" altLang="en-US"/>
              <a:pPr>
                <a:defRPr/>
              </a:pPr>
              <a:t>7/14/2015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D1F16-B9A2-41F6-8836-042219C97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47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C0CCE-9C26-46C1-9B8F-DBA34EB7E8CE}" type="datetimeFigureOut">
              <a:rPr lang="en-US" altLang="en-US"/>
              <a:pPr>
                <a:defRPr/>
              </a:pPr>
              <a:t>7/14/2015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90989-2338-47A9-B055-E66BA1EE7D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660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4AB0D-B3C2-43C6-ADA4-A675B1711AEB}" type="datetimeFigureOut">
              <a:rPr lang="en-US" altLang="en-US"/>
              <a:pPr>
                <a:defRPr/>
              </a:pPr>
              <a:t>7/14/2015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7642-8ABB-4F2A-9BFC-A9C50DC2A6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69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5CFC7-3E35-449D-AC64-8296497B5B5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6368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BDE8-97E8-4EA8-A95C-FDBFA39FBC77}" type="datetimeFigureOut">
              <a:rPr lang="en-US" altLang="en-US"/>
              <a:pPr>
                <a:defRPr/>
              </a:pPr>
              <a:t>7/14/2015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4209B-530D-4AA0-B02B-F2649D2369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705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2FC33-92AF-4166-B0F1-AADB827B169B}" type="datetimeFigureOut">
              <a:rPr lang="en-US" altLang="en-US"/>
              <a:pPr>
                <a:defRPr/>
              </a:pPr>
              <a:t>7/14/2015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99C14-9B05-46C3-97E5-3389D0CC4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385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D5254-4328-4D87-A741-E7639FFC9613}" type="datetimeFigureOut">
              <a:rPr lang="en-US" altLang="en-US"/>
              <a:pPr>
                <a:defRPr/>
              </a:pPr>
              <a:t>7/14/2015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E8C1B-884B-4840-83E3-874ECC224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381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9"/>
            <a:ext cx="9085342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6F8A-4037-46C2-9D41-1980F05D653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3ED5-D1E2-476B-9460-5B987D5F4C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83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D3C0-2230-4F1B-9763-354DABB5D1E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3ED5-D1E2-476B-9460-5B987D5F4C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24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4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60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1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9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2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5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4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06AD-D014-49EA-9854-A7339FD68C9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3ED5-D1E2-476B-9460-5B987D5F4C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20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7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7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FB74-1B77-499C-AC39-88D7A4D0A55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3ED5-D1E2-476B-9460-5B987D5F4C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28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4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11" indent="0">
              <a:buNone/>
              <a:defRPr sz="2300" b="1"/>
            </a:lvl2pPr>
            <a:lvl3pPr marL="1042622" indent="0">
              <a:buNone/>
              <a:defRPr sz="2100" b="1"/>
            </a:lvl3pPr>
            <a:lvl4pPr marL="1563933" indent="0">
              <a:buNone/>
              <a:defRPr sz="1800" b="1"/>
            </a:lvl4pPr>
            <a:lvl5pPr marL="2085246" indent="0">
              <a:buNone/>
              <a:defRPr sz="1800" b="1"/>
            </a:lvl5pPr>
            <a:lvl6pPr marL="2606557" indent="0">
              <a:buNone/>
              <a:defRPr sz="1800" b="1"/>
            </a:lvl6pPr>
            <a:lvl7pPr marL="3127869" indent="0">
              <a:buNone/>
              <a:defRPr sz="1800" b="1"/>
            </a:lvl7pPr>
            <a:lvl8pPr marL="3649180" indent="0">
              <a:buNone/>
              <a:defRPr sz="1800" b="1"/>
            </a:lvl8pPr>
            <a:lvl9pPr marL="417049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4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4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11" indent="0">
              <a:buNone/>
              <a:defRPr sz="2300" b="1"/>
            </a:lvl2pPr>
            <a:lvl3pPr marL="1042622" indent="0">
              <a:buNone/>
              <a:defRPr sz="2100" b="1"/>
            </a:lvl3pPr>
            <a:lvl4pPr marL="1563933" indent="0">
              <a:buNone/>
              <a:defRPr sz="1800" b="1"/>
            </a:lvl4pPr>
            <a:lvl5pPr marL="2085246" indent="0">
              <a:buNone/>
              <a:defRPr sz="1800" b="1"/>
            </a:lvl5pPr>
            <a:lvl6pPr marL="2606557" indent="0">
              <a:buNone/>
              <a:defRPr sz="1800" b="1"/>
            </a:lvl6pPr>
            <a:lvl7pPr marL="3127869" indent="0">
              <a:buNone/>
              <a:defRPr sz="1800" b="1"/>
            </a:lvl7pPr>
            <a:lvl8pPr marL="3649180" indent="0">
              <a:buNone/>
              <a:defRPr sz="1800" b="1"/>
            </a:lvl8pPr>
            <a:lvl9pPr marL="417049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4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A572-B99A-4E08-B580-8A79C1A9008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3ED5-D1E2-476B-9460-5B987D5F4C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62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C5C1-798F-4DDF-B20D-C184D208627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3ED5-D1E2-476B-9460-5B987D5F4C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87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2B01-6081-46A2-B839-8BB84216B66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3ED5-D1E2-476B-9460-5B987D5F4C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6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4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71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20726" indent="0">
              <a:buNone/>
              <a:defRPr sz="2100"/>
            </a:lvl2pPr>
            <a:lvl3pPr marL="1041456" indent="0">
              <a:buNone/>
              <a:defRPr sz="1800"/>
            </a:lvl3pPr>
            <a:lvl4pPr marL="1562183" indent="0">
              <a:buNone/>
              <a:defRPr sz="1600"/>
            </a:lvl4pPr>
            <a:lvl5pPr marL="2082911" indent="0">
              <a:buNone/>
              <a:defRPr sz="1600"/>
            </a:lvl5pPr>
            <a:lvl6pPr marL="2603638" indent="0">
              <a:buNone/>
              <a:defRPr sz="1600"/>
            </a:lvl6pPr>
            <a:lvl7pPr marL="3124368" indent="0">
              <a:buNone/>
              <a:defRPr sz="1600"/>
            </a:lvl7pPr>
            <a:lvl8pPr marL="3645095" indent="0">
              <a:buNone/>
              <a:defRPr sz="1600"/>
            </a:lvl8pPr>
            <a:lvl9pPr marL="4165823" indent="0">
              <a:buNone/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BB39A-9409-45AA-8378-FB3AF94C73E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52902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3" y="301115"/>
            <a:ext cx="5975247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311" indent="0">
              <a:buNone/>
              <a:defRPr sz="1400"/>
            </a:lvl2pPr>
            <a:lvl3pPr marL="1042622" indent="0">
              <a:buNone/>
              <a:defRPr sz="1100"/>
            </a:lvl3pPr>
            <a:lvl4pPr marL="1563933" indent="0">
              <a:buNone/>
              <a:defRPr sz="1000"/>
            </a:lvl4pPr>
            <a:lvl5pPr marL="2085246" indent="0">
              <a:buNone/>
              <a:defRPr sz="1000"/>
            </a:lvl5pPr>
            <a:lvl6pPr marL="2606557" indent="0">
              <a:buNone/>
              <a:defRPr sz="1000"/>
            </a:lvl6pPr>
            <a:lvl7pPr marL="3127869" indent="0">
              <a:buNone/>
              <a:defRPr sz="1000"/>
            </a:lvl7pPr>
            <a:lvl8pPr marL="3649180" indent="0">
              <a:buNone/>
              <a:defRPr sz="1000"/>
            </a:lvl8pPr>
            <a:lvl9pPr marL="417049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F63B-2CC2-4756-A94A-EF11D5FE050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3ED5-D1E2-476B-9460-5B987D5F4C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23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7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311" indent="0">
              <a:buNone/>
              <a:defRPr sz="3200"/>
            </a:lvl2pPr>
            <a:lvl3pPr marL="1042622" indent="0">
              <a:buNone/>
              <a:defRPr sz="2700"/>
            </a:lvl3pPr>
            <a:lvl4pPr marL="1563933" indent="0">
              <a:buNone/>
              <a:defRPr sz="2300"/>
            </a:lvl4pPr>
            <a:lvl5pPr marL="2085246" indent="0">
              <a:buNone/>
              <a:defRPr sz="2300"/>
            </a:lvl5pPr>
            <a:lvl6pPr marL="2606557" indent="0">
              <a:buNone/>
              <a:defRPr sz="2300"/>
            </a:lvl6pPr>
            <a:lvl7pPr marL="3127869" indent="0">
              <a:buNone/>
              <a:defRPr sz="2300"/>
            </a:lvl7pPr>
            <a:lvl8pPr marL="3649180" indent="0">
              <a:buNone/>
              <a:defRPr sz="2300"/>
            </a:lvl8pPr>
            <a:lvl9pPr marL="4170491" indent="0">
              <a:buNone/>
              <a:defRPr sz="23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3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311" indent="0">
              <a:buNone/>
              <a:defRPr sz="1400"/>
            </a:lvl2pPr>
            <a:lvl3pPr marL="1042622" indent="0">
              <a:buNone/>
              <a:defRPr sz="1100"/>
            </a:lvl3pPr>
            <a:lvl4pPr marL="1563933" indent="0">
              <a:buNone/>
              <a:defRPr sz="1000"/>
            </a:lvl4pPr>
            <a:lvl5pPr marL="2085246" indent="0">
              <a:buNone/>
              <a:defRPr sz="1000"/>
            </a:lvl5pPr>
            <a:lvl6pPr marL="2606557" indent="0">
              <a:buNone/>
              <a:defRPr sz="1000"/>
            </a:lvl6pPr>
            <a:lvl7pPr marL="3127869" indent="0">
              <a:buNone/>
              <a:defRPr sz="1000"/>
            </a:lvl7pPr>
            <a:lvl8pPr marL="3649180" indent="0">
              <a:buNone/>
              <a:defRPr sz="1000"/>
            </a:lvl8pPr>
            <a:lvl9pPr marL="417049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B4D9-2D8D-43D5-A821-75D0CC15824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3ED5-D1E2-476B-9460-5B987D5F4C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0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278E-364C-4970-AD6B-D9C8077EFD5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3ED5-D1E2-476B-9460-5B987D5F4C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64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8"/>
            <a:ext cx="2404944" cy="6452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8"/>
            <a:ext cx="7036687" cy="6452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8919-AFCF-4285-9B97-578A717836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14/07/2015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3ED5-D1E2-476B-9460-5B987D5F4C4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4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48" y="2184823"/>
            <a:ext cx="4453599" cy="453771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2184823"/>
            <a:ext cx="4453599" cy="453771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DC957-AA03-4598-A21E-D63D0019729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2588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92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726" indent="0">
              <a:buNone/>
              <a:defRPr sz="2300" b="1"/>
            </a:lvl2pPr>
            <a:lvl3pPr marL="1041456" indent="0">
              <a:buNone/>
              <a:defRPr sz="2100" b="1"/>
            </a:lvl3pPr>
            <a:lvl4pPr marL="1562183" indent="0">
              <a:buNone/>
              <a:defRPr sz="1800" b="1"/>
            </a:lvl4pPr>
            <a:lvl5pPr marL="2082911" indent="0">
              <a:buNone/>
              <a:defRPr sz="1800" b="1"/>
            </a:lvl5pPr>
            <a:lvl6pPr marL="2603638" indent="0">
              <a:buNone/>
              <a:defRPr sz="1800" b="1"/>
            </a:lvl6pPr>
            <a:lvl7pPr marL="3124368" indent="0">
              <a:buNone/>
              <a:defRPr sz="1800" b="1"/>
            </a:lvl7pPr>
            <a:lvl8pPr marL="3645095" indent="0">
              <a:buNone/>
              <a:defRPr sz="1800" b="1"/>
            </a:lvl8pPr>
            <a:lvl9pPr marL="4165823" indent="0">
              <a:buNone/>
              <a:defRPr sz="18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8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5" y="1692892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726" indent="0">
              <a:buNone/>
              <a:defRPr sz="2300" b="1"/>
            </a:lvl2pPr>
            <a:lvl3pPr marL="1041456" indent="0">
              <a:buNone/>
              <a:defRPr sz="2100" b="1"/>
            </a:lvl3pPr>
            <a:lvl4pPr marL="1562183" indent="0">
              <a:buNone/>
              <a:defRPr sz="1800" b="1"/>
            </a:lvl4pPr>
            <a:lvl5pPr marL="2082911" indent="0">
              <a:buNone/>
              <a:defRPr sz="1800" b="1"/>
            </a:lvl5pPr>
            <a:lvl6pPr marL="2603638" indent="0">
              <a:buNone/>
              <a:defRPr sz="1800" b="1"/>
            </a:lvl6pPr>
            <a:lvl7pPr marL="3124368" indent="0">
              <a:buNone/>
              <a:defRPr sz="1800" b="1"/>
            </a:lvl7pPr>
            <a:lvl8pPr marL="3645095" indent="0">
              <a:buNone/>
              <a:defRPr sz="1800" b="1"/>
            </a:lvl8pPr>
            <a:lvl9pPr marL="4165823" indent="0">
              <a:buNone/>
              <a:defRPr sz="18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5" y="2398408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6F13C-749D-4DDE-BA89-DC8CE0B3BAC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0501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A1C59-743F-458C-850F-52C6B5A9FB1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3422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CE023-EABD-4C25-AF3A-E6AE283ADA7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8037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1" y="301128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9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0726" indent="0">
              <a:buNone/>
              <a:defRPr sz="1400"/>
            </a:lvl2pPr>
            <a:lvl3pPr marL="1041456" indent="0">
              <a:buNone/>
              <a:defRPr sz="1100"/>
            </a:lvl3pPr>
            <a:lvl4pPr marL="1562183" indent="0">
              <a:buNone/>
              <a:defRPr sz="1000"/>
            </a:lvl4pPr>
            <a:lvl5pPr marL="2082911" indent="0">
              <a:buNone/>
              <a:defRPr sz="1000"/>
            </a:lvl5pPr>
            <a:lvl6pPr marL="2603638" indent="0">
              <a:buNone/>
              <a:defRPr sz="1000"/>
            </a:lvl6pPr>
            <a:lvl7pPr marL="3124368" indent="0">
              <a:buNone/>
              <a:defRPr sz="1000"/>
            </a:lvl7pPr>
            <a:lvl8pPr marL="3645095" indent="0">
              <a:buNone/>
              <a:defRPr sz="1000"/>
            </a:lvl8pPr>
            <a:lvl9pPr marL="4165823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71236-E404-4992-8BD8-0A282B74CF4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6684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0726" indent="0">
              <a:buNone/>
              <a:defRPr sz="3200"/>
            </a:lvl2pPr>
            <a:lvl3pPr marL="1041456" indent="0">
              <a:buNone/>
              <a:defRPr sz="2700"/>
            </a:lvl3pPr>
            <a:lvl4pPr marL="1562183" indent="0">
              <a:buNone/>
              <a:defRPr sz="2300"/>
            </a:lvl4pPr>
            <a:lvl5pPr marL="2082911" indent="0">
              <a:buNone/>
              <a:defRPr sz="2300"/>
            </a:lvl5pPr>
            <a:lvl6pPr marL="2603638" indent="0">
              <a:buNone/>
              <a:defRPr sz="2300"/>
            </a:lvl6pPr>
            <a:lvl7pPr marL="3124368" indent="0">
              <a:buNone/>
              <a:defRPr sz="2300"/>
            </a:lvl7pPr>
            <a:lvl8pPr marL="3645095" indent="0">
              <a:buNone/>
              <a:defRPr sz="2300"/>
            </a:lvl8pPr>
            <a:lvl9pPr marL="4165823" indent="0">
              <a:buNone/>
              <a:defRPr sz="23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0726" indent="0">
              <a:buNone/>
              <a:defRPr sz="1400"/>
            </a:lvl2pPr>
            <a:lvl3pPr marL="1041456" indent="0">
              <a:buNone/>
              <a:defRPr sz="1100"/>
            </a:lvl3pPr>
            <a:lvl4pPr marL="1562183" indent="0">
              <a:buNone/>
              <a:defRPr sz="1000"/>
            </a:lvl4pPr>
            <a:lvl5pPr marL="2082911" indent="0">
              <a:buNone/>
              <a:defRPr sz="1000"/>
            </a:lvl5pPr>
            <a:lvl6pPr marL="2603638" indent="0">
              <a:buNone/>
              <a:defRPr sz="1000"/>
            </a:lvl6pPr>
            <a:lvl7pPr marL="3124368" indent="0">
              <a:buNone/>
              <a:defRPr sz="1000"/>
            </a:lvl7pPr>
            <a:lvl8pPr marL="3645095" indent="0">
              <a:buNone/>
              <a:defRPr sz="1000"/>
            </a:lvl8pPr>
            <a:lvl9pPr marL="4165823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983DC-DFE2-4F95-948A-B83E34FA92B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8607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9" y="671513"/>
            <a:ext cx="90852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47" tIns="52072" rIns="104147" bIns="520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9" y="2184402"/>
            <a:ext cx="9085262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47" tIns="52072" rIns="104147" bIns="520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8" y="6891340"/>
            <a:ext cx="2227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147" tIns="52072" rIns="104147" bIns="52072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6891340"/>
            <a:ext cx="33861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147" tIns="52072" rIns="104147" bIns="52072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8" y="6891340"/>
            <a:ext cx="2227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147" tIns="52072" rIns="104147" bIns="52072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ECD45E2F-2066-4849-966C-7FDAEB12785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MS PGothic" pitchFamily="3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 pitchFamily="-84" charset="0"/>
          <a:ea typeface="MS PGothic" pitchFamily="3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 pitchFamily="-84" charset="0"/>
          <a:ea typeface="MS PGothic" pitchFamily="3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 pitchFamily="-84" charset="0"/>
          <a:ea typeface="MS PGothic" pitchFamily="3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 pitchFamily="-84" charset="0"/>
          <a:ea typeface="MS PGothic" pitchFamily="34" charset="-128"/>
          <a:cs typeface="ＭＳ Ｐゴシック" pitchFamily="-84" charset="-128"/>
        </a:defRPr>
      </a:lvl5pPr>
      <a:lvl6pPr marL="520726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 pitchFamily="-84" charset="0"/>
        </a:defRPr>
      </a:lvl6pPr>
      <a:lvl7pPr marL="1041456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 pitchFamily="-84" charset="0"/>
        </a:defRPr>
      </a:lvl7pPr>
      <a:lvl8pPr marL="1562183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 pitchFamily="-84" charset="0"/>
        </a:defRPr>
      </a:lvl8pPr>
      <a:lvl9pPr marL="2082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 pitchFamily="-84" charset="0"/>
        </a:defRPr>
      </a:lvl9pPr>
    </p:titleStyle>
    <p:bodyStyle>
      <a:lvl1pPr marL="388552" indent="-388552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MS PGothic" pitchFamily="34" charset="-128"/>
          <a:cs typeface="ＭＳ Ｐゴシック" pitchFamily="-84" charset="-128"/>
        </a:defRPr>
      </a:lvl1pPr>
      <a:lvl2pPr marL="843713" indent="-32353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2pPr>
      <a:lvl3pPr marL="1300463" indent="-25850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820647" indent="-258508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342420" indent="-258508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864003" indent="-260361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ＭＳ Ｐゴシック" pitchFamily="-84" charset="-128"/>
        </a:defRPr>
      </a:lvl6pPr>
      <a:lvl7pPr marL="3384731" indent="-260361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ＭＳ Ｐゴシック" pitchFamily="-84" charset="-128"/>
        </a:defRPr>
      </a:lvl7pPr>
      <a:lvl8pPr marL="3905459" indent="-260361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ＭＳ Ｐゴシック" pitchFamily="-84" charset="-128"/>
        </a:defRPr>
      </a:lvl8pPr>
      <a:lvl9pPr marL="4426188" indent="-260361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ＭＳ Ｐゴシック" pitchFamily="-84" charset="-128"/>
        </a:defRPr>
      </a:lvl9pPr>
    </p:bodyStyle>
    <p:otherStyle>
      <a:defPPr>
        <a:defRPr lang="en-US"/>
      </a:defPPr>
      <a:lvl1pPr marL="0" algn="l" defTabSz="5207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26" algn="l" defTabSz="5207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456" algn="l" defTabSz="5207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83" algn="l" defTabSz="5207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2911" algn="l" defTabSz="5207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638" algn="l" defTabSz="5207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4368" algn="l" defTabSz="5207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5095" algn="l" defTabSz="5207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5823" algn="l" defTabSz="52072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432" y="302865"/>
            <a:ext cx="9619774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432" y="1764666"/>
            <a:ext cx="9619774" cy="499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</a:defRPr>
            </a:lvl1pPr>
          </a:lstStyle>
          <a:p>
            <a:pPr defTabSz="521437" eaLnBrk="1" hangingPunct="1">
              <a:defRPr/>
            </a:pPr>
            <a:fld id="{0CB71F2E-7EC4-4E56-B063-2891A3B3DBC2}" type="datetimeFigureOut">
              <a:rPr lang="en-US" altLang="en-US">
                <a:latin typeface="Calibri" pitchFamily="34" charset="0"/>
                <a:ea typeface="MS PGothic" pitchFamily="34" charset="-128"/>
              </a:rPr>
              <a:pPr defTabSz="521437" eaLnBrk="1" hangingPunct="1">
                <a:defRPr/>
              </a:pPr>
              <a:t>7/14/2015</a:t>
            </a:fld>
            <a:endParaRPr lang="en-US" altLang="en-US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521437"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</a:defRPr>
            </a:lvl1pPr>
          </a:lstStyle>
          <a:p>
            <a:pPr defTabSz="521437" eaLnBrk="1" hangingPunct="1">
              <a:defRPr/>
            </a:pPr>
            <a:fld id="{40A89243-1726-4A2F-9D2E-9FC5F6B5C527}" type="slidenum">
              <a:rPr lang="en-US" altLang="en-US">
                <a:latin typeface="Calibri" pitchFamily="34" charset="0"/>
                <a:ea typeface="MS PGothic" pitchFamily="34" charset="-128"/>
              </a:rPr>
              <a:pPr defTabSz="521437" eaLnBrk="1" hangingPunct="1">
                <a:defRPr/>
              </a:pPr>
              <a:t>‹#›</a:t>
            </a:fld>
            <a:endParaRPr lang="en-US" altLang="en-US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027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80" r:id="rId2"/>
    <p:sldLayoutId id="2147484581" r:id="rId3"/>
    <p:sldLayoutId id="2147484582" r:id="rId4"/>
    <p:sldLayoutId id="2147484583" r:id="rId5"/>
    <p:sldLayoutId id="2147484584" r:id="rId6"/>
    <p:sldLayoutId id="2147484585" r:id="rId7"/>
    <p:sldLayoutId id="2147484586" r:id="rId8"/>
    <p:sldLayoutId id="2147484587" r:id="rId9"/>
    <p:sldLayoutId id="2147484588" r:id="rId10"/>
    <p:sldLayoutId id="2147484589" r:id="rId11"/>
  </p:sldLayoutIdLst>
  <p:txStyles>
    <p:titleStyle>
      <a:lvl1pPr algn="ctr" defTabSz="521437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52143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52143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52143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52143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521437" algn="ctr" defTabSz="52143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042873" algn="ctr" defTabSz="52143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564310" algn="ctr" defTabSz="52143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085746" algn="ctr" defTabSz="52143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91077" indent="-391077" algn="l" defTabSz="52143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847334" indent="-325898" algn="l" defTabSz="52143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303592" indent="-260718" algn="l" defTabSz="52143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825028" indent="-260718" algn="l" defTabSz="52143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6465" indent="-260718" algn="l" defTabSz="52143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46254"/>
            <a:ext cx="10142115" cy="952906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2" tIns="52132" rIns="104262" bIns="52132" rtlCol="0" anchor="ctr"/>
          <a:lstStyle/>
          <a:p>
            <a:pPr algn="ctr" defTabSz="1042622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62" tIns="52132" rIns="104262" bIns="5213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horz" lIns="104262" tIns="52132" rIns="104262" bIns="5213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5"/>
            <a:ext cx="2494016" cy="402652"/>
          </a:xfrm>
          <a:prstGeom prst="rect">
            <a:avLst/>
          </a:prstGeom>
        </p:spPr>
        <p:txBody>
          <a:bodyPr vert="horz" lIns="104262" tIns="52132" rIns="104262" bIns="5213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22" eaLnBrk="1" fontAlgn="auto" hangingPunct="1">
              <a:spcBef>
                <a:spcPts val="0"/>
              </a:spcBef>
              <a:spcAft>
                <a:spcPts val="0"/>
              </a:spcAft>
            </a:pPr>
            <a:fld id="{C35FE822-416F-4B75-8ACC-2DDFEAB9F8DC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42622" eaLnBrk="1" fontAlgn="auto" hangingPunct="1">
                <a:spcBef>
                  <a:spcPts val="0"/>
                </a:spcBef>
                <a:spcAft>
                  <a:spcPts val="0"/>
                </a:spcAft>
              </a:pPr>
              <a:t>14/07/2015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5"/>
            <a:ext cx="3384735" cy="402652"/>
          </a:xfrm>
          <a:prstGeom prst="rect">
            <a:avLst/>
          </a:prstGeom>
        </p:spPr>
        <p:txBody>
          <a:bodyPr vert="horz" lIns="104262" tIns="52132" rIns="104262" bIns="5213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22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5"/>
            <a:ext cx="2494016" cy="402652"/>
          </a:xfrm>
          <a:prstGeom prst="rect">
            <a:avLst/>
          </a:prstGeom>
        </p:spPr>
        <p:txBody>
          <a:bodyPr vert="horz" lIns="104262" tIns="52132" rIns="104262" bIns="5213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22" eaLnBrk="1" fontAlgn="auto" hangingPunct="1">
              <a:spcBef>
                <a:spcPts val="0"/>
              </a:spcBef>
              <a:spcAft>
                <a:spcPts val="0"/>
              </a:spcAft>
            </a:pPr>
            <a:fld id="{E1663ED5-D1E2-476B-9460-5B987D5F4C4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42622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867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93" r:id="rId3"/>
    <p:sldLayoutId id="2147484594" r:id="rId4"/>
    <p:sldLayoutId id="2147484595" r:id="rId5"/>
    <p:sldLayoutId id="2147484596" r:id="rId6"/>
    <p:sldLayoutId id="2147484597" r:id="rId7"/>
    <p:sldLayoutId id="2147484598" r:id="rId8"/>
    <p:sldLayoutId id="2147484599" r:id="rId9"/>
    <p:sldLayoutId id="2147484600" r:id="rId10"/>
    <p:sldLayoutId id="2147484601" r:id="rId11"/>
  </p:sldLayoutIdLst>
  <p:hf hdr="0" ftr="0" dt="0"/>
  <p:txStyles>
    <p:titleStyle>
      <a:lvl1pPr algn="ctr" defTabSz="1042622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90984" indent="-390984" algn="l" defTabSz="1042622" rtl="0" eaLnBrk="1" latinLnBrk="0" hangingPunct="1">
        <a:spcBef>
          <a:spcPts val="1369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131" indent="-325819" algn="l" defTabSz="1042622" rtl="0" eaLnBrk="1" latinLnBrk="0" hangingPunct="1">
        <a:spcBef>
          <a:spcPts val="1369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279" indent="-260656" algn="l" defTabSz="1042622" rtl="0" eaLnBrk="1" latinLnBrk="0" hangingPunct="1">
        <a:spcBef>
          <a:spcPts val="1369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590" indent="-260656" algn="l" defTabSz="1042622" rtl="0" eaLnBrk="1" latinLnBrk="0" hangingPunct="1">
        <a:spcBef>
          <a:spcPts val="1369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901" indent="-260656" algn="l" defTabSz="1042622" rtl="0" eaLnBrk="1" latinLnBrk="0" hangingPunct="1">
        <a:spcBef>
          <a:spcPts val="1369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212" indent="-260656" algn="l" defTabSz="104262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524" indent="-260656" algn="l" defTabSz="104262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837" indent="-260656" algn="l" defTabSz="104262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148" indent="-260656" algn="l" defTabSz="104262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6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11" algn="l" defTabSz="10426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22" algn="l" defTabSz="10426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933" algn="l" defTabSz="10426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246" algn="l" defTabSz="10426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557" algn="l" defTabSz="10426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869" algn="l" defTabSz="10426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180" algn="l" defTabSz="10426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491" algn="l" defTabSz="10426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216568" y="1852863"/>
            <a:ext cx="10186564" cy="4331369"/>
          </a:xfrm>
          <a:prstGeom prst="rect">
            <a:avLst/>
          </a:prstGeom>
          <a:noFill/>
        </p:spPr>
        <p:txBody>
          <a:bodyPr vert="horz" lIns="91348" tIns="45675" rIns="91348" bIns="45675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l"/>
            <a:endParaRPr lang="en-GB" sz="3600" b="1" dirty="0">
              <a:solidFill>
                <a:srgbClr val="760062"/>
              </a:solidFill>
              <a:latin typeface="Arial Black" pitchFamily="34" charset="0"/>
              <a:cs typeface="Arial" pitchFamily="34" charset="0"/>
            </a:endParaRPr>
          </a:p>
          <a:p>
            <a:pPr marL="0" indent="0" algn="l"/>
            <a:endParaRPr lang="en-GB" sz="3600" b="1" dirty="0">
              <a:solidFill>
                <a:srgbClr val="760062"/>
              </a:solidFill>
              <a:latin typeface="Arial Black" pitchFamily="34" charset="0"/>
              <a:cs typeface="Arial" pitchFamily="34" charset="0"/>
            </a:endParaRPr>
          </a:p>
          <a:p>
            <a:pPr marL="0" indent="0" algn="l"/>
            <a:endParaRPr lang="en-GB" sz="3600" b="1" dirty="0">
              <a:solidFill>
                <a:srgbClr val="760062"/>
              </a:solidFill>
              <a:latin typeface="Arial Black" pitchFamily="34" charset="0"/>
              <a:cs typeface="Arial" pitchFamily="34" charset="0"/>
            </a:endParaRPr>
          </a:p>
          <a:p>
            <a:pPr marL="0" indent="0" algn="l"/>
            <a:endParaRPr lang="en-GB" sz="3600" b="1" dirty="0">
              <a:solidFill>
                <a:srgbClr val="760062"/>
              </a:solidFill>
              <a:latin typeface="Arial Black" pitchFamily="34" charset="0"/>
              <a:cs typeface="Arial" pitchFamily="34" charset="0"/>
            </a:endParaRPr>
          </a:p>
          <a:p>
            <a:pPr marL="0" indent="0" algn="l"/>
            <a:r>
              <a:rPr lang="en-GB" sz="4300" b="1" dirty="0" smtClean="0">
                <a:solidFill>
                  <a:srgbClr val="760062"/>
                </a:solidFill>
                <a:latin typeface="Arial Black" pitchFamily="34" charset="0"/>
                <a:cs typeface="Arial" pitchFamily="34" charset="0"/>
              </a:rPr>
              <a:t>Social value in commissioning</a:t>
            </a:r>
            <a:endParaRPr lang="en-GB" sz="4300" b="1" dirty="0">
              <a:solidFill>
                <a:srgbClr val="760062"/>
              </a:solidFill>
              <a:latin typeface="Arial Black" pitchFamily="34" charset="0"/>
              <a:cs typeface="Arial" pitchFamily="34" charset="0"/>
            </a:endParaRPr>
          </a:p>
          <a:p>
            <a:pPr algn="l"/>
            <a:endParaRPr lang="en-GB" sz="2900" b="1" dirty="0">
              <a:solidFill>
                <a:srgbClr val="760062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2900" b="1" dirty="0">
                <a:solidFill>
                  <a:srgbClr val="760062"/>
                </a:solidFill>
                <a:latin typeface="Arial" pitchFamily="34" charset="0"/>
                <a:cs typeface="Arial" pitchFamily="34" charset="0"/>
              </a:rPr>
              <a:t>By Sarah Ireland</a:t>
            </a:r>
          </a:p>
          <a:p>
            <a:pPr algn="l"/>
            <a:endParaRPr lang="en-GB" sz="2900" b="1" dirty="0">
              <a:solidFill>
                <a:srgbClr val="760062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2900" b="1" dirty="0">
                <a:solidFill>
                  <a:srgbClr val="760062"/>
                </a:solidFill>
                <a:latin typeface="Arial" pitchFamily="34" charset="0"/>
                <a:cs typeface="Arial" pitchFamily="34" charset="0"/>
              </a:rPr>
              <a:t>July 2015</a:t>
            </a:r>
          </a:p>
          <a:p>
            <a:pPr algn="l"/>
            <a:endParaRPr lang="en-GB" sz="2900" b="1" dirty="0">
              <a:solidFill>
                <a:srgbClr val="A1008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844" y="1307931"/>
            <a:ext cx="1922288" cy="192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93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 trans="39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14288" cy="75438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597" y="358784"/>
            <a:ext cx="10688637" cy="754063"/>
          </a:xfrm>
          <a:prstGeom prst="rect">
            <a:avLst/>
          </a:prstGeom>
          <a:solidFill>
            <a:srgbClr val="480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08" tIns="52052" rIns="104108" bIns="52052" anchor="ctr"/>
          <a:lstStyle/>
          <a:p>
            <a:pPr algn="ctr" defTabSz="10410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Strategic context: The Croydon Challenge </a:t>
            </a:r>
          </a:p>
        </p:txBody>
      </p:sp>
      <p:pic>
        <p:nvPicPr>
          <p:cNvPr id="47107" name="Picture 2" descr="A4_Landscape_presentation_260_shado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88445" b="2747"/>
          <a:stretch>
            <a:fillRect/>
          </a:stretch>
        </p:blipFill>
        <p:spPr bwMode="auto">
          <a:xfrm>
            <a:off x="7896226" y="6799264"/>
            <a:ext cx="2794000" cy="76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832" y="2678491"/>
            <a:ext cx="3407456" cy="32126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6"/>
          <p:cNvSpPr txBox="1">
            <a:spLocks noChangeArrowheads="1"/>
          </p:cNvSpPr>
          <p:nvPr/>
        </p:nvSpPr>
        <p:spPr bwMode="auto">
          <a:xfrm>
            <a:off x="1590" y="1955803"/>
            <a:ext cx="8984910" cy="446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08" tIns="52052" rIns="104108" bIns="52052">
            <a:spAutoFit/>
          </a:bodyPr>
          <a:lstStyle>
            <a:lvl1pPr defTabSz="1041400"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1pPr>
            <a:lvl2pPr defTabSz="1041400"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2pPr>
            <a:lvl3pPr defTabSz="1041400"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3pPr>
            <a:lvl4pPr defTabSz="1041400"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4pPr>
            <a:lvl5pPr defTabSz="1041400"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5pPr>
            <a:lvl6pPr marL="2540000" indent="-254000" defTabSz="10414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6pPr>
            <a:lvl7pPr marL="2997200" indent="-254000" defTabSz="10414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7pPr>
            <a:lvl8pPr marL="3454400" indent="-254000" defTabSz="10414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8pPr>
            <a:lvl9pPr marL="3911600" indent="-254000" defTabSz="10414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GB" altLang="en-US" sz="2900" b="1" dirty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  <a:t>Liveability </a:t>
            </a:r>
            <a:r>
              <a:rPr lang="en-GB" altLang="en-US" sz="2900" dirty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  <a:t>– harnessing the resources of our strategic partners and suppliers to contribute to the </a:t>
            </a:r>
            <a:r>
              <a:rPr lang="en-GB" altLang="en-US" sz="2900" dirty="0" smtClean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  <a:t>delivery of </a:t>
            </a:r>
            <a:r>
              <a:rPr lang="en-GB" altLang="en-US" sz="2900" dirty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  <a:t>the borough’s strategic outcomes </a:t>
            </a:r>
          </a:p>
          <a:p>
            <a:pPr eaLnBrk="1" hangingPunct="1"/>
            <a:endParaRPr lang="en-GB" altLang="en-US" sz="1100" dirty="0">
              <a:solidFill>
                <a:srgbClr val="84006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altLang="en-US" sz="2900" b="1" dirty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  <a:t>Independence</a:t>
            </a:r>
            <a:r>
              <a:rPr lang="en-GB" altLang="en-US" sz="2900" dirty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  <a:t> - investing in local people and</a:t>
            </a:r>
          </a:p>
          <a:p>
            <a:pPr eaLnBrk="1" hangingPunct="1"/>
            <a:r>
              <a:rPr lang="en-GB" altLang="en-US" sz="2900" dirty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  <a:t>community groups to build resilience and </a:t>
            </a:r>
          </a:p>
          <a:p>
            <a:pPr eaLnBrk="1" hangingPunct="1"/>
            <a:r>
              <a:rPr lang="en-GB" altLang="en-US" sz="2900" dirty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  <a:t>self-sufficiency</a:t>
            </a:r>
          </a:p>
          <a:p>
            <a:pPr eaLnBrk="1" hangingPunct="1"/>
            <a:r>
              <a:rPr lang="en-GB" altLang="en-US" sz="1100" dirty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altLang="en-US" sz="1100" dirty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</a:br>
            <a:r>
              <a:rPr lang="en-GB" altLang="en-US" sz="2900" b="1" dirty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  <a:t>Growth</a:t>
            </a:r>
            <a:r>
              <a:rPr lang="en-GB" altLang="en-US" sz="2900" dirty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  <a:t> – supporting local businesses </a:t>
            </a:r>
          </a:p>
          <a:p>
            <a:pPr eaLnBrk="1" hangingPunct="1"/>
            <a:r>
              <a:rPr lang="en-GB" altLang="en-US" sz="2900" dirty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  <a:t>(esp. SMEs), employment and the development </a:t>
            </a:r>
          </a:p>
          <a:p>
            <a:pPr eaLnBrk="1" hangingPunct="1"/>
            <a:r>
              <a:rPr lang="en-GB" altLang="en-US" sz="2900" dirty="0">
                <a:solidFill>
                  <a:srgbClr val="84006F"/>
                </a:solidFill>
                <a:latin typeface="Arial" pitchFamily="34" charset="0"/>
                <a:cs typeface="Arial" pitchFamily="34" charset="0"/>
              </a:rPr>
              <a:t>of the local supply chain</a:t>
            </a:r>
          </a:p>
        </p:txBody>
      </p:sp>
    </p:spTree>
    <p:extLst>
      <p:ext uri="{BB962C8B-B14F-4D97-AF65-F5344CB8AC3E}">
        <p14:creationId xmlns:p14="http://schemas.microsoft.com/office/powerpoint/2010/main" val="425926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56" y="358886"/>
            <a:ext cx="10688638" cy="817558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49" tIns="52124" rIns="104249" bIns="52124" anchor="ctr"/>
          <a:lstStyle/>
          <a:p>
            <a:pPr algn="ctr" defTabSz="1042487" eaLnBrk="1" hangingPunct="1">
              <a:defRPr/>
            </a:pPr>
            <a:r>
              <a:rPr lang="en-GB" sz="3600" dirty="0">
                <a:solidFill>
                  <a:prstClr val="white"/>
                </a:solidFill>
                <a:cs typeface="Calibri" pitchFamily="34" charset="0"/>
              </a:rPr>
              <a:t>A strategic commissioning framework</a:t>
            </a:r>
            <a:endParaRPr lang="en-GB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2" descr="A4_Landscape_presentation_260_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88445" b="2747"/>
          <a:stretch>
            <a:fillRect/>
          </a:stretch>
        </p:blipFill>
        <p:spPr bwMode="auto">
          <a:xfrm>
            <a:off x="7895863" y="6799562"/>
            <a:ext cx="2794633" cy="76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14022" y="1461802"/>
            <a:ext cx="5672771" cy="5768383"/>
          </a:xfrm>
          <a:prstGeom prst="rect">
            <a:avLst/>
          </a:prstGeom>
        </p:spPr>
        <p:txBody>
          <a:bodyPr lIns="104274" tIns="52138" rIns="104274" bIns="52138">
            <a:spAutoFit/>
          </a:bodyPr>
          <a:lstStyle/>
          <a:p>
            <a:pPr defTabSz="521373" eaLnBrk="1" hangingPunct="1">
              <a:defRPr/>
            </a:pPr>
            <a:r>
              <a:rPr lang="en-GB" sz="23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We:</a:t>
            </a:r>
          </a:p>
          <a:p>
            <a:pPr marL="325858" indent="-325858" defTabSz="521373" eaLnBrk="1" hangingPunct="1">
              <a:buFont typeface="Arial" pitchFamily="34" charset="0"/>
              <a:buChar char="•"/>
              <a:defRPr/>
            </a:pPr>
            <a:r>
              <a:rPr lang="en-GB" sz="23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take an outcomes based approach to commissioning</a:t>
            </a:r>
          </a:p>
          <a:p>
            <a:pPr marL="325858" indent="-325858" defTabSz="521373" eaLnBrk="1" hangingPunct="1">
              <a:buFont typeface="Arial" pitchFamily="34" charset="0"/>
              <a:buChar char="•"/>
              <a:defRPr/>
            </a:pPr>
            <a:r>
              <a:rPr lang="en-GB" sz="23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understand needs and priorities </a:t>
            </a:r>
          </a:p>
          <a:p>
            <a:pPr marL="325858" indent="-325858" defTabSz="521373" eaLnBrk="1" hangingPunct="1">
              <a:buFont typeface="Arial" pitchFamily="34" charset="0"/>
              <a:buChar char="•"/>
              <a:defRPr/>
            </a:pPr>
            <a:r>
              <a:rPr lang="en-GB" sz="23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ensure value for money </a:t>
            </a:r>
          </a:p>
          <a:p>
            <a:pPr marL="325858" indent="-325858" defTabSz="521373" eaLnBrk="1" hangingPunct="1">
              <a:buFont typeface="Arial" pitchFamily="34" charset="0"/>
              <a:buChar char="•"/>
              <a:defRPr/>
            </a:pPr>
            <a:r>
              <a:rPr lang="en-GB" sz="23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involve customers and service users </a:t>
            </a:r>
          </a:p>
          <a:p>
            <a:pPr marL="325858" indent="-325858" defTabSz="521373" eaLnBrk="1" hangingPunct="1">
              <a:buFont typeface="Arial" pitchFamily="34" charset="0"/>
              <a:buChar char="•"/>
              <a:defRPr/>
            </a:pPr>
            <a:r>
              <a:rPr lang="en-GB" sz="23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are honest about the financial and legislative frameworks</a:t>
            </a:r>
          </a:p>
          <a:p>
            <a:pPr marL="325858" indent="-325858" defTabSz="521373" eaLnBrk="1" hangingPunct="1">
              <a:buFont typeface="Arial" pitchFamily="34" charset="0"/>
              <a:buChar char="•"/>
              <a:defRPr/>
            </a:pPr>
            <a:r>
              <a:rPr lang="en-GB" sz="23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support market development to ensure there is a mixed economy of providers</a:t>
            </a:r>
          </a:p>
          <a:p>
            <a:pPr marL="325858" indent="-325858" defTabSz="521373" eaLnBrk="1" hangingPunct="1">
              <a:buFont typeface="Arial" pitchFamily="34" charset="0"/>
              <a:buChar char="•"/>
              <a:defRPr/>
            </a:pPr>
            <a:r>
              <a:rPr lang="en-GB" sz="23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build the capacity of our local third sector and small businesses</a:t>
            </a:r>
          </a:p>
          <a:p>
            <a:pPr marL="325858" indent="-325858" defTabSz="521373" eaLnBrk="1" hangingPunct="1">
              <a:buFont typeface="Arial" pitchFamily="34" charset="0"/>
              <a:buChar char="•"/>
              <a:defRPr/>
            </a:pPr>
            <a:r>
              <a:rPr lang="en-GB" sz="23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promote investment in the local community</a:t>
            </a:r>
          </a:p>
          <a:p>
            <a:pPr marL="325858" indent="-325858" defTabSz="521373" eaLnBrk="1" hangingPunct="1">
              <a:buFont typeface="Arial" pitchFamily="34" charset="0"/>
              <a:buChar char="•"/>
              <a:defRPr/>
            </a:pPr>
            <a:r>
              <a:rPr lang="en-GB" sz="23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work jointly with other relevant local and regional commissioners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23" y="1619361"/>
            <a:ext cx="4349682" cy="359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556" y="5257157"/>
            <a:ext cx="1922288" cy="192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7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 bwMode="auto">
          <a:xfrm>
            <a:off x="839691" y="4027861"/>
            <a:ext cx="857202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27" idx="2"/>
            <a:endCxn id="35" idx="0"/>
          </p:cNvCxnSpPr>
          <p:nvPr/>
        </p:nvCxnSpPr>
        <p:spPr bwMode="auto">
          <a:xfrm flipH="1">
            <a:off x="5124036" y="1704155"/>
            <a:ext cx="2" cy="45910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 descr="A4_Landscape_presentation_260_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88445" b="2747"/>
          <a:stretch>
            <a:fillRect/>
          </a:stretch>
        </p:blipFill>
        <p:spPr bwMode="auto">
          <a:xfrm>
            <a:off x="7896226" y="6799264"/>
            <a:ext cx="2794000" cy="76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839681" y="1920564"/>
            <a:ext cx="4071508" cy="1952227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8" tIns="45675" rIns="91348" bIns="45675" numCol="2" rtlCol="0" anchor="ctr"/>
          <a:lstStyle/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5250"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kern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Outcomes Direction</a:t>
            </a: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64026" y="1200098"/>
            <a:ext cx="2520039" cy="504055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8" tIns="45675" rIns="91348" bIns="45675" rtlCol="0" anchor="t"/>
          <a:lstStyle/>
          <a:p>
            <a:pPr algn="ctr"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BUY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9683" y="1200097"/>
            <a:ext cx="3024336" cy="72045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8" tIns="45675" rIns="91348" bIns="45675" rtlCol="0" anchor="t"/>
          <a:lstStyle/>
          <a:p>
            <a:pPr algn="ctr"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Private Outsource</a:t>
            </a:r>
            <a:endParaRPr lang="en-GB" sz="2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ctr"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Private Sector/Social Value /CSR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384057" y="1200106"/>
            <a:ext cx="3024336" cy="720457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8" tIns="45675" rIns="91348" bIns="45675" rtlCol="0" anchor="t"/>
          <a:lstStyle/>
          <a:p>
            <a:pPr algn="ctr"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latin typeface="Arial" pitchFamily="34" charset="0"/>
                <a:ea typeface="+mn-ea"/>
                <a:cs typeface="Arial" pitchFamily="34" charset="0"/>
              </a:rPr>
              <a:t>Public </a:t>
            </a:r>
            <a:r>
              <a:rPr lang="en-GB" sz="2400" b="1" kern="0" dirty="0" smtClean="0">
                <a:latin typeface="Arial" pitchFamily="34" charset="0"/>
                <a:ea typeface="+mn-ea"/>
                <a:cs typeface="Arial" pitchFamily="34" charset="0"/>
              </a:rPr>
              <a:t>Outsource</a:t>
            </a:r>
            <a:r>
              <a:rPr lang="en-GB" sz="1400" b="1" kern="0" dirty="0" smtClean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400" kern="0" dirty="0" smtClean="0">
                <a:latin typeface="Arial" pitchFamily="34" charset="0"/>
                <a:ea typeface="+mn-ea"/>
                <a:cs typeface="Arial" pitchFamily="34" charset="0"/>
              </a:rPr>
              <a:t>Voluntary Sector</a:t>
            </a:r>
            <a:r>
              <a:rPr lang="en-GB" sz="1400" kern="0" dirty="0" smtClean="0">
                <a:latin typeface="Arial" pitchFamily="34" charset="0"/>
                <a:ea typeface="+mn-ea"/>
                <a:cs typeface="Arial" pitchFamily="34" charset="0"/>
              </a:rPr>
              <a:t>, Social </a:t>
            </a:r>
            <a:r>
              <a:rPr lang="en-GB" sz="1400" kern="0" dirty="0" smtClean="0">
                <a:latin typeface="Arial" pitchFamily="34" charset="0"/>
                <a:ea typeface="+mn-ea"/>
                <a:cs typeface="Arial" pitchFamily="34" charset="0"/>
              </a:rPr>
              <a:t>Enterprise</a:t>
            </a:r>
            <a:endParaRPr lang="en-GB" sz="1400" kern="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45906" y="1920553"/>
            <a:ext cx="4062487" cy="1952228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8" tIns="45675" rIns="91348" bIns="45675" numCol="2" rtlCol="0" anchor="ctr"/>
          <a:lstStyle/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5250"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kern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Risks &amp; Challenges Direction</a:t>
            </a: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9682" y="4135272"/>
            <a:ext cx="4071508" cy="1939469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8" tIns="45675" rIns="91348" bIns="45675" numCol="2" rtlCol="0" anchor="ctr"/>
          <a:lstStyle/>
          <a:p>
            <a:pPr marL="355250"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kern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Cost/Income Direction</a:t>
            </a: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45906" y="4135272"/>
            <a:ext cx="4065804" cy="1939469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8" tIns="45675" rIns="91348" bIns="45675" numCol="2" rtlCol="0" anchor="ctr"/>
          <a:lstStyle/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5250"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55250"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kern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Performance Direction</a:t>
            </a: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9686" y="6074741"/>
            <a:ext cx="3032552" cy="724522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8" tIns="45675" rIns="91348" bIns="45675" rtlCol="0" anchor="t"/>
          <a:lstStyle/>
          <a:p>
            <a:pPr algn="ctr"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Collaborative</a:t>
            </a:r>
          </a:p>
          <a:p>
            <a:pPr algn="ctr"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Joint Ventures/Shared Services</a:t>
            </a:r>
            <a:r>
              <a:rPr lang="en-GB" sz="1400" b="1" kern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64024" y="6295207"/>
            <a:ext cx="2520039" cy="504055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8" tIns="45675" rIns="91348" bIns="45675" rtlCol="0" anchor="t"/>
          <a:lstStyle/>
          <a:p>
            <a:pPr algn="ctr"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MAKE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84060" y="6074741"/>
            <a:ext cx="3027653" cy="724522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8" tIns="45675" rIns="91348" bIns="45675" rtlCol="0" anchor="t"/>
          <a:lstStyle/>
          <a:p>
            <a:pPr algn="ctr" defTabSz="913495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In-House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00858" y="2481173"/>
            <a:ext cx="1728192" cy="892461"/>
          </a:xfrm>
          <a:prstGeom prst="rect">
            <a:avLst/>
          </a:prstGeom>
          <a:noFill/>
        </p:spPr>
        <p:txBody>
          <a:bodyPr wrap="square" lIns="91348" tIns="45675" rIns="91348" bIns="45675" rtlCol="0">
            <a:spAutoFit/>
          </a:bodyPr>
          <a:lstStyle/>
          <a:p>
            <a:pPr defTabSz="9132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The impact on the outcome in relation to Make or Buy decision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59115" y="3575713"/>
            <a:ext cx="3129855" cy="791572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48" tIns="45675" rIns="91348" bIns="45675" rtlCol="0" anchor="ctr"/>
          <a:lstStyle/>
          <a:p>
            <a:pPr algn="ctr" defTabSz="9134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SERVICES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32786" y="2296506"/>
            <a:ext cx="2016224" cy="1092516"/>
          </a:xfrm>
          <a:prstGeom prst="rect">
            <a:avLst/>
          </a:prstGeom>
          <a:noFill/>
        </p:spPr>
        <p:txBody>
          <a:bodyPr wrap="square" lIns="91348" tIns="45675" rIns="91348" bIns="45675" rtlCol="0">
            <a:spAutoFit/>
          </a:bodyPr>
          <a:lstStyle/>
          <a:p>
            <a:r>
              <a:rPr lang="en-GB" sz="1300" dirty="0">
                <a:latin typeface="Arial" pitchFamily="34" charset="0"/>
                <a:cs typeface="Arial" pitchFamily="34" charset="0"/>
              </a:rPr>
              <a:t>The challenges &amp; risks facing the service which needs to addressed by the Make or Buy decision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55903" y="4831469"/>
            <a:ext cx="2016224" cy="892461"/>
          </a:xfrm>
          <a:prstGeom prst="rect">
            <a:avLst/>
          </a:prstGeom>
          <a:noFill/>
        </p:spPr>
        <p:txBody>
          <a:bodyPr wrap="square" lIns="91348" tIns="45675" rIns="91348" bIns="45675" rtlCol="0">
            <a:spAutoFit/>
          </a:bodyPr>
          <a:lstStyle/>
          <a:p>
            <a:r>
              <a:rPr lang="en-GB" sz="1300" dirty="0">
                <a:latin typeface="Arial" pitchFamily="34" charset="0"/>
                <a:cs typeface="Arial" pitchFamily="34" charset="0"/>
              </a:rPr>
              <a:t>The financial position that needs to addressed by the Make or Buy decision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77149" y="4739137"/>
            <a:ext cx="2016224" cy="892461"/>
          </a:xfrm>
          <a:prstGeom prst="rect">
            <a:avLst/>
          </a:prstGeom>
          <a:noFill/>
        </p:spPr>
        <p:txBody>
          <a:bodyPr wrap="square" lIns="91348" tIns="45675" rIns="91348" bIns="45675" rtlCol="0">
            <a:spAutoFit/>
          </a:bodyPr>
          <a:lstStyle/>
          <a:p>
            <a:r>
              <a:rPr lang="en-GB" sz="1300" dirty="0">
                <a:latin typeface="Arial" pitchFamily="34" charset="0"/>
                <a:cs typeface="Arial" pitchFamily="34" charset="0"/>
              </a:rPr>
              <a:t>The performance position that needs to addressed by the Make or Buy decision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97" y="358784"/>
            <a:ext cx="10688637" cy="754063"/>
          </a:xfrm>
          <a:prstGeom prst="rect">
            <a:avLst/>
          </a:prstGeom>
          <a:solidFill>
            <a:srgbClr val="480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21" tIns="52059" rIns="104121" bIns="52059" anchor="ctr"/>
          <a:lstStyle/>
          <a:p>
            <a:pPr algn="ctr" defTabSz="1041198">
              <a:defRPr/>
            </a:pPr>
            <a:r>
              <a:rPr lang="en-GB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Make or Buy Framework</a:t>
            </a:r>
          </a:p>
        </p:txBody>
      </p:sp>
    </p:spTree>
    <p:extLst>
      <p:ext uri="{BB962C8B-B14F-4D97-AF65-F5344CB8AC3E}">
        <p14:creationId xmlns:p14="http://schemas.microsoft.com/office/powerpoint/2010/main" val="21285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Focus </a:t>
            </a:r>
            <a:r>
              <a:rPr lang="en-GB" dirty="0"/>
              <a:t>on </a:t>
            </a:r>
            <a:r>
              <a:rPr lang="en-GB" dirty="0" smtClean="0"/>
              <a:t>outcomes for local people</a:t>
            </a:r>
            <a:endParaRPr lang="en-GB" dirty="0"/>
          </a:p>
          <a:p>
            <a:r>
              <a:rPr lang="en-GB" dirty="0"/>
              <a:t>Aligned with </a:t>
            </a:r>
            <a:r>
              <a:rPr lang="en-GB" dirty="0" smtClean="0"/>
              <a:t>Ambitious for Croydon, the Community Strategy and the Corporate Plan</a:t>
            </a:r>
            <a:endParaRPr lang="en-GB" dirty="0"/>
          </a:p>
          <a:p>
            <a:r>
              <a:rPr lang="en-GB" dirty="0" smtClean="0"/>
              <a:t>Shaped by recommendations of the Opportunity and Fairness Commission </a:t>
            </a:r>
          </a:p>
          <a:p>
            <a:r>
              <a:rPr lang="en-GB" dirty="0" smtClean="0"/>
              <a:t>Support </a:t>
            </a:r>
            <a:r>
              <a:rPr lang="en-GB" dirty="0"/>
              <a:t>voluntary, faith and community sector </a:t>
            </a:r>
            <a:r>
              <a:rPr lang="en-GB" dirty="0" smtClean="0"/>
              <a:t>strengths in developing community responses to local issues</a:t>
            </a:r>
          </a:p>
          <a:p>
            <a:r>
              <a:rPr lang="en-GB" dirty="0" smtClean="0"/>
              <a:t>Stronger Communities Fund as a key opportunity to apply principles</a:t>
            </a:r>
            <a:endParaRPr lang="en-GB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590" y="438150"/>
            <a:ext cx="10688637" cy="1066800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7" tIns="52098" rIns="104197" bIns="52098" anchor="ctr"/>
          <a:lstStyle/>
          <a:p>
            <a:pPr algn="ctr" defTabSz="10419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Voluntary </a:t>
            </a:r>
            <a:r>
              <a:rPr lang="en-GB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sector commissioning principles</a:t>
            </a:r>
            <a:endParaRPr lang="en-GB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34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924049"/>
            <a:ext cx="9619774" cy="5467351"/>
          </a:xfrm>
        </p:spPr>
        <p:txBody>
          <a:bodyPr>
            <a:normAutofit/>
          </a:bodyPr>
          <a:lstStyle/>
          <a:p>
            <a:r>
              <a:rPr lang="en-GB" dirty="0" smtClean="0"/>
              <a:t>Principles will be applied to all </a:t>
            </a:r>
            <a:r>
              <a:rPr lang="en-GB" dirty="0" smtClean="0"/>
              <a:t>voluntary </a:t>
            </a:r>
            <a:r>
              <a:rPr lang="en-GB" dirty="0" smtClean="0"/>
              <a:t>sector commissioning</a:t>
            </a:r>
          </a:p>
          <a:p>
            <a:r>
              <a:rPr lang="en-GB" dirty="0" smtClean="0"/>
              <a:t>Upcoming opportunities 2015-18 include:</a:t>
            </a:r>
          </a:p>
          <a:p>
            <a:pPr lvl="1"/>
            <a:r>
              <a:rPr lang="en-GB" dirty="0" smtClean="0"/>
              <a:t>Preventative services information and advice</a:t>
            </a:r>
          </a:p>
          <a:p>
            <a:pPr lvl="1"/>
            <a:r>
              <a:rPr lang="en-GB" dirty="0" smtClean="0"/>
              <a:t>Youth services</a:t>
            </a:r>
          </a:p>
          <a:p>
            <a:pPr lvl="1"/>
            <a:r>
              <a:rPr lang="en-GB" dirty="0" smtClean="0"/>
              <a:t>Carers support</a:t>
            </a:r>
          </a:p>
          <a:p>
            <a:pPr lvl="1"/>
            <a:r>
              <a:rPr lang="en-GB" dirty="0" smtClean="0"/>
              <a:t>Housing services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590" y="438150"/>
            <a:ext cx="10688637" cy="1066800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7" tIns="52098" rIns="104197" bIns="52098" anchor="ctr"/>
          <a:lstStyle/>
          <a:p>
            <a:pPr algn="ctr" defTabSz="10419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Further opportunities</a:t>
            </a:r>
            <a:endParaRPr lang="en-GB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18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4432" y="1669702"/>
            <a:ext cx="9428718" cy="5435948"/>
          </a:xfrm>
          <a:prstGeom prst="rect">
            <a:avLst/>
          </a:prstGeom>
        </p:spPr>
        <p:txBody>
          <a:bodyPr vert="horz" lIns="72000" tIns="52132" rIns="72000" bIns="52132" numCol="1" rtlCol="0">
            <a:noAutofit/>
          </a:bodyPr>
          <a:lstStyle>
            <a:lvl1pPr marL="390984" indent="-390984" algn="l" defTabSz="1042622" rtl="0" eaLnBrk="1" latinLnBrk="0" hangingPunct="1">
              <a:spcBef>
                <a:spcPts val="1369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131" indent="-325819" algn="l" defTabSz="1042622" rtl="0" eaLnBrk="1" latinLnBrk="0" hangingPunct="1">
              <a:spcBef>
                <a:spcPts val="1369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279" indent="-260656" algn="l" defTabSz="1042622" rtl="0" eaLnBrk="1" latinLnBrk="0" hangingPunct="1">
              <a:spcBef>
                <a:spcPts val="1369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590" indent="-260656" algn="l" defTabSz="1042622" rtl="0" eaLnBrk="1" latinLnBrk="0" hangingPunct="1">
              <a:spcBef>
                <a:spcPts val="1369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5901" indent="-260656" algn="l" defTabSz="1042622" rtl="0" eaLnBrk="1" latinLnBrk="0" hangingPunct="1">
              <a:spcBef>
                <a:spcPts val="1369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212" indent="-260656" algn="l" defTabSz="10426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8524" indent="-260656" algn="l" defTabSz="10426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9837" indent="-260656" algn="l" defTabSz="10426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1148" indent="-260656" algn="l" defTabSz="10426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Active communities fund to </a:t>
            </a:r>
            <a:r>
              <a:rPr lang="en-US" sz="2600" dirty="0"/>
              <a:t>help communities to become more resilient, </a:t>
            </a:r>
            <a:r>
              <a:rPr lang="en-US" sz="2600" dirty="0" smtClean="0"/>
              <a:t>develop </a:t>
            </a:r>
            <a:r>
              <a:rPr lang="en-US" sz="2600" dirty="0"/>
              <a:t>their own ideas and do more for themselves. </a:t>
            </a:r>
            <a:endParaRPr lang="en-GB" sz="2600" dirty="0"/>
          </a:p>
          <a:p>
            <a:r>
              <a:rPr lang="en-US" sz="2600" b="1" dirty="0" smtClean="0"/>
              <a:t>Micro </a:t>
            </a:r>
            <a:r>
              <a:rPr lang="en-US" sz="2600" b="1" dirty="0"/>
              <a:t>Grants</a:t>
            </a:r>
            <a:r>
              <a:rPr lang="en-US" sz="2600" dirty="0"/>
              <a:t> - </a:t>
            </a:r>
            <a:r>
              <a:rPr lang="en-US" sz="2600" dirty="0" smtClean="0"/>
              <a:t>up </a:t>
            </a:r>
            <a:r>
              <a:rPr lang="en-US" sz="2600" dirty="0"/>
              <a:t>to £</a:t>
            </a:r>
            <a:r>
              <a:rPr lang="en-US" sz="2600" dirty="0" smtClean="0"/>
              <a:t>1,000 for </a:t>
            </a:r>
            <a:r>
              <a:rPr lang="en-US" sz="2600" dirty="0"/>
              <a:t>start-up or pilot projects and </a:t>
            </a:r>
            <a:r>
              <a:rPr lang="en-US" sz="2600" dirty="0" smtClean="0"/>
              <a:t>small-scale </a:t>
            </a:r>
            <a:r>
              <a:rPr lang="en-US" sz="2600" dirty="0"/>
              <a:t>community events. </a:t>
            </a:r>
            <a:r>
              <a:rPr lang="en-US" sz="2600" dirty="0" smtClean="0"/>
              <a:t>Applications considered </a:t>
            </a:r>
            <a:r>
              <a:rPr lang="en-US" sz="2600" dirty="0"/>
              <a:t>every two months.</a:t>
            </a:r>
            <a:endParaRPr lang="en-GB" sz="2600" dirty="0"/>
          </a:p>
          <a:p>
            <a:r>
              <a:rPr lang="en-US" sz="2600" b="1" dirty="0" smtClean="0"/>
              <a:t>Small </a:t>
            </a:r>
            <a:r>
              <a:rPr lang="en-US" sz="2600" b="1" dirty="0"/>
              <a:t>Grants</a:t>
            </a:r>
            <a:r>
              <a:rPr lang="en-US" sz="2600" dirty="0"/>
              <a:t> - </a:t>
            </a:r>
            <a:r>
              <a:rPr lang="en-US" sz="2600" dirty="0" smtClean="0"/>
              <a:t>£</a:t>
            </a:r>
            <a:r>
              <a:rPr lang="en-US" sz="2600" dirty="0"/>
              <a:t>1,001 to £</a:t>
            </a:r>
            <a:r>
              <a:rPr lang="en-US" sz="2600" dirty="0" smtClean="0"/>
              <a:t>5,000 for </a:t>
            </a:r>
            <a:r>
              <a:rPr lang="en-US" sz="2600" dirty="0"/>
              <a:t>up to a year with </a:t>
            </a:r>
            <a:r>
              <a:rPr lang="en-US" sz="2600" dirty="0" smtClean="0"/>
              <a:t>possibility </a:t>
            </a:r>
            <a:r>
              <a:rPr lang="en-US" sz="2600" dirty="0"/>
              <a:t>of </a:t>
            </a:r>
            <a:r>
              <a:rPr lang="en-US" sz="2600" dirty="0" smtClean="0"/>
              <a:t>second </a:t>
            </a:r>
            <a:r>
              <a:rPr lang="en-US" sz="2600" dirty="0"/>
              <a:t>year if </a:t>
            </a:r>
            <a:r>
              <a:rPr lang="en-US" sz="2600" dirty="0" smtClean="0"/>
              <a:t>project </a:t>
            </a:r>
            <a:r>
              <a:rPr lang="en-US" sz="2600" dirty="0"/>
              <a:t>is successful. </a:t>
            </a:r>
            <a:r>
              <a:rPr lang="en-US" sz="2600" dirty="0" smtClean="0"/>
              <a:t>Two </a:t>
            </a:r>
            <a:r>
              <a:rPr lang="en-US" sz="2600" dirty="0"/>
              <a:t>rounds of funding each year. </a:t>
            </a:r>
            <a:endParaRPr lang="en-GB" sz="2600" dirty="0"/>
          </a:p>
          <a:p>
            <a:r>
              <a:rPr lang="en-US" sz="2600" dirty="0" smtClean="0"/>
              <a:t>Three overarching </a:t>
            </a:r>
            <a:r>
              <a:rPr lang="en-US" sz="2600" dirty="0"/>
              <a:t>priorities:</a:t>
            </a:r>
            <a:endParaRPr lang="en-GB" sz="2600" dirty="0"/>
          </a:p>
          <a:p>
            <a:pPr lvl="1">
              <a:spcBef>
                <a:spcPts val="600"/>
              </a:spcBef>
            </a:pPr>
            <a:r>
              <a:rPr lang="en-US" sz="2600" dirty="0"/>
              <a:t>Developing active and inclusive communities</a:t>
            </a:r>
            <a:endParaRPr lang="en-GB" sz="2600" dirty="0"/>
          </a:p>
          <a:p>
            <a:pPr lvl="1">
              <a:spcBef>
                <a:spcPts val="600"/>
              </a:spcBef>
            </a:pPr>
            <a:r>
              <a:rPr lang="en-US" sz="2600" dirty="0"/>
              <a:t>Helping people care for one another’s health and wellbeing </a:t>
            </a:r>
            <a:endParaRPr lang="en-GB" sz="2600" dirty="0"/>
          </a:p>
          <a:p>
            <a:pPr lvl="1">
              <a:spcBef>
                <a:spcPts val="600"/>
              </a:spcBef>
            </a:pPr>
            <a:r>
              <a:rPr lang="en-US" sz="2600" dirty="0"/>
              <a:t>Tackling poverty and social exclusion</a:t>
            </a:r>
            <a:endParaRPr lang="en-GB" sz="2600" dirty="0"/>
          </a:p>
          <a:p>
            <a:r>
              <a:rPr lang="en-US" sz="2600" dirty="0"/>
              <a:t> </a:t>
            </a:r>
            <a:endParaRPr lang="en-GB" sz="2600" dirty="0"/>
          </a:p>
          <a:p>
            <a:r>
              <a:rPr lang="en-US" sz="2600" dirty="0"/>
              <a:t> </a:t>
            </a:r>
            <a:endParaRPr lang="en-GB" sz="2600" dirty="0"/>
          </a:p>
          <a:p>
            <a:r>
              <a:rPr lang="en-US" sz="2600" dirty="0"/>
              <a:t>Projects must be based in Croydon</a:t>
            </a:r>
            <a:endParaRPr lang="en-GB" sz="2600" dirty="0"/>
          </a:p>
          <a:p>
            <a:r>
              <a:rPr lang="en-US" sz="2600" dirty="0"/>
              <a:t>Applicants should have expenditure of less than £30,000 per annum. </a:t>
            </a:r>
            <a:endParaRPr lang="en-GB" sz="2600" dirty="0"/>
          </a:p>
          <a:p>
            <a:r>
              <a:rPr lang="en-US" sz="2600" dirty="0"/>
              <a:t> </a:t>
            </a:r>
            <a:endParaRPr lang="en-GB" sz="2600" dirty="0"/>
          </a:p>
          <a:p>
            <a:r>
              <a:rPr lang="en-US" sz="2600" dirty="0"/>
              <a:t>Applicants must meet the council's requirements on governance, management, financial competence and equalities</a:t>
            </a:r>
            <a:endParaRPr lang="en-GB" sz="2600" dirty="0"/>
          </a:p>
          <a:p>
            <a:r>
              <a:rPr lang="en-US" sz="2600" dirty="0"/>
              <a:t>Projects must demonstrate good value for money</a:t>
            </a:r>
            <a:endParaRPr lang="en-GB" sz="2600" dirty="0"/>
          </a:p>
          <a:p>
            <a:pPr fontAlgn="auto">
              <a:spcAft>
                <a:spcPts val="0"/>
              </a:spcAft>
            </a:pPr>
            <a:endParaRPr lang="en-GB" sz="2600" dirty="0" smtClean="0"/>
          </a:p>
          <a:p>
            <a:pPr fontAlgn="auto">
              <a:spcAft>
                <a:spcPts val="0"/>
              </a:spcAft>
            </a:pPr>
            <a:endParaRPr lang="en-GB" sz="2600" dirty="0"/>
          </a:p>
        </p:txBody>
      </p:sp>
      <p:sp>
        <p:nvSpPr>
          <p:cNvPr id="7" name="Rectangle 6"/>
          <p:cNvSpPr/>
          <p:nvPr/>
        </p:nvSpPr>
        <p:spPr>
          <a:xfrm>
            <a:off x="1590" y="438150"/>
            <a:ext cx="10688637" cy="1066800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7" tIns="52098" rIns="104197" bIns="52098" anchor="ctr"/>
          <a:lstStyle/>
          <a:p>
            <a:pPr algn="ctr" defTabSz="10419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Grant funding</a:t>
            </a:r>
            <a:endParaRPr lang="en-GB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4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563341"/>
            <a:ext cx="9619774" cy="582806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+mj-lt"/>
              </a:rPr>
              <a:t>Through ‘make or buy’ all reviews will consider third sector commissioning opportunities</a:t>
            </a:r>
          </a:p>
          <a:p>
            <a:r>
              <a:rPr lang="en-GB" altLang="en-US" dirty="0">
                <a:latin typeface="+mj-lt"/>
              </a:rPr>
              <a:t>Opening up more service commissioning opportunities to local SMEs and </a:t>
            </a:r>
            <a:r>
              <a:rPr lang="en-GB" altLang="en-US" dirty="0" smtClean="0">
                <a:latin typeface="+mj-lt"/>
              </a:rPr>
              <a:t>voluntary sector </a:t>
            </a:r>
            <a:endParaRPr lang="en-GB" dirty="0">
              <a:latin typeface="+mj-lt"/>
            </a:endParaRPr>
          </a:p>
          <a:p>
            <a:pPr lvl="0"/>
            <a:r>
              <a:rPr lang="en-GB" dirty="0" smtClean="0">
                <a:latin typeface="+mj-lt"/>
              </a:rPr>
              <a:t>Value Croydon programme to </a:t>
            </a:r>
            <a:r>
              <a:rPr lang="en-GB" dirty="0" smtClean="0">
                <a:latin typeface="+mj-lt"/>
                <a:cs typeface="Arial" pitchFamily="34" charset="0"/>
              </a:rPr>
              <a:t>leverage resources </a:t>
            </a:r>
            <a:r>
              <a:rPr lang="en-GB" dirty="0">
                <a:latin typeface="+mj-lt"/>
                <a:cs typeface="Arial" pitchFamily="34" charset="0"/>
              </a:rPr>
              <a:t>of </a:t>
            </a:r>
            <a:r>
              <a:rPr lang="en-GB" dirty="0" smtClean="0">
                <a:latin typeface="+mj-lt"/>
                <a:cs typeface="Arial" pitchFamily="34" charset="0"/>
              </a:rPr>
              <a:t>partners and </a:t>
            </a:r>
            <a:r>
              <a:rPr lang="en-GB" dirty="0">
                <a:latin typeface="+mj-lt"/>
                <a:cs typeface="Arial" pitchFamily="34" charset="0"/>
              </a:rPr>
              <a:t>deliver added social </a:t>
            </a:r>
            <a:r>
              <a:rPr lang="en-GB" dirty="0" smtClean="0">
                <a:latin typeface="+mj-lt"/>
                <a:cs typeface="Arial" pitchFamily="34" charset="0"/>
              </a:rPr>
              <a:t>benefits</a:t>
            </a:r>
            <a:endParaRPr lang="en-GB" dirty="0" smtClean="0">
              <a:latin typeface="+mj-lt"/>
            </a:endParaRPr>
          </a:p>
          <a:p>
            <a:r>
              <a:rPr lang="en-GB" dirty="0">
                <a:latin typeface="+mj-lt"/>
              </a:rPr>
              <a:t>Social value approach </a:t>
            </a:r>
            <a:r>
              <a:rPr lang="en-GB" dirty="0" smtClean="0">
                <a:latin typeface="+mj-lt"/>
              </a:rPr>
              <a:t>in all service commissioning to enhance community benefits and support local </a:t>
            </a:r>
            <a:r>
              <a:rPr lang="en-GB" dirty="0" smtClean="0">
                <a:latin typeface="+mj-lt"/>
              </a:rPr>
              <a:t>voluntary sector</a:t>
            </a:r>
            <a:endParaRPr lang="en-GB" dirty="0">
              <a:latin typeface="+mj-lt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590" y="438150"/>
            <a:ext cx="10688637" cy="1066800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7" tIns="52098" rIns="104197" bIns="52098" anchor="ctr"/>
          <a:lstStyle/>
          <a:p>
            <a:pPr algn="ctr" defTabSz="10419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Service commissioning</a:t>
            </a:r>
            <a:endParaRPr lang="en-GB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05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4432" y="1669702"/>
            <a:ext cx="9428718" cy="5435948"/>
          </a:xfrm>
          <a:prstGeom prst="rect">
            <a:avLst/>
          </a:prstGeom>
        </p:spPr>
        <p:txBody>
          <a:bodyPr vert="horz" lIns="72000" tIns="52132" rIns="72000" bIns="52132" numCol="2" rtlCol="0">
            <a:noAutofit/>
          </a:bodyPr>
          <a:lstStyle>
            <a:lvl1pPr marL="390984" indent="-390984" algn="l" defTabSz="1042622" rtl="0" eaLnBrk="1" latinLnBrk="0" hangingPunct="1">
              <a:spcBef>
                <a:spcPts val="1369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131" indent="-325819" algn="l" defTabSz="1042622" rtl="0" eaLnBrk="1" latinLnBrk="0" hangingPunct="1">
              <a:spcBef>
                <a:spcPts val="1369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279" indent="-260656" algn="l" defTabSz="1042622" rtl="0" eaLnBrk="1" latinLnBrk="0" hangingPunct="1">
              <a:spcBef>
                <a:spcPts val="1369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590" indent="-260656" algn="l" defTabSz="1042622" rtl="0" eaLnBrk="1" latinLnBrk="0" hangingPunct="1">
              <a:spcBef>
                <a:spcPts val="1369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5901" indent="-260656" algn="l" defTabSz="1042622" rtl="0" eaLnBrk="1" latinLnBrk="0" hangingPunct="1">
              <a:spcBef>
                <a:spcPts val="1369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212" indent="-260656" algn="l" defTabSz="10426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8524" indent="-260656" algn="l" defTabSz="10426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9837" indent="-260656" algn="l" defTabSz="10426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1148" indent="-260656" algn="l" defTabSz="10426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indent="-261938" fontAlgn="auto">
              <a:spcAft>
                <a:spcPts val="0"/>
              </a:spcAft>
            </a:pPr>
            <a:r>
              <a:rPr lang="en-GB" sz="2600" dirty="0" smtClean="0"/>
              <a:t>Integrated wellbeing service</a:t>
            </a:r>
          </a:p>
          <a:p>
            <a:pPr marL="261938" indent="-261938" fontAlgn="auto">
              <a:spcAft>
                <a:spcPts val="0"/>
              </a:spcAft>
            </a:pPr>
            <a:r>
              <a:rPr lang="en-GB" sz="2600" dirty="0" smtClean="0"/>
              <a:t>Public health services DPS</a:t>
            </a:r>
          </a:p>
          <a:p>
            <a:pPr marL="261938" indent="-261938" fontAlgn="auto">
              <a:spcAft>
                <a:spcPts val="0"/>
              </a:spcAft>
            </a:pPr>
            <a:r>
              <a:rPr lang="en-GB" sz="2600" dirty="0" smtClean="0"/>
              <a:t>Refresh of Integrated Framework</a:t>
            </a:r>
          </a:p>
          <a:p>
            <a:pPr marL="261938" indent="-261938" fontAlgn="auto">
              <a:spcAft>
                <a:spcPts val="0"/>
              </a:spcAft>
            </a:pPr>
            <a:r>
              <a:rPr lang="en-GB" sz="2600" dirty="0" smtClean="0"/>
              <a:t>Community meals</a:t>
            </a:r>
          </a:p>
          <a:p>
            <a:pPr marL="261938" indent="-261938" fontAlgn="auto">
              <a:spcAft>
                <a:spcPts val="0"/>
              </a:spcAft>
            </a:pPr>
            <a:r>
              <a:rPr lang="en-GB" sz="2600" dirty="0" smtClean="0"/>
              <a:t>Corporate catering provision</a:t>
            </a:r>
          </a:p>
          <a:p>
            <a:pPr marL="261938" indent="-261938" fontAlgn="auto">
              <a:spcAft>
                <a:spcPts val="0"/>
              </a:spcAft>
            </a:pPr>
            <a:r>
              <a:rPr lang="en-GB" sz="2600" dirty="0" smtClean="0"/>
              <a:t>Carers hub</a:t>
            </a:r>
          </a:p>
          <a:p>
            <a:pPr marL="261938" indent="-261938" fontAlgn="auto">
              <a:spcAft>
                <a:spcPts val="0"/>
              </a:spcAft>
            </a:pPr>
            <a:r>
              <a:rPr lang="en-GB" sz="2600" dirty="0" smtClean="0"/>
              <a:t>Croydon Rent in Advance Scheme (CRIAS)</a:t>
            </a:r>
          </a:p>
          <a:p>
            <a:pPr marL="261938" indent="-261938" fontAlgn="auto">
              <a:spcAft>
                <a:spcPts val="0"/>
              </a:spcAft>
            </a:pPr>
            <a:r>
              <a:rPr lang="en-GB" sz="2600" dirty="0" smtClean="0"/>
              <a:t>Services for 65s (OBC APA)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GB" sz="2600" dirty="0" smtClean="0"/>
          </a:p>
          <a:p>
            <a:pPr marL="261938" indent="-261938" fontAlgn="auto">
              <a:spcAft>
                <a:spcPts val="0"/>
              </a:spcAft>
            </a:pPr>
            <a:r>
              <a:rPr lang="en-GB" sz="2600" dirty="0" smtClean="0"/>
              <a:t>Best start programme – community support and parenting</a:t>
            </a:r>
          </a:p>
          <a:p>
            <a:pPr marL="261938" indent="-261938" fontAlgn="auto">
              <a:spcAft>
                <a:spcPts val="0"/>
              </a:spcAft>
            </a:pPr>
            <a:r>
              <a:rPr lang="en-GB" sz="2600" dirty="0" smtClean="0"/>
              <a:t>Independent fostering agencies</a:t>
            </a:r>
          </a:p>
          <a:p>
            <a:pPr marL="261938" indent="-261938" fontAlgn="auto">
              <a:spcAft>
                <a:spcPts val="0"/>
              </a:spcAft>
            </a:pPr>
            <a:r>
              <a:rPr lang="en-GB" sz="2600" dirty="0" smtClean="0"/>
              <a:t>Alternative education provision</a:t>
            </a:r>
          </a:p>
          <a:p>
            <a:pPr marL="261938" indent="-261938" fontAlgn="auto">
              <a:spcAft>
                <a:spcPts val="0"/>
              </a:spcAft>
            </a:pPr>
            <a:r>
              <a:rPr lang="en-GB" sz="2600" dirty="0" smtClean="0"/>
              <a:t>15 hours SEND child care</a:t>
            </a:r>
          </a:p>
          <a:p>
            <a:pPr marL="261938" indent="-261938" fontAlgn="auto">
              <a:spcAft>
                <a:spcPts val="0"/>
              </a:spcAft>
            </a:pPr>
            <a:r>
              <a:rPr lang="en-GB" sz="2600" dirty="0" smtClean="0"/>
              <a:t>5-19 commissioning</a:t>
            </a:r>
          </a:p>
          <a:p>
            <a:pPr marL="261938" indent="-261938" fontAlgn="auto">
              <a:spcAft>
                <a:spcPts val="0"/>
              </a:spcAft>
            </a:pPr>
            <a:r>
              <a:rPr lang="en-GB" sz="2600" dirty="0" smtClean="0"/>
              <a:t>Semi independent accommodation</a:t>
            </a:r>
          </a:p>
          <a:p>
            <a:pPr fontAlgn="auto">
              <a:spcAft>
                <a:spcPts val="0"/>
              </a:spcAft>
            </a:pPr>
            <a:endParaRPr lang="en-GB" sz="2600" dirty="0" smtClean="0"/>
          </a:p>
          <a:p>
            <a:pPr fontAlgn="auto">
              <a:spcAft>
                <a:spcPts val="0"/>
              </a:spcAft>
            </a:pPr>
            <a:endParaRPr lang="en-GB" sz="2600" dirty="0"/>
          </a:p>
        </p:txBody>
      </p:sp>
      <p:sp>
        <p:nvSpPr>
          <p:cNvPr id="7" name="Rectangle 6"/>
          <p:cNvSpPr/>
          <p:nvPr/>
        </p:nvSpPr>
        <p:spPr>
          <a:xfrm>
            <a:off x="1590" y="438150"/>
            <a:ext cx="10688637" cy="1066800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97" tIns="52098" rIns="104197" bIns="52098" anchor="ctr"/>
          <a:lstStyle/>
          <a:p>
            <a:pPr algn="ctr" defTabSz="10419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Upcoming service commissioning projects</a:t>
            </a:r>
            <a:endParaRPr lang="en-GB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073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roydon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09b920bb-4f15-4fae-9738-82eeb8e0e1a0" ContentTypeId="0x0101" PreviousValue="false"/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xt xmlns="47c19d6b-1a1b-4cac-84c4-aef4b43e325c">Personal Workspace</Context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TD Document" ma:contentTypeID="0x010109006922D58ED25C944D98DE62C31E75C09000F0C849B90C27044486E31477761B9B28" ma:contentTypeVersion="9" ma:contentTypeDescription="" ma:contentTypeScope="" ma:versionID="1417cecb5d241513806df0ee2a3b3830">
  <xsd:schema xmlns:xsd="http://www.w3.org/2001/XMLSchema" xmlns:xs="http://www.w3.org/2001/XMLSchema" xmlns:p="http://schemas.microsoft.com/office/2006/metadata/properties" xmlns:ns2="47c19d6b-1a1b-4cac-84c4-aef4b43e325c" targetNamespace="http://schemas.microsoft.com/office/2006/metadata/properties" ma:root="true" ma:fieldsID="3972194707c30944bef30c587b49e55e" ns2:_="">
    <xsd:import namespace="47c19d6b-1a1b-4cac-84c4-aef4b43e325c"/>
    <xsd:element name="properties">
      <xsd:complexType>
        <xsd:sequence>
          <xsd:element name="documentManagement">
            <xsd:complexType>
              <xsd:all>
                <xsd:element ref="ns2:Contex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19d6b-1a1b-4cac-84c4-aef4b43e325c" elementFormDefault="qualified">
    <xsd:import namespace="http://schemas.microsoft.com/office/2006/documentManagement/types"/>
    <xsd:import namespace="http://schemas.microsoft.com/office/infopath/2007/PartnerControls"/>
    <xsd:element name="Context" ma:index="8" ma:displayName="Context" ma:format="Dropdown" ma:indexed="true" ma:internalName="Context">
      <xsd:simpleType>
        <xsd:restriction base="dms:Choice">
          <xsd:enumeration value="Recruitment"/>
          <xsd:enumeration value="Service Planning"/>
          <xsd:enumeration value="Team Meeting"/>
          <xsd:enumeration value="Personal Workspac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E5CDA6-8458-4925-AD46-675E9130D893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EE0C8219-82B4-4245-8113-DD098F9E4740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F8DC36EF-9BD9-4B52-BFE9-8345C21A3D11}">
  <ds:schemaRefs>
    <ds:schemaRef ds:uri="http://schemas.microsoft.com/office/2006/documentManagement/types"/>
    <ds:schemaRef ds:uri="47c19d6b-1a1b-4cac-84c4-aef4b43e325c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2E6A0635-3328-48DE-9228-DCBAD910D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c19d6b-1a1b-4cac-84c4-aef4b43e32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905475B7-0F32-4529-B764-5F7EAC91C0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3575</TotalTime>
  <Words>472</Words>
  <Application>Microsoft Office PowerPoint</Application>
  <PresentationFormat>Custom</PresentationFormat>
  <Paragraphs>175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Blank</vt:lpstr>
      <vt:lpstr>3_Office Theme</vt:lpstr>
      <vt:lpstr>Croydon14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731-00319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Croydon - CCM Sarah Ireland</dc:title>
  <dc:creator>bruno.barbosa@croydon.gov.uk</dc:creator>
  <cp:lastModifiedBy>Freeman, David</cp:lastModifiedBy>
  <cp:revision>187</cp:revision>
  <cp:lastPrinted>2015-07-06T17:12:06Z</cp:lastPrinted>
  <dcterms:created xsi:type="dcterms:W3CDTF">2010-06-21T16:36:04Z</dcterms:created>
  <dcterms:modified xsi:type="dcterms:W3CDTF">2015-07-14T17:23:03Z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0x010109006922D58ED25C944D98DE62C31E75C09000F0C849B90C27044486E31477761B9B28</vt:lpwstr>
  </property>
  <property fmtid="{D5CDD505-2E9C-101B-9397-08002B2CF9AE}" pid="3" name="ProtectiveClassification">
    <vt:lpwstr>NOT CLASSIFIED</vt:lpwstr>
  </property>
  <property fmtid="{D5CDD505-2E9C-101B-9397-08002B2CF9AE}" pid="4" name="DocumentAuthor">
    <vt:lpwstr>72</vt:lpwstr>
  </property>
  <property fmtid="{D5CDD505-2E9C-101B-9397-08002B2CF9AE}" pid="5" name="l1c2f45cb913413195fefa0ed1a24d84">
    <vt:lpwstr/>
  </property>
  <property fmtid="{D5CDD505-2E9C-101B-9397-08002B2CF9AE}" pid="6" name="Material Types">
    <vt:lpwstr>Conference Material</vt:lpwstr>
  </property>
  <property fmtid="{D5CDD505-2E9C-101B-9397-08002B2CF9AE}" pid="7" name="TaxKeywordTaxHTField">
    <vt:lpwstr/>
  </property>
  <property fmtid="{D5CDD505-2E9C-101B-9397-08002B2CF9AE}" pid="8" name="DocumentDescription">
    <vt:lpwstr/>
  </property>
  <property fmtid="{D5CDD505-2E9C-101B-9397-08002B2CF9AE}" pid="9" name="TaxCatchAll">
    <vt:lpwstr>2;#Commissioning ＆Procurement|5859f49c-213e-458f-a1bd-b112aaab226e</vt:lpwstr>
  </property>
  <property fmtid="{D5CDD505-2E9C-101B-9397-08002B2CF9AE}" pid="10" name="febcb389c47c4530afe6acfa103de16c">
    <vt:lpwstr>Commissioning ＆Procurement|5859f49c-213e-458f-a1bd-b112aaab226e</vt:lpwstr>
  </property>
  <property fmtid="{D5CDD505-2E9C-101B-9397-08002B2CF9AE}" pid="11" name="OrganisationalUnit">
    <vt:lpwstr>2;#Commissioning ＆Procurement|5859f49c-213e-458f-a1bd-b112aaab226e</vt:lpwstr>
  </property>
  <property fmtid="{D5CDD505-2E9C-101B-9397-08002B2CF9AE}" pid="12" name="TaxKeyword">
    <vt:lpwstr/>
  </property>
  <property fmtid="{D5CDD505-2E9C-101B-9397-08002B2CF9AE}" pid="13" name="display_urn:schemas-microsoft-com:office:office#DocumentAuthor">
    <vt:lpwstr>Ireland, Sarah</vt:lpwstr>
  </property>
  <property fmtid="{D5CDD505-2E9C-101B-9397-08002B2CF9AE}" pid="14" name="Order">
    <vt:r8>8700</vt:r8>
  </property>
  <property fmtid="{D5CDD505-2E9C-101B-9397-08002B2CF9AE}" pid="15" name="Project Area">
    <vt:lpwstr>CCM Conference</vt:lpwstr>
  </property>
  <property fmtid="{D5CDD505-2E9C-101B-9397-08002B2CF9AE}" pid="16" name="xd_ProgID">
    <vt:lpwstr/>
  </property>
  <property fmtid="{D5CDD505-2E9C-101B-9397-08002B2CF9AE}" pid="17" name="TemplateUrl">
    <vt:lpwstr/>
  </property>
</Properties>
</file>