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82" r:id="rId3"/>
    <p:sldId id="283" r:id="rId4"/>
    <p:sldId id="284" r:id="rId5"/>
    <p:sldId id="277" r:id="rId6"/>
    <p:sldId id="261" r:id="rId7"/>
    <p:sldId id="279" r:id="rId8"/>
    <p:sldId id="285" r:id="rId9"/>
    <p:sldId id="280" r:id="rId10"/>
  </p:sldIdLst>
  <p:sldSz cx="24384000" cy="13716000"/>
  <p:notesSz cx="6858000" cy="9144000"/>
  <p:defaultTextStyle>
    <a:lvl1pPr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1pPr>
    <a:lvl2pPr indent="457200"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2pPr>
    <a:lvl3pPr indent="914400"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3pPr>
    <a:lvl4pPr indent="1371600"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4pPr>
    <a:lvl5pPr indent="1828800"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5pPr>
    <a:lvl6pPr indent="2286000"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6pPr>
    <a:lvl7pPr indent="2743200"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7pPr>
    <a:lvl8pPr indent="3200400"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8pPr>
    <a:lvl9pPr indent="3657600">
      <a:defRPr sz="4800">
        <a:solidFill>
          <a:srgbClr val="3C424F"/>
        </a:solidFill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solidFill>
                <a:srgbClr val="3C424F"/>
              </a:solidFill>
              <a:prstDash val="solid"/>
              <a:bevel/>
            </a:ln>
          </a:left>
          <a:right>
            <a:ln w="12700" cap="flat">
              <a:solidFill>
                <a:srgbClr val="3C424F"/>
              </a:solidFill>
              <a:prstDash val="solid"/>
              <a:bevel/>
            </a:ln>
          </a:right>
          <a:top>
            <a:ln w="12700" cap="flat">
              <a:solidFill>
                <a:srgbClr val="3C424F"/>
              </a:solidFill>
              <a:prstDash val="solid"/>
              <a:bevel/>
            </a:ln>
          </a:top>
          <a:bottom>
            <a:ln w="12700" cap="flat">
              <a:solidFill>
                <a:srgbClr val="3C424F"/>
              </a:solidFill>
              <a:prstDash val="solid"/>
              <a:bevel/>
            </a:ln>
          </a:bottom>
          <a:insideH>
            <a:ln w="12700" cap="flat">
              <a:solidFill>
                <a:srgbClr val="3C424F"/>
              </a:solidFill>
              <a:prstDash val="solid"/>
              <a:bevel/>
            </a:ln>
          </a:insideH>
          <a:insideV>
            <a:ln w="12700" cap="flat">
              <a:solidFill>
                <a:srgbClr val="3C424F"/>
              </a:solidFill>
              <a:prstDash val="solid"/>
              <a:bevel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solidFill>
                <a:srgbClr val="3C424F"/>
              </a:solidFill>
              <a:prstDash val="solid"/>
              <a:bevel/>
            </a:ln>
          </a:left>
          <a:right>
            <a:ln w="12700" cap="flat">
              <a:solidFill>
                <a:srgbClr val="3C424F"/>
              </a:solidFill>
              <a:prstDash val="solid"/>
              <a:bevel/>
            </a:ln>
          </a:right>
          <a:top>
            <a:ln w="12700" cap="flat">
              <a:solidFill>
                <a:srgbClr val="3C424F"/>
              </a:solidFill>
              <a:prstDash val="solid"/>
              <a:bevel/>
            </a:ln>
          </a:top>
          <a:bottom>
            <a:ln w="12700" cap="flat">
              <a:solidFill>
                <a:srgbClr val="3C424F"/>
              </a:solidFill>
              <a:prstDash val="solid"/>
              <a:bevel/>
            </a:ln>
          </a:bottom>
          <a:insideH>
            <a:ln w="12700" cap="flat">
              <a:solidFill>
                <a:srgbClr val="3C424F"/>
              </a:solidFill>
              <a:prstDash val="solid"/>
              <a:bevel/>
            </a:ln>
          </a:insideH>
          <a:insideV>
            <a:ln w="12700" cap="flat">
              <a:solidFill>
                <a:srgbClr val="3C424F"/>
              </a:solidFill>
              <a:prstDash val="solid"/>
              <a:bevel/>
            </a:ln>
          </a:insideV>
        </a:tcBdr>
        <a:fill>
          <a:no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solidFill>
                <a:srgbClr val="3C424F"/>
              </a:solidFill>
              <a:prstDash val="solid"/>
              <a:bevel/>
            </a:ln>
          </a:left>
          <a:right>
            <a:ln w="12700" cap="flat">
              <a:solidFill>
                <a:srgbClr val="3C424F"/>
              </a:solidFill>
              <a:prstDash val="solid"/>
              <a:bevel/>
            </a:ln>
          </a:right>
          <a:top>
            <a:ln w="12700" cap="flat">
              <a:solidFill>
                <a:srgbClr val="3C424F"/>
              </a:solidFill>
              <a:prstDash val="solid"/>
              <a:bevel/>
            </a:ln>
          </a:top>
          <a:bottom>
            <a:ln w="12700" cap="flat">
              <a:solidFill>
                <a:srgbClr val="3C424F"/>
              </a:solidFill>
              <a:prstDash val="solid"/>
              <a:bevel/>
            </a:ln>
          </a:bottom>
          <a:insideH>
            <a:ln w="12700" cap="flat">
              <a:solidFill>
                <a:srgbClr val="3C424F"/>
              </a:solidFill>
              <a:prstDash val="solid"/>
              <a:bevel/>
            </a:ln>
          </a:insideH>
          <a:insideV>
            <a:ln w="12700" cap="flat">
              <a:solidFill>
                <a:srgbClr val="3C424F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solidFill>
                <a:srgbClr val="3C424F"/>
              </a:solidFill>
              <a:prstDash val="solid"/>
              <a:bevel/>
            </a:ln>
          </a:left>
          <a:right>
            <a:ln w="12700" cap="flat">
              <a:solidFill>
                <a:srgbClr val="3C424F"/>
              </a:solidFill>
              <a:prstDash val="solid"/>
              <a:bevel/>
            </a:ln>
          </a:right>
          <a:top>
            <a:ln w="12700" cap="flat">
              <a:solidFill>
                <a:srgbClr val="3C424F"/>
              </a:solidFill>
              <a:prstDash val="solid"/>
              <a:bevel/>
            </a:ln>
          </a:top>
          <a:bottom>
            <a:ln w="12700" cap="flat">
              <a:solidFill>
                <a:srgbClr val="3C424F"/>
              </a:solidFill>
              <a:prstDash val="solid"/>
              <a:bevel/>
            </a:ln>
          </a:bottom>
          <a:insideH>
            <a:ln w="12700" cap="flat">
              <a:solidFill>
                <a:srgbClr val="3C424F"/>
              </a:solidFill>
              <a:prstDash val="solid"/>
              <a:bevel/>
            </a:ln>
          </a:insideH>
          <a:insideV>
            <a:ln w="12700" cap="flat">
              <a:solidFill>
                <a:srgbClr val="3C424F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EDD2CD"/>
          </a:solidFill>
        </a:fill>
      </a:tcStyle>
    </a:wholeTbl>
    <a:band2H>
      <a:tcTxStyle/>
      <a:tcStyle>
        <a:tcBdr/>
        <a:fill>
          <a:solidFill>
            <a:srgbClr val="F6EAE7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CE653A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381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CE653A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381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CE653A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DACCD0"/>
          </a:solidFill>
        </a:fill>
      </a:tcStyle>
    </a:wholeTbl>
    <a:band2H>
      <a:tcTxStyle/>
      <a:tcStyle>
        <a:tcBdr/>
        <a:fill>
          <a:solidFill>
            <a:srgbClr val="EDE7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8E355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381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8E355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381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8E355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FAF3E7"/>
          </a:solidFill>
        </a:fill>
      </a:tcStyle>
    </a:wholeTbl>
    <a:band2H>
      <a:tcTxStyle/>
      <a:tcStyle>
        <a:tcBdr/>
        <a:fill>
          <a:solidFill>
            <a:srgbClr val="FCF9F3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F2DFBB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381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F2DFBB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381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F2DFBB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8E8"/>
          </a:solidFill>
        </a:fill>
      </a:tcStyle>
    </a:wholeTbl>
    <a:band2H>
      <a:tcTxStyle/>
      <a:tcStyle>
        <a:tcBdr/>
        <a:fill>
          <a:solidFill>
            <a:srgbClr val="F4F4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E653A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C424F"/>
              </a:solidFill>
              <a:prstDash val="solid"/>
              <a:bevel/>
            </a:ln>
          </a:top>
          <a:bottom>
            <a:ln w="25400" cap="flat">
              <a:solidFill>
                <a:srgbClr val="3C424F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4F4F4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C424F"/>
              </a:solidFill>
              <a:prstDash val="solid"/>
              <a:bevel/>
            </a:ln>
          </a:top>
          <a:bottom>
            <a:ln w="25400" cap="flat">
              <a:solidFill>
                <a:srgbClr val="3C424F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E653A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3C424F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CDCDCF"/>
          </a:solidFill>
        </a:fill>
      </a:tcStyle>
    </a:wholeTbl>
    <a:band2H>
      <a:tcTxStyle/>
      <a:tcStyle>
        <a:tcBdr/>
        <a:fill>
          <a:solidFill>
            <a:srgbClr val="E7E8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3C424F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38100" cap="flat">
              <a:solidFill>
                <a:srgbClr val="F4F4F4"/>
              </a:solidFill>
              <a:prstDash val="solid"/>
              <a:bevel/>
            </a:ln>
          </a:top>
          <a:bottom>
            <a:ln w="127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3C424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4F4F4"/>
      </a:tcTxStyle>
      <a:tcStyle>
        <a:tcBdr>
          <a:left>
            <a:ln w="12700" cap="flat">
              <a:solidFill>
                <a:srgbClr val="F4F4F4"/>
              </a:solidFill>
              <a:prstDash val="solid"/>
              <a:bevel/>
            </a:ln>
          </a:left>
          <a:right>
            <a:ln w="12700" cap="flat">
              <a:solidFill>
                <a:srgbClr val="F4F4F4"/>
              </a:solidFill>
              <a:prstDash val="solid"/>
              <a:bevel/>
            </a:ln>
          </a:right>
          <a:top>
            <a:ln w="12700" cap="flat">
              <a:solidFill>
                <a:srgbClr val="F4F4F4"/>
              </a:solidFill>
              <a:prstDash val="solid"/>
              <a:bevel/>
            </a:ln>
          </a:top>
          <a:bottom>
            <a:ln w="38100" cap="flat">
              <a:solidFill>
                <a:srgbClr val="F4F4F4"/>
              </a:solidFill>
              <a:prstDash val="solid"/>
              <a:bevel/>
            </a:ln>
          </a:bottom>
          <a:insideH>
            <a:ln w="12700" cap="flat">
              <a:solidFill>
                <a:srgbClr val="F4F4F4"/>
              </a:solidFill>
              <a:prstDash val="solid"/>
              <a:bevel/>
            </a:ln>
          </a:insideH>
          <a:insideV>
            <a:ln w="12700" cap="flat">
              <a:solidFill>
                <a:srgbClr val="F4F4F4"/>
              </a:solidFill>
              <a:prstDash val="solid"/>
              <a:bevel/>
            </a:ln>
          </a:insideV>
        </a:tcBdr>
        <a:fill>
          <a:solidFill>
            <a:srgbClr val="3C424F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591"/>
  </p:normalViewPr>
  <p:slideViewPr>
    <p:cSldViewPr snapToGrid="0" snapToObjects="1">
      <p:cViewPr>
        <p:scale>
          <a:sx n="30" d="100"/>
          <a:sy n="30" d="100"/>
        </p:scale>
        <p:origin x="-618" y="-29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1pPr>
    <a:lvl2pPr indent="228600"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2pPr>
    <a:lvl3pPr indent="457200"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3pPr>
    <a:lvl4pPr indent="685800"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4pPr>
    <a:lvl5pPr indent="914400"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5pPr>
    <a:lvl6pPr indent="1143000"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6pPr>
    <a:lvl7pPr indent="1371600"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7pPr>
    <a:lvl8pPr indent="1600200"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8pPr>
    <a:lvl9pPr indent="1828800" defTabSz="457200">
      <a:lnSpc>
        <a:spcPct val="125000"/>
      </a:lnSpc>
      <a:defRPr sz="6400">
        <a:latin typeface="+mj-lt"/>
        <a:ea typeface="+mj-ea"/>
        <a:cs typeface="+mj-cs"/>
        <a:sym typeface="Avenir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828799" y="3689352"/>
            <a:ext cx="20726401" cy="408304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3657599" y="7772400"/>
            <a:ext cx="17068801" cy="5943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F9195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F9195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F9195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F9195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F9195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Five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17678400" y="-1"/>
            <a:ext cx="5486400" cy="96012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1219199" y="412749"/>
            <a:ext cx="16052801" cy="122047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Five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1828799" y="3689352"/>
            <a:ext cx="20726401" cy="4083048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C958D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C958D5"/>
                </a:solidFill>
              </a:rP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xfrm>
            <a:off x="3657599" y="7772400"/>
            <a:ext cx="17068801" cy="5943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F9195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F9195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F9195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F9195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F9195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8F9195"/>
                </a:solidFill>
              </a:rP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Five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1926167" y="8813803"/>
            <a:ext cx="20726401" cy="4902198"/>
          </a:xfrm>
          <a:prstGeom prst="rect">
            <a:avLst/>
          </a:prstGeom>
        </p:spPr>
        <p:txBody>
          <a:bodyPr anchor="t"/>
          <a:lstStyle>
            <a:lvl1pPr algn="l">
              <a:defRPr sz="106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10600" b="1" cap="all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1926167" y="2384426"/>
            <a:ext cx="20726401" cy="642937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5200">
                <a:solidFill>
                  <a:srgbClr val="8F9195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5200">
                <a:solidFill>
                  <a:srgbClr val="8F9195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5200">
                <a:solidFill>
                  <a:srgbClr val="8F9195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5200">
                <a:solidFill>
                  <a:srgbClr val="8F9195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5200">
                <a:solidFill>
                  <a:srgbClr val="8F9195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8F9195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8F9195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8F9195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8F9195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8F9195"/>
                </a:solidFill>
              </a:rPr>
              <a:t>Body Level Five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1219199" y="549277"/>
            <a:ext cx="21945601" cy="22860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1219199" y="2400301"/>
            <a:ext cx="10769601" cy="6788151"/>
          </a:xfrm>
          <a:prstGeom prst="rect">
            <a:avLst/>
          </a:prstGeom>
        </p:spPr>
        <p:txBody>
          <a:bodyPr/>
          <a:lstStyle>
            <a:lvl1pPr marL="906235" indent="-906235">
              <a:spcBef>
                <a:spcPts val="600"/>
              </a:spcBef>
              <a:defRPr sz="7400"/>
            </a:lvl1pPr>
            <a:lvl2pPr marL="1338262" indent="-881062">
              <a:spcBef>
                <a:spcPts val="600"/>
              </a:spcBef>
              <a:defRPr sz="7400"/>
            </a:lvl2pPr>
            <a:lvl3pPr marL="1760220" indent="-845820">
              <a:spcBef>
                <a:spcPts val="600"/>
              </a:spcBef>
              <a:defRPr sz="7400"/>
            </a:lvl3pPr>
            <a:lvl4pPr marL="2311400" indent="-939800">
              <a:spcBef>
                <a:spcPts val="600"/>
              </a:spcBef>
              <a:defRPr sz="7400"/>
            </a:lvl4pPr>
            <a:lvl5pPr marL="2768600" indent="-939800">
              <a:spcBef>
                <a:spcPts val="600"/>
              </a:spcBef>
              <a:defRPr sz="7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400">
                <a:solidFill>
                  <a:srgbClr val="3C424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7400">
                <a:solidFill>
                  <a:srgbClr val="3C424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7400">
                <a:solidFill>
                  <a:srgbClr val="3C424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7400">
                <a:solidFill>
                  <a:srgbClr val="3C424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7400">
                <a:solidFill>
                  <a:srgbClr val="3C424F"/>
                </a:solidFill>
              </a:rPr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1219199" y="513622"/>
            <a:ext cx="21945601" cy="235731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1219199" y="2870931"/>
            <a:ext cx="10773836" cy="147882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6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6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6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6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6400" b="1"/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400" b="1">
                <a:solidFill>
                  <a:srgbClr val="3C424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6400" b="1">
                <a:solidFill>
                  <a:srgbClr val="3C424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6400" b="1">
                <a:solidFill>
                  <a:srgbClr val="3C424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6400" b="1">
                <a:solidFill>
                  <a:srgbClr val="3C424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6400" b="1">
                <a:solidFill>
                  <a:srgbClr val="3C424F"/>
                </a:solidFill>
              </a:rPr>
              <a:t>Body Level Five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1219199" y="184154"/>
            <a:ext cx="21945601" cy="301624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1219202" y="-1"/>
            <a:ext cx="8022169" cy="2870201"/>
          </a:xfrm>
          <a:prstGeom prst="rect">
            <a:avLst/>
          </a:prstGeom>
        </p:spPr>
        <p:txBody>
          <a:bodyPr anchor="b"/>
          <a:lstStyle>
            <a:lvl1pPr algn="l">
              <a:defRPr sz="2600">
                <a:solidFill>
                  <a:srgbClr val="C958D5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C958D5"/>
                </a:solidFill>
              </a:rPr>
              <a:t>Title Text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9533466" y="546101"/>
            <a:ext cx="13631335" cy="131699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3C424F"/>
                </a:solidFill>
              </a:rPr>
              <a:t>Body Level Five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4779434" y="9601200"/>
            <a:ext cx="14630401" cy="1133478"/>
          </a:xfrm>
          <a:prstGeom prst="rect">
            <a:avLst/>
          </a:prstGeom>
        </p:spPr>
        <p:txBody>
          <a:bodyPr anchor="b"/>
          <a:lstStyle>
            <a:lvl1pPr algn="l">
              <a:defRPr sz="2600">
                <a:solidFill>
                  <a:srgbClr val="C958D5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C958D5"/>
                </a:solidFill>
              </a:rPr>
              <a:t>Title Text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4779434" y="10734675"/>
            <a:ext cx="14630401" cy="16097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3600"/>
            </a:lvl1pPr>
            <a:lvl2pPr marL="0" indent="457200">
              <a:spcBef>
                <a:spcPts val="300"/>
              </a:spcBef>
              <a:buSzTx/>
              <a:buFontTx/>
              <a:buNone/>
              <a:defRPr sz="3600"/>
            </a:lvl2pPr>
            <a:lvl3pPr marL="0" indent="914400">
              <a:spcBef>
                <a:spcPts val="300"/>
              </a:spcBef>
              <a:buSzTx/>
              <a:buFontTx/>
              <a:buNone/>
              <a:defRPr sz="3600"/>
            </a:lvl3pPr>
            <a:lvl4pPr marL="0" indent="1371600">
              <a:spcBef>
                <a:spcPts val="300"/>
              </a:spcBef>
              <a:buSzTx/>
              <a:buFontTx/>
              <a:buNone/>
              <a:defRPr sz="3600"/>
            </a:lvl4pPr>
            <a:lvl5pPr marL="0" indent="1828800">
              <a:spcBef>
                <a:spcPts val="300"/>
              </a:spcBef>
              <a:buSzTx/>
              <a:buFontTx/>
              <a:buNone/>
              <a:defRPr sz="36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C424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C424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C424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C424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C424F"/>
                </a:solidFill>
              </a:rPr>
              <a:t>Body Level Five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xfrm>
            <a:off x="17475200" y="12548236"/>
            <a:ext cx="5689600" cy="1059181"/>
          </a:xfrm>
          <a:prstGeom prst="rect">
            <a:avLst/>
          </a:prstGeom>
        </p:spPr>
        <p:txBody>
          <a:bodyPr lIns="121919" tIns="121919" rIns="121919" bIns="121919"/>
          <a:lstStyle>
            <a:lvl1pPr algn="l">
              <a:defRPr sz="6400">
                <a:solidFill>
                  <a:srgbClr val="B96CD1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19199" y="184151"/>
            <a:ext cx="21945601" cy="301625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600">
                <a:solidFill>
                  <a:srgbClr val="3C424F"/>
                </a:solidFill>
              </a:rP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19199" y="3200402"/>
            <a:ext cx="21945601" cy="105155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21919" tIns="121919" rIns="121919" bIns="121919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400" dirty="0">
                <a:solidFill>
                  <a:srgbClr val="3C424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8400" dirty="0">
                <a:solidFill>
                  <a:srgbClr val="3C424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8400" dirty="0" smtClean="0">
                <a:solidFill>
                  <a:srgbClr val="3C424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8400" dirty="0" smtClean="0">
                <a:solidFill>
                  <a:srgbClr val="3C424F"/>
                </a:solidFill>
              </a:rPr>
              <a:t>Body </a:t>
            </a:r>
            <a:r>
              <a:rPr sz="8400" dirty="0">
                <a:solidFill>
                  <a:srgbClr val="3C424F"/>
                </a:solidFill>
              </a:rPr>
              <a:t>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8400" dirty="0">
                <a:solidFill>
                  <a:srgbClr val="3C424F"/>
                </a:solidFill>
              </a:rP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2325610" y="368299"/>
            <a:ext cx="839191" cy="584201"/>
          </a:xfrm>
          <a:prstGeom prst="rect">
            <a:avLst/>
          </a:prstGeom>
          <a:ln w="25400">
            <a:miter lim="400000"/>
          </a:ln>
        </p:spPr>
        <p:txBody>
          <a:bodyPr lIns="0" tIns="0" rIns="0" bIns="0" anchor="ctr">
            <a:spAutoFit/>
          </a:bodyPr>
          <a:lstStyle>
            <a:lvl1pPr algn="ctr">
              <a:defRPr sz="2600">
                <a:latin typeface="Titillium Semibold"/>
                <a:ea typeface="Titillium Semibold"/>
                <a:cs typeface="Titillium Semibold"/>
                <a:sym typeface="Titillium Semibold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14350"/>
            <a:ext cx="24384000" cy="5441481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4678326"/>
            <a:ext cx="24384000" cy="9356651"/>
          </a:xfrm>
          <a:prstGeom prst="rect">
            <a:avLst/>
          </a:prstGeom>
          <a:solidFill>
            <a:srgbClr val="FFFFFF"/>
          </a:solidFill>
          <a:ln w="63500" cap="flat">
            <a:noFill/>
            <a:prstDash val="solid"/>
            <a:bevel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spc="0" normalizeH="0" baseline="0">
              <a:ln>
                <a:noFill/>
              </a:ln>
              <a:solidFill>
                <a:srgbClr val="3C424F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87100"/>
            <a:ext cx="24384000" cy="2958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1pPr>
      <a:lvl2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2pPr>
      <a:lvl3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3pPr>
      <a:lvl4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4pPr>
      <a:lvl5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5pPr>
      <a:lvl6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6pPr>
      <a:lvl7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7pPr>
      <a:lvl8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8pPr>
      <a:lvl9pPr algn="ctr">
        <a:defRPr sz="11600">
          <a:solidFill>
            <a:srgbClr val="3C424F"/>
          </a:solidFill>
          <a:latin typeface="Calibri"/>
          <a:ea typeface="Calibri"/>
          <a:cs typeface="Calibri"/>
          <a:sym typeface="Calibri"/>
        </a:defRPr>
      </a:lvl9pPr>
    </p:titleStyle>
    <p:bodyStyle>
      <a:lvl1pPr marL="900112" indent="-900112">
        <a:spcBef>
          <a:spcPts val="700"/>
        </a:spcBef>
        <a:buSzPct val="100000"/>
        <a:buFont typeface="Arial"/>
        <a:buChar char="•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1pPr>
      <a:lvl2pPr marL="1314450" indent="-857250">
        <a:spcBef>
          <a:spcPts val="700"/>
        </a:spcBef>
        <a:buSzPct val="100000"/>
        <a:buFont typeface="Arial"/>
        <a:buChar char="–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2pPr>
      <a:lvl3pPr marL="1714500" indent="-800100">
        <a:spcBef>
          <a:spcPts val="700"/>
        </a:spcBef>
        <a:buSzPct val="100000"/>
        <a:buFont typeface="Arial"/>
        <a:buChar char="•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3pPr>
      <a:lvl4pPr marL="2331720" indent="-960120">
        <a:spcBef>
          <a:spcPts val="700"/>
        </a:spcBef>
        <a:buSzPct val="100000"/>
        <a:buFont typeface="Arial"/>
        <a:buChar char="–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4pPr>
      <a:lvl5pPr marL="2788920" indent="-960120">
        <a:spcBef>
          <a:spcPts val="700"/>
        </a:spcBef>
        <a:buSzPct val="100000"/>
        <a:buFont typeface="Arial"/>
        <a:buChar char="»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5pPr>
      <a:lvl6pPr marL="3246120" indent="-960120">
        <a:spcBef>
          <a:spcPts val="700"/>
        </a:spcBef>
        <a:buSzPct val="100000"/>
        <a:buFont typeface="Arial"/>
        <a:buChar char="•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6pPr>
      <a:lvl7pPr marL="3703320" indent="-960120">
        <a:spcBef>
          <a:spcPts val="700"/>
        </a:spcBef>
        <a:buSzPct val="100000"/>
        <a:buFont typeface="Arial"/>
        <a:buChar char="•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7pPr>
      <a:lvl8pPr marL="4160520" indent="-960120">
        <a:spcBef>
          <a:spcPts val="700"/>
        </a:spcBef>
        <a:buSzPct val="100000"/>
        <a:buFont typeface="Arial"/>
        <a:buChar char="•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8pPr>
      <a:lvl9pPr marL="4617720" indent="-960120">
        <a:spcBef>
          <a:spcPts val="700"/>
        </a:spcBef>
        <a:buSzPct val="100000"/>
        <a:buFont typeface="Arial"/>
        <a:buChar char="•"/>
        <a:defRPr sz="8400">
          <a:solidFill>
            <a:srgbClr val="3C424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1pPr>
      <a:lvl2pPr indent="457200"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2pPr>
      <a:lvl3pPr indent="914400"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3pPr>
      <a:lvl4pPr indent="1371600"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4pPr>
      <a:lvl5pPr indent="1828800"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5pPr>
      <a:lvl6pPr indent="2286000"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6pPr>
      <a:lvl7pPr indent="2743200"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7pPr>
      <a:lvl8pPr indent="3200400"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8pPr>
      <a:lvl9pPr indent="3657600" algn="ctr">
        <a:defRPr sz="2600">
          <a:solidFill>
            <a:schemeClr val="tx1"/>
          </a:solidFill>
          <a:latin typeface="+mn-lt"/>
          <a:ea typeface="+mn-ea"/>
          <a:cs typeface="+mn-cs"/>
          <a:sym typeface="Titillium Semi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4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812798" y="5451293"/>
            <a:ext cx="16560801" cy="1615186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12800">
                <a:solidFill>
                  <a:srgbClr val="F4F4F4"/>
                </a:solidFill>
                <a:latin typeface="Titillium Bold"/>
                <a:ea typeface="Titillium Bold"/>
                <a:cs typeface="Titillium Bold"/>
                <a:sym typeface="Titillium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128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  <a:ea typeface="Calibri" charset="0"/>
                <a:cs typeface="Arial" pitchFamily="34" charset="0"/>
              </a:rPr>
              <a:t>Digital Inclusion</a:t>
            </a:r>
            <a:endParaRPr sz="12800" dirty="0">
              <a:solidFill>
                <a:schemeClr val="bg1">
                  <a:lumMod val="10000"/>
                </a:schemeClr>
              </a:solidFill>
              <a:latin typeface="Arial" pitchFamily="34" charset="0"/>
              <a:ea typeface="Calibri" charset="0"/>
              <a:cs typeface="Arial" pitchFamily="34" charset="0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12798" y="7748004"/>
            <a:ext cx="19083285" cy="166199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5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  <a:ea typeface="Calibri" charset="0"/>
                <a:cs typeface="Arial" pitchFamily="34" charset="0"/>
                <a:sym typeface="Titillium Bold"/>
              </a:rPr>
              <a:t>Councillor Mark Watson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54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  <a:ea typeface="Calibri" charset="0"/>
                <a:cs typeface="Arial" pitchFamily="34" charset="0"/>
                <a:sym typeface="Titillium Bold"/>
              </a:rPr>
              <a:t>Cabinet Member for Communities, Safety and Justice</a:t>
            </a:r>
            <a:endParaRPr sz="5400" dirty="0">
              <a:solidFill>
                <a:schemeClr val="bg1">
                  <a:lumMod val="10000"/>
                </a:schemeClr>
              </a:solidFill>
              <a:latin typeface="Arial" pitchFamily="34" charset="0"/>
              <a:ea typeface="Calibri" charset="0"/>
              <a:cs typeface="Arial" pitchFamily="34" charset="0"/>
              <a:sym typeface="Titillium Bold"/>
            </a:endParaRPr>
          </a:p>
        </p:txBody>
      </p:sp>
      <p:pic>
        <p:nvPicPr>
          <p:cNvPr id="4" name="Picture 3" descr="C:\Documents and Settings\497304\Local Settings\Temporary Internet Files\Content.Word\Sensemble-Logo-Final-Fil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062" y="12090924"/>
            <a:ext cx="1628530" cy="1341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l">
              <a:defRPr sz="7400">
                <a:solidFill>
                  <a:srgbClr val="F4F4F4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7400" dirty="0" smtClean="0">
                <a:solidFill>
                  <a:srgbClr val="F4F4F4"/>
                </a:solidFill>
              </a:rPr>
              <a:t>Why Digital Inclusion is so </a:t>
            </a:r>
            <a:r>
              <a:rPr lang="en-GB" sz="7400" dirty="0" err="1" smtClean="0">
                <a:solidFill>
                  <a:srgbClr val="F4F4F4"/>
                </a:solidFill>
              </a:rPr>
              <a:t>important</a:t>
            </a:r>
            <a:r>
              <a:rPr lang="en-GB" dirty="0" err="1" smtClean="0"/>
              <a:t>git</a:t>
            </a:r>
            <a:endParaRPr sz="7400" dirty="0">
              <a:solidFill>
                <a:srgbClr val="F4F4F4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4800" dirty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497304\Local Settings\Temporary Internet Files\Content.Word\Sensemble-Logo-Final-Fil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062" y="12090921"/>
            <a:ext cx="1628530" cy="13418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903888" y="4421095"/>
            <a:ext cx="22260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Radio took 38 years to reach 50 million users, TV took 13 years, web took 4 years, Facebook took 10months!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54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In 2013 36million adults (73%) accessed the internet every day.  89% of young people had a smart-phone or tablet to go on-line, up from 43% in 2010.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36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0894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l">
              <a:defRPr sz="7400">
                <a:solidFill>
                  <a:srgbClr val="F4F4F4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7400" dirty="0" smtClean="0">
                <a:solidFill>
                  <a:srgbClr val="F4F4F4"/>
                </a:solidFill>
              </a:rPr>
              <a:t>Why Digital Inclusion is so </a:t>
            </a:r>
            <a:r>
              <a:rPr lang="en-GB" sz="7400" dirty="0" err="1" smtClean="0">
                <a:solidFill>
                  <a:srgbClr val="F4F4F4"/>
                </a:solidFill>
              </a:rPr>
              <a:t>important</a:t>
            </a:r>
            <a:r>
              <a:rPr lang="en-GB" dirty="0" err="1" smtClean="0"/>
              <a:t>git</a:t>
            </a:r>
            <a:endParaRPr sz="7400" dirty="0">
              <a:solidFill>
                <a:srgbClr val="F4F4F4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4800" dirty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497304\Local Settings\Temporary Internet Files\Content.Word\Sensemble-Logo-Final-Fil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062" y="12090921"/>
            <a:ext cx="1628530" cy="13418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903888" y="3698222"/>
            <a:ext cx="22618264" cy="944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It </a:t>
            </a: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is estimated households that are off line are missing out on savings of £560 per year from shopping, paying bills online, or being able to keep in touch with family members or friends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54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81% of people over 55 say that being online makes them feel part of modern society and less lonely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5400" b="1" dirty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Croydon Council has a significant financial challenge and needs to protect key services to most vulnerable – residents utilising on-line services can help towards that challenge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4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GB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5818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l">
              <a:defRPr sz="7400">
                <a:solidFill>
                  <a:srgbClr val="F4F4F4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7400" dirty="0" smtClean="0">
                <a:solidFill>
                  <a:srgbClr val="F4F4F4"/>
                </a:solidFill>
              </a:rPr>
              <a:t>Digital inclusion principles</a:t>
            </a:r>
            <a:endParaRPr sz="7400" dirty="0">
              <a:solidFill>
                <a:srgbClr val="F4F4F4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199" y="3016553"/>
            <a:ext cx="21945601" cy="10515599"/>
          </a:xfrm>
        </p:spPr>
        <p:txBody>
          <a:bodyPr>
            <a:normAutofit/>
          </a:bodyPr>
          <a:lstStyle/>
          <a:p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497304\Local Settings\Temporary Internet Files\Content.Word\Sensemble-Logo-Final-Fil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062" y="12090921"/>
            <a:ext cx="1628530" cy="13418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944410" y="4112051"/>
            <a:ext cx="18203919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Digital skills </a:t>
            </a:r>
            <a:r>
              <a:rPr lang="en-GB" sz="5400" dirty="0" smtClean="0">
                <a:latin typeface="Arial" pitchFamily="34" charset="0"/>
                <a:cs typeface="Arial" pitchFamily="34" charset="0"/>
              </a:rPr>
              <a:t>– being able to use computers and the internet.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5400" dirty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Connectivity</a:t>
            </a:r>
            <a:r>
              <a:rPr lang="en-GB" sz="5400" dirty="0" smtClean="0">
                <a:latin typeface="Arial" pitchFamily="34" charset="0"/>
                <a:cs typeface="Arial" pitchFamily="34" charset="0"/>
              </a:rPr>
              <a:t> – Access to the internet.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5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Accessibility</a:t>
            </a:r>
            <a:r>
              <a:rPr lang="en-GB" sz="5400" dirty="0" smtClean="0">
                <a:latin typeface="Arial" pitchFamily="34" charset="0"/>
                <a:cs typeface="Arial" pitchFamily="34" charset="0"/>
              </a:rPr>
              <a:t> – services will be designed to meet all users needs, including those dependent on assistive technology to access digital services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3200" b="1" dirty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GB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9608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l">
              <a:defRPr sz="7400">
                <a:solidFill>
                  <a:srgbClr val="F4F4F4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7400" dirty="0" smtClean="0">
                <a:solidFill>
                  <a:srgbClr val="F4F4F4"/>
                </a:solidFill>
              </a:rPr>
              <a:t>Digital inclusion principles</a:t>
            </a:r>
            <a:endParaRPr sz="7400" dirty="0">
              <a:solidFill>
                <a:srgbClr val="F4F4F4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199" y="3016553"/>
            <a:ext cx="21945601" cy="10515599"/>
          </a:xfrm>
        </p:spPr>
        <p:txBody>
          <a:bodyPr>
            <a:normAutofit/>
          </a:bodyPr>
          <a:lstStyle/>
          <a:p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497304\Local Settings\Temporary Internet Files\Content.Word\Sensemble-Logo-Final-Fil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062" y="12090921"/>
            <a:ext cx="1628530" cy="134183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723389"/>
              </p:ext>
            </p:extLst>
          </p:nvPr>
        </p:nvGraphicFramePr>
        <p:xfrm>
          <a:off x="1576552" y="5200106"/>
          <a:ext cx="18351062" cy="60312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531086"/>
                <a:gridCol w="12819976"/>
              </a:tblGrid>
              <a:tr h="164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n-GB" sz="4800" b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Financial </a:t>
                      </a:r>
                      <a:r>
                        <a:rPr lang="en-GB" sz="4800" b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Inclusion </a:t>
                      </a:r>
                      <a:r>
                        <a:rPr lang="en-GB" sz="4800" b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Principle</a:t>
                      </a:r>
                      <a:endParaRPr lang="en-GB" sz="4800" b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1635" marR="1116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n-GB" sz="4800" b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What </a:t>
                      </a:r>
                      <a:r>
                        <a:rPr lang="en-GB" sz="48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does this </a:t>
                      </a:r>
                      <a:r>
                        <a:rPr lang="en-GB" sz="4800" b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mean?</a:t>
                      </a:r>
                      <a:endParaRPr lang="en-GB" sz="48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11635" marR="111635" marT="0" marB="0" anchor="ctr"/>
                </a:tc>
              </a:tr>
              <a:tr h="36052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n-US" sz="48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Enabling people to make the most of their money through digital services</a:t>
                      </a:r>
                      <a:endParaRPr lang="en-GB" sz="48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11635" marR="11163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n-GB" sz="48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Each customer to recognise and have access to the financial benefits of using digital services (paying rent online, requesting benefits) and opportunities to save money through internet deals; </a:t>
                      </a:r>
                      <a:r>
                        <a:rPr lang="en-GB" sz="4800" b="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freegle</a:t>
                      </a:r>
                      <a:r>
                        <a:rPr lang="en-GB" sz="48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GB" sz="4800" b="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uSwitch</a:t>
                      </a:r>
                      <a:r>
                        <a:rPr lang="en-GB" sz="48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shopping deals, ways to eat healthily for less </a:t>
                      </a:r>
                      <a:endParaRPr lang="en-GB" sz="48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11635" marR="111635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944410" y="3559927"/>
            <a:ext cx="1820391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5400" b="1" dirty="0" smtClean="0">
                <a:latin typeface="Arial" pitchFamily="34" charset="0"/>
                <a:cs typeface="Arial" pitchFamily="34" charset="0"/>
              </a:rPr>
              <a:t>Supporting </a:t>
            </a:r>
            <a:r>
              <a:rPr lang="en-GB" sz="5400" b="1" dirty="0" smtClean="0">
                <a:latin typeface="Arial" pitchFamily="34" charset="0"/>
                <a:cs typeface="Arial" pitchFamily="34" charset="0"/>
              </a:rPr>
              <a:t>other key Borough initiatives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GB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900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4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xfrm>
            <a:off x="1219199" y="549277"/>
            <a:ext cx="21945601" cy="2286001"/>
          </a:xfrm>
          <a:prstGeom prst="rect">
            <a:avLst/>
          </a:prstGeom>
        </p:spPr>
        <p:txBody>
          <a:bodyPr lIns="0" tIns="0" rIns="0" bIns="0">
            <a:normAutofit fontScale="90000"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lang="en-GB" sz="7400" dirty="0" smtClean="0">
                <a:solidFill>
                  <a:srgbClr val="F4F4F4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How our customers are already using our on-line </a:t>
            </a:r>
            <a:br>
              <a:rPr lang="en-GB" sz="7400" dirty="0" smtClean="0">
                <a:solidFill>
                  <a:srgbClr val="F4F4F4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</a:br>
            <a:r>
              <a:rPr lang="en-GB" sz="7400" dirty="0" smtClean="0">
                <a:solidFill>
                  <a:srgbClr val="F4F4F4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services</a:t>
            </a:r>
            <a:r>
              <a:rPr sz="7400" dirty="0">
                <a:solidFill>
                  <a:srgbClr val="F4F4F4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/>
            </a:r>
            <a:br>
              <a:rPr sz="7400" dirty="0">
                <a:solidFill>
                  <a:srgbClr val="F4F4F4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</a:br>
            <a:r>
              <a:rPr sz="2600" dirty="0">
                <a:solidFill>
                  <a:srgbClr val="F4F4F4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A snapshot of </a:t>
            </a:r>
            <a:r>
              <a:rPr sz="2600" dirty="0">
                <a:solidFill>
                  <a:srgbClr val="C958D5"/>
                </a:solidFill>
                <a:latin typeface="Calibri" charset="0"/>
                <a:ea typeface="Calibri" charset="0"/>
                <a:cs typeface="Calibri" charset="0"/>
                <a:sym typeface="Titillium Bold"/>
              </a:rPr>
              <a:t>My Account statistics</a:t>
            </a:r>
          </a:p>
        </p:txBody>
      </p:sp>
      <p:sp>
        <p:nvSpPr>
          <p:cNvPr id="112" name="Shape 112"/>
          <p:cNvSpPr/>
          <p:nvPr/>
        </p:nvSpPr>
        <p:spPr>
          <a:xfrm>
            <a:off x="4323320" y="7267422"/>
            <a:ext cx="3128737" cy="19697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6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Bold"/>
              </a:rPr>
              <a:t>+</a:t>
            </a:r>
            <a:r>
              <a:rPr sz="6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Bold"/>
              </a:rPr>
              <a:t>9</a:t>
            </a:r>
            <a:r>
              <a:rPr lang="en-GB" sz="6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Bold"/>
              </a:rPr>
              <a:t>3</a:t>
            </a:r>
            <a:r>
              <a:rPr sz="6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Bold"/>
              </a:rPr>
              <a:t>k</a:t>
            </a:r>
            <a:endParaRPr sz="64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  <a:sym typeface="Titillium Bold"/>
            </a:endParaRP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Customers</a:t>
            </a:r>
            <a:r>
              <a:rPr lang="en-GB" sz="3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 signed up to </a:t>
            </a:r>
            <a:r>
              <a:rPr lang="en-GB" sz="3200" dirty="0" err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MyAccount</a:t>
            </a:r>
            <a:endParaRPr sz="32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  <a:sym typeface="Titillium"/>
            </a:endParaRPr>
          </a:p>
        </p:txBody>
      </p:sp>
      <p:sp>
        <p:nvSpPr>
          <p:cNvPr id="117" name="Shape 117"/>
          <p:cNvSpPr/>
          <p:nvPr/>
        </p:nvSpPr>
        <p:spPr>
          <a:xfrm>
            <a:off x="8200272" y="7267422"/>
            <a:ext cx="3128737" cy="19697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6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Bold"/>
              </a:rPr>
              <a:t>12k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Photos submitted via the </a:t>
            </a:r>
            <a:r>
              <a:rPr lang="en-GB" sz="3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mobile </a:t>
            </a:r>
            <a:r>
              <a:rPr sz="3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app</a:t>
            </a:r>
            <a:endParaRPr sz="32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  <a:sym typeface="Titillium"/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12368408" y="7267422"/>
            <a:ext cx="3128737" cy="19697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6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Bold"/>
              </a:rPr>
              <a:t>58K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Semibold"/>
              </a:rPr>
              <a:t>Reports </a:t>
            </a:r>
            <a:r>
              <a:rPr lang="en-GB" sz="3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Semibold"/>
              </a:rPr>
              <a:t>received </a:t>
            </a:r>
            <a:r>
              <a:rPr sz="3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Semibold"/>
              </a:rPr>
              <a:t>via </a:t>
            </a:r>
            <a:r>
              <a:rPr sz="3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Semibold"/>
              </a:rPr>
              <a:t>My Account</a:t>
            </a:r>
          </a:p>
        </p:txBody>
      </p:sp>
      <p:sp>
        <p:nvSpPr>
          <p:cNvPr id="120" name="Shape 120"/>
          <p:cNvSpPr/>
          <p:nvPr/>
        </p:nvSpPr>
        <p:spPr>
          <a:xfrm>
            <a:off x="16201082" y="7267422"/>
            <a:ext cx="3128737" cy="19697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6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 Bold"/>
              </a:rPr>
              <a:t>1350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itillium"/>
              </a:rPr>
              <a:t>Appointments made online</a:t>
            </a:r>
          </a:p>
        </p:txBody>
      </p:sp>
      <p:sp>
        <p:nvSpPr>
          <p:cNvPr id="121" name="Shape 121"/>
          <p:cNvSpPr/>
          <p:nvPr/>
        </p:nvSpPr>
        <p:spPr>
          <a:xfrm>
            <a:off x="2801620" y="4297718"/>
            <a:ext cx="65" cy="147732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9600">
                <a:solidFill>
                  <a:srgbClr val="CE653A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9600" dirty="0">
              <a:solidFill>
                <a:srgbClr val="CE653A"/>
              </a:solidFill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7106108" y="4297718"/>
            <a:ext cx="1562826" cy="146304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9600">
                <a:solidFill>
                  <a:srgbClr val="541E32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9600">
                <a:solidFill>
                  <a:srgbClr val="541E32"/>
                </a:solidFill>
              </a:rPr>
              <a:t></a:t>
            </a:r>
          </a:p>
        </p:txBody>
      </p:sp>
      <p:sp>
        <p:nvSpPr>
          <p:cNvPr id="123" name="Shape 123"/>
          <p:cNvSpPr/>
          <p:nvPr/>
        </p:nvSpPr>
        <p:spPr>
          <a:xfrm>
            <a:off x="11328944" y="4043718"/>
            <a:ext cx="65" cy="20774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3500">
                <a:solidFill>
                  <a:srgbClr val="8E3557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3500" dirty="0">
              <a:solidFill>
                <a:srgbClr val="8E3557"/>
              </a:solidFill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15510963" y="4043718"/>
            <a:ext cx="65" cy="20774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3500">
                <a:solidFill>
                  <a:srgbClr val="88A33E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3500" dirty="0">
              <a:solidFill>
                <a:srgbClr val="88A33E"/>
              </a:solidFill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20106637" y="4297718"/>
            <a:ext cx="1388656" cy="146304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9600">
                <a:solidFill>
                  <a:srgbClr val="F2DFBB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9600" dirty="0">
                <a:solidFill>
                  <a:srgbClr val="F2DFBB"/>
                </a:solidFill>
              </a:rPr>
              <a:t></a:t>
            </a: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080" y="4738255"/>
            <a:ext cx="2453028" cy="217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63086" y="4738254"/>
            <a:ext cx="3003107" cy="217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8571" y="4738255"/>
            <a:ext cx="3635611" cy="21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577" y="4738255"/>
            <a:ext cx="2811242" cy="21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C:\Documents and Settings\497304\Local Settings\Temporary Internet Files\Content.Word\Sensemble-Logo-Final-File-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2332" y="12062828"/>
            <a:ext cx="1628530" cy="134183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ext Placeholder 12"/>
          <p:cNvSpPr>
            <a:spLocks noGrp="1"/>
          </p:cNvSpPr>
          <p:nvPr>
            <p:ph type="body" idx="1"/>
          </p:nvPr>
        </p:nvSpPr>
        <p:spPr>
          <a:xfrm>
            <a:off x="356208" y="9581628"/>
            <a:ext cx="23701971" cy="2481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 out of 10 customers said they found </a:t>
            </a:r>
            <a:r>
              <a:rPr lang="en-GB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MyAccount</a:t>
            </a: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easy to sign-up to</a:t>
            </a:r>
          </a:p>
          <a:p>
            <a:pPr marL="0" indent="0" algn="ctr">
              <a:buNone/>
            </a:pP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 out of 10 customers said they would use </a:t>
            </a:r>
            <a:r>
              <a:rPr lang="en-GB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MyAccount</a:t>
            </a: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again</a:t>
            </a:r>
          </a:p>
          <a:p>
            <a:pPr marL="0" indent="0" algn="ctr">
              <a:buNone/>
            </a:pP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 out of 10 customers said they would recommend the service to other residents</a:t>
            </a:r>
          </a:p>
          <a:p>
            <a:pPr marL="0" indent="0" algn="ctr"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4800" dirty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l">
              <a:defRPr sz="7400">
                <a:solidFill>
                  <a:srgbClr val="F4F4F4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7400" dirty="0" smtClean="0">
                <a:solidFill>
                  <a:srgbClr val="F4F4F4"/>
                </a:solidFill>
              </a:rPr>
              <a:t>Current Position and Progress to date</a:t>
            </a:r>
            <a:endParaRPr sz="7400" dirty="0">
              <a:solidFill>
                <a:srgbClr val="F4F4F4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24909" y="3137881"/>
            <a:ext cx="21945601" cy="1051559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Services are being used by various age groups and locations across the Borough  </a:t>
            </a:r>
          </a:p>
          <a:p>
            <a:pPr marL="0" indent="0" algn="l">
              <a:buNone/>
            </a:pP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(data as at end 2014)</a:t>
            </a:r>
          </a:p>
          <a:p>
            <a:pPr marL="0" indent="0" algn="l"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4800" dirty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497304\Local Settings\Temporary Internet Files\Content.Word\Sensemble-Logo-Final-Fil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062" y="12090921"/>
            <a:ext cx="1628530" cy="1341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58" y="4910342"/>
            <a:ext cx="9476153" cy="77018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0915" y="4910342"/>
            <a:ext cx="9700753" cy="640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093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l">
              <a:defRPr sz="7400">
                <a:solidFill>
                  <a:srgbClr val="F4F4F4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7400" dirty="0" smtClean="0">
                <a:solidFill>
                  <a:srgbClr val="F4F4F4"/>
                </a:solidFill>
              </a:rPr>
              <a:t>Further opportunities;</a:t>
            </a:r>
            <a:endParaRPr sz="7400" dirty="0">
              <a:solidFill>
                <a:srgbClr val="F4F4F4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4800" dirty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497304\Local Settings\Temporary Internet Files\Content.Word\Sensemble-Logo-Final-Fil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062" y="12090921"/>
            <a:ext cx="1628530" cy="13418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923392" y="3426017"/>
            <a:ext cx="20936607" cy="960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5400" b="1" dirty="0" smtClean="0">
                <a:latin typeface="Arial" pitchFamily="34" charset="0"/>
                <a:cs typeface="Arial" pitchFamily="34" charset="0"/>
              </a:rPr>
              <a:t>INITIATIVES ALREADY UNDERWAY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Mobile bus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– providing support in community.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Access Croydon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– arranging training for residents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Council house tenancy sign-up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– getting detailed understanding of individual skills and needs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Supporting Community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>projects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– such as Norbury church digital training initiative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Review council buildings and services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– opportunity to provide free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Wi-Fi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access for customers</a:t>
            </a:r>
            <a:endParaRPr lang="en-GB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Initial exploration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– working with businesses to trial further initiatives for residents and SME’s later in 2015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GB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926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l">
              <a:defRPr sz="7400">
                <a:solidFill>
                  <a:srgbClr val="F4F4F4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7400" dirty="0" smtClean="0">
                <a:solidFill>
                  <a:srgbClr val="F4F4F4"/>
                </a:solidFill>
              </a:rPr>
              <a:t>Further opportunities;</a:t>
            </a:r>
            <a:endParaRPr sz="7400" dirty="0">
              <a:solidFill>
                <a:srgbClr val="F4F4F4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4800" dirty="0">
              <a:latin typeface="Arial" pitchFamily="34" charset="0"/>
              <a:cs typeface="Arial" pitchFamily="34" charset="0"/>
            </a:endParaRPr>
          </a:p>
          <a:p>
            <a:pPr marL="0" indent="0" algn="l">
              <a:buNone/>
            </a:pP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497304\Local Settings\Temporary Internet Files\Content.Word\Sensemble-Logo-Final-Fil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062" y="12090921"/>
            <a:ext cx="1628530" cy="134183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1660632" y="4535035"/>
            <a:ext cx="2082099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5400" b="1" dirty="0" smtClean="0">
                <a:latin typeface="Arial" pitchFamily="34" charset="0"/>
                <a:cs typeface="Arial" pitchFamily="34" charset="0"/>
              </a:rPr>
              <a:t>HELPING US UNDERSTAND WHERE TO FURTHER FOCUS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What is already being provided effectively in community – lessons we can learn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Which 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>residents’ 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>groups most need support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What is stopping residents from accessing on-line services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How can we help the community help themselves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GB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1034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3C424F"/>
      </a:dk1>
      <a:lt1>
        <a:srgbClr val="F4F4F4"/>
      </a:lt1>
      <a:dk2>
        <a:srgbClr val="A7A7A7"/>
      </a:dk2>
      <a:lt2>
        <a:srgbClr val="535353"/>
      </a:lt2>
      <a:accent1>
        <a:srgbClr val="CE653A"/>
      </a:accent1>
      <a:accent2>
        <a:srgbClr val="541E32"/>
      </a:accent2>
      <a:accent3>
        <a:srgbClr val="8E3557"/>
      </a:accent3>
      <a:accent4>
        <a:srgbClr val="88A33E"/>
      </a:accent4>
      <a:accent5>
        <a:srgbClr val="C2BD86"/>
      </a:accent5>
      <a:accent6>
        <a:srgbClr val="F2DFBB"/>
      </a:accent6>
      <a:hlink>
        <a:srgbClr val="0000FF"/>
      </a:hlink>
      <a:folHlink>
        <a:srgbClr val="FF00FF"/>
      </a:folHlink>
    </a:clrScheme>
    <a:fontScheme name="Default">
      <a:majorFont>
        <a:latin typeface="Avenir Book"/>
        <a:ea typeface="Avenir Book"/>
        <a:cs typeface="Avenir Book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4F4F4"/>
        </a:solidFill>
        <a:ln w="63500" cap="flat">
          <a:solidFill>
            <a:srgbClr val="CE653A"/>
          </a:solidFill>
          <a:prstDash val="solid"/>
          <a:bevel/>
        </a:ln>
        <a:effectLst>
          <a:outerShdw blurRad="101600" dist="508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3C424F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rgbClr val="CE653A"/>
          </a:solidFill>
          <a:prstDash val="solid"/>
          <a:bevel/>
        </a:ln>
        <a:effectLst>
          <a:outerShdw blurRad="101600" dist="508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3C424F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E653A"/>
      </a:accent1>
      <a:accent2>
        <a:srgbClr val="541E32"/>
      </a:accent2>
      <a:accent3>
        <a:srgbClr val="8E3557"/>
      </a:accent3>
      <a:accent4>
        <a:srgbClr val="88A33E"/>
      </a:accent4>
      <a:accent5>
        <a:srgbClr val="C2BD86"/>
      </a:accent5>
      <a:accent6>
        <a:srgbClr val="F2DFBB"/>
      </a:accent6>
      <a:hlink>
        <a:srgbClr val="0000FF"/>
      </a:hlink>
      <a:folHlink>
        <a:srgbClr val="FF00FF"/>
      </a:folHlink>
    </a:clrScheme>
    <a:fontScheme name="Default">
      <a:majorFont>
        <a:latin typeface="Avenir Book"/>
        <a:ea typeface="Avenir Book"/>
        <a:cs typeface="Avenir Book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4F4F4"/>
        </a:solidFill>
        <a:ln w="63500" cap="flat">
          <a:solidFill>
            <a:srgbClr val="CE653A"/>
          </a:solidFill>
          <a:prstDash val="solid"/>
          <a:bevel/>
        </a:ln>
        <a:effectLst>
          <a:outerShdw blurRad="101600" dist="508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3C424F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rgbClr val="CE653A"/>
          </a:solidFill>
          <a:prstDash val="solid"/>
          <a:bevel/>
        </a:ln>
        <a:effectLst>
          <a:outerShdw blurRad="101600" dist="508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3C424F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9430</TotalTime>
  <Words>506</Words>
  <Application>Microsoft Office PowerPoint</Application>
  <PresentationFormat>Custom</PresentationFormat>
  <Paragraphs>68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</vt:lpstr>
      <vt:lpstr>PowerPoint Presentation</vt:lpstr>
      <vt:lpstr>Why Digital Inclusion is so importantgit</vt:lpstr>
      <vt:lpstr>Why Digital Inclusion is so importantgit</vt:lpstr>
      <vt:lpstr>Digital inclusion principles</vt:lpstr>
      <vt:lpstr>Digital inclusion principles</vt:lpstr>
      <vt:lpstr>How our customers are already using our on-line  services A snapshot of My Account statistics</vt:lpstr>
      <vt:lpstr>Current Position and Progress to date</vt:lpstr>
      <vt:lpstr>Further opportunities;</vt:lpstr>
      <vt:lpstr>Further opportunities;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Download the app. . . Ready for later… Scan the below or search your app store for ‘My Croydon’.</dc:title>
  <cp:lastModifiedBy>Freeman, David</cp:lastModifiedBy>
  <cp:revision>58</cp:revision>
  <dcterms:modified xsi:type="dcterms:W3CDTF">2015-07-14T13:47:22Z</dcterms:modified>
</cp:coreProperties>
</file>