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2" r:id="rId3"/>
    <p:sldId id="283" r:id="rId4"/>
    <p:sldId id="284" r:id="rId5"/>
    <p:sldId id="277" r:id="rId6"/>
    <p:sldId id="261" r:id="rId7"/>
    <p:sldId id="279" r:id="rId8"/>
    <p:sldId id="285" r:id="rId9"/>
    <p:sldId id="280" r:id="rId10"/>
  </p:sldIdLst>
  <p:sldSz cx="24384000" cy="13716000"/>
  <p:notesSz cx="6858000" cy="9144000"/>
  <p:defaultTextStyle>
    <a:lvl1pPr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1pPr>
    <a:lvl2pPr indent="4572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2pPr>
    <a:lvl3pPr indent="9144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3pPr>
    <a:lvl4pPr indent="13716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4pPr>
    <a:lvl5pPr indent="18288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5pPr>
    <a:lvl6pPr indent="22860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6pPr>
    <a:lvl7pPr indent="27432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7pPr>
    <a:lvl8pPr indent="32004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8pPr>
    <a:lvl9pPr indent="36576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3C424F"/>
              </a:solidFill>
              <a:prstDash val="solid"/>
              <a:bevel/>
            </a:ln>
          </a:left>
          <a:right>
            <a:ln w="12700" cap="flat">
              <a:solidFill>
                <a:srgbClr val="3C424F"/>
              </a:solidFill>
              <a:prstDash val="solid"/>
              <a:bevel/>
            </a:ln>
          </a:right>
          <a:top>
            <a:ln w="12700" cap="flat">
              <a:solidFill>
                <a:srgbClr val="3C424F"/>
              </a:solidFill>
              <a:prstDash val="solid"/>
              <a:bevel/>
            </a:ln>
          </a:top>
          <a:bottom>
            <a:ln w="127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solidFill>
                <a:srgbClr val="3C424F"/>
              </a:solidFill>
              <a:prstDash val="solid"/>
              <a:bevel/>
            </a:ln>
          </a:insideH>
          <a:insideV>
            <a:ln w="12700" cap="flat">
              <a:solidFill>
                <a:srgbClr val="3C424F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3C424F"/>
              </a:solidFill>
              <a:prstDash val="solid"/>
              <a:bevel/>
            </a:ln>
          </a:left>
          <a:right>
            <a:ln w="12700" cap="flat">
              <a:solidFill>
                <a:srgbClr val="3C424F"/>
              </a:solidFill>
              <a:prstDash val="solid"/>
              <a:bevel/>
            </a:ln>
          </a:right>
          <a:top>
            <a:ln w="12700" cap="flat">
              <a:solidFill>
                <a:srgbClr val="3C424F"/>
              </a:solidFill>
              <a:prstDash val="solid"/>
              <a:bevel/>
            </a:ln>
          </a:top>
          <a:bottom>
            <a:ln w="127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solidFill>
                <a:srgbClr val="3C424F"/>
              </a:solidFill>
              <a:prstDash val="solid"/>
              <a:bevel/>
            </a:ln>
          </a:insideH>
          <a:insideV>
            <a:ln w="12700" cap="flat">
              <a:solidFill>
                <a:srgbClr val="3C424F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3C424F"/>
              </a:solidFill>
              <a:prstDash val="solid"/>
              <a:bevel/>
            </a:ln>
          </a:left>
          <a:right>
            <a:ln w="12700" cap="flat">
              <a:solidFill>
                <a:srgbClr val="3C424F"/>
              </a:solidFill>
              <a:prstDash val="solid"/>
              <a:bevel/>
            </a:ln>
          </a:right>
          <a:top>
            <a:ln w="12700" cap="flat">
              <a:solidFill>
                <a:srgbClr val="3C424F"/>
              </a:solidFill>
              <a:prstDash val="solid"/>
              <a:bevel/>
            </a:ln>
          </a:top>
          <a:bottom>
            <a:ln w="127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solidFill>
                <a:srgbClr val="3C424F"/>
              </a:solidFill>
              <a:prstDash val="solid"/>
              <a:bevel/>
            </a:ln>
          </a:insideH>
          <a:insideV>
            <a:ln w="12700" cap="flat">
              <a:solidFill>
                <a:srgbClr val="3C424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3C424F"/>
              </a:solidFill>
              <a:prstDash val="solid"/>
              <a:bevel/>
            </a:ln>
          </a:left>
          <a:right>
            <a:ln w="12700" cap="flat">
              <a:solidFill>
                <a:srgbClr val="3C424F"/>
              </a:solidFill>
              <a:prstDash val="solid"/>
              <a:bevel/>
            </a:ln>
          </a:right>
          <a:top>
            <a:ln w="12700" cap="flat">
              <a:solidFill>
                <a:srgbClr val="3C424F"/>
              </a:solidFill>
              <a:prstDash val="solid"/>
              <a:bevel/>
            </a:ln>
          </a:top>
          <a:bottom>
            <a:ln w="127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solidFill>
                <a:srgbClr val="3C424F"/>
              </a:solidFill>
              <a:prstDash val="solid"/>
              <a:bevel/>
            </a:ln>
          </a:insideH>
          <a:insideV>
            <a:ln w="12700" cap="flat">
              <a:solidFill>
                <a:srgbClr val="3C424F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EDD2CD"/>
          </a:solidFill>
        </a:fill>
      </a:tcStyle>
    </a:wholeTbl>
    <a:band2H>
      <a:tcTxStyle/>
      <a:tcStyle>
        <a:tcBdr/>
        <a:fill>
          <a:solidFill>
            <a:srgbClr val="F6EA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CE653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CE653A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CE653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DACCD0"/>
          </a:solidFill>
        </a:fill>
      </a:tcStyle>
    </a:wholeTbl>
    <a:band2H>
      <a:tcTxStyle/>
      <a:tcStyle>
        <a:tcBdr/>
        <a:fill>
          <a:solidFill>
            <a:srgbClr val="EDE7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8E355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8E355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8E355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FAF3E7"/>
          </a:solidFill>
        </a:fill>
      </a:tcStyle>
    </a:wholeTbl>
    <a:band2H>
      <a:tcTxStyle/>
      <a:tcStyle>
        <a:tcBdr/>
        <a:fill>
          <a:solidFill>
            <a:srgbClr val="FCF9F3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F2DFBB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F2DFBB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F2DFB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653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424F"/>
              </a:solidFill>
              <a:prstDash val="solid"/>
              <a:bevel/>
            </a:ln>
          </a:top>
          <a:bottom>
            <a:ln w="254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4F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424F"/>
              </a:solidFill>
              <a:prstDash val="solid"/>
              <a:bevel/>
            </a:ln>
          </a:top>
          <a:bottom>
            <a:ln w="254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653A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CDCDCF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3C424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3C424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3C424F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1"/>
  </p:normalViewPr>
  <p:slideViewPr>
    <p:cSldViewPr snapToGrid="0" snapToObjects="1">
      <p:cViewPr>
        <p:scale>
          <a:sx n="30" d="100"/>
          <a:sy n="30" d="100"/>
        </p:scale>
        <p:origin x="-618" y="-29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6400">
        <a:latin typeface="+mj-lt"/>
        <a:ea typeface="+mj-ea"/>
        <a:cs typeface="+mj-cs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28799" y="3689352"/>
            <a:ext cx="20726401" cy="40830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3657599" y="7772400"/>
            <a:ext cx="17068801" cy="5943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F9195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F9195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F9195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F9195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F919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7678400" y="-1"/>
            <a:ext cx="5486400" cy="9601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19199" y="412749"/>
            <a:ext cx="16052801" cy="122047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828799" y="3689352"/>
            <a:ext cx="20726401" cy="408304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C958D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C958D5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657599" y="7772400"/>
            <a:ext cx="17068801" cy="5943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F9195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F9195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F9195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F9195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F919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926167" y="8813803"/>
            <a:ext cx="20726401" cy="4902198"/>
          </a:xfrm>
          <a:prstGeom prst="rect">
            <a:avLst/>
          </a:prstGeom>
        </p:spPr>
        <p:txBody>
          <a:bodyPr anchor="t"/>
          <a:lstStyle>
            <a:lvl1pPr algn="l">
              <a:defRPr sz="106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0600" b="1" cap="all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926167" y="2384426"/>
            <a:ext cx="20726401" cy="642937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219199" y="2400301"/>
            <a:ext cx="10769601" cy="6788151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600"/>
              </a:spcBef>
              <a:defRPr sz="7400"/>
            </a:lvl1pPr>
            <a:lvl2pPr marL="1338262" indent="-881062">
              <a:spcBef>
                <a:spcPts val="600"/>
              </a:spcBef>
              <a:defRPr sz="7400"/>
            </a:lvl2pPr>
            <a:lvl3pPr marL="1760220" indent="-845820">
              <a:spcBef>
                <a:spcPts val="600"/>
              </a:spcBef>
              <a:defRPr sz="7400"/>
            </a:lvl3pPr>
            <a:lvl4pPr marL="2311400" indent="-939800">
              <a:spcBef>
                <a:spcPts val="600"/>
              </a:spcBef>
              <a:defRPr sz="7400"/>
            </a:lvl4pPr>
            <a:lvl5pPr marL="2768600" indent="-939800">
              <a:spcBef>
                <a:spcPts val="600"/>
              </a:spcBef>
              <a:defRPr sz="7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19199" y="513622"/>
            <a:ext cx="21945601" cy="235731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19199" y="2870931"/>
            <a:ext cx="10773836" cy="14788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6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6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6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6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6400"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3C424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219199" y="184154"/>
            <a:ext cx="21945601" cy="30162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19202" y="-1"/>
            <a:ext cx="8022169" cy="2870201"/>
          </a:xfrm>
          <a:prstGeom prst="rect">
            <a:avLst/>
          </a:prstGeom>
        </p:spPr>
        <p:txBody>
          <a:bodyPr anchor="b"/>
          <a:lstStyle>
            <a:lvl1pPr algn="l">
              <a:defRPr sz="2600">
                <a:solidFill>
                  <a:srgbClr val="C958D5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58D5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533466" y="546101"/>
            <a:ext cx="13631335" cy="131699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1" cy="1133478"/>
          </a:xfrm>
          <a:prstGeom prst="rect">
            <a:avLst/>
          </a:prstGeom>
        </p:spPr>
        <p:txBody>
          <a:bodyPr anchor="b"/>
          <a:lstStyle>
            <a:lvl1pPr algn="l">
              <a:defRPr sz="2600">
                <a:solidFill>
                  <a:srgbClr val="C958D5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C958D5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779434" y="10734675"/>
            <a:ext cx="14630401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3600"/>
            </a:lvl1pPr>
            <a:lvl2pPr marL="0" indent="457200">
              <a:spcBef>
                <a:spcPts val="300"/>
              </a:spcBef>
              <a:buSzTx/>
              <a:buFontTx/>
              <a:buNone/>
              <a:defRPr sz="3600"/>
            </a:lvl2pPr>
            <a:lvl3pPr marL="0" indent="914400">
              <a:spcBef>
                <a:spcPts val="300"/>
              </a:spcBef>
              <a:buSzTx/>
              <a:buFontTx/>
              <a:buNone/>
              <a:defRPr sz="3600"/>
            </a:lvl3pPr>
            <a:lvl4pPr marL="0" indent="1371600">
              <a:spcBef>
                <a:spcPts val="300"/>
              </a:spcBef>
              <a:buSzTx/>
              <a:buFontTx/>
              <a:buNone/>
              <a:defRPr sz="3600"/>
            </a:lvl4pPr>
            <a:lvl5pPr marL="0" indent="1828800">
              <a:spcBef>
                <a:spcPts val="300"/>
              </a:spcBef>
              <a:buSzTx/>
              <a:buFont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7475200" y="12548236"/>
            <a:ext cx="5689600" cy="1059181"/>
          </a:xfrm>
          <a:prstGeom prst="rect">
            <a:avLst/>
          </a:prstGeom>
        </p:spPr>
        <p:txBody>
          <a:bodyPr lIns="121919" tIns="121919" rIns="121919" bIns="121919"/>
          <a:lstStyle>
            <a:lvl1pPr algn="l">
              <a:defRPr sz="6400">
                <a:solidFill>
                  <a:srgbClr val="B96CD1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19199" y="184151"/>
            <a:ext cx="21945601" cy="3016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19199" y="3200402"/>
            <a:ext cx="21945601" cy="105155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9" tIns="121919" rIns="121919" bIns="1219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 dirty="0">
                <a:solidFill>
                  <a:srgbClr val="3C424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 dirty="0">
                <a:solidFill>
                  <a:srgbClr val="3C424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 dirty="0" smtClean="0">
                <a:solidFill>
                  <a:srgbClr val="3C424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 dirty="0" smtClean="0">
                <a:solidFill>
                  <a:srgbClr val="3C424F"/>
                </a:solidFill>
              </a:rPr>
              <a:t>Body </a:t>
            </a:r>
            <a:r>
              <a:rPr sz="8400" dirty="0">
                <a:solidFill>
                  <a:srgbClr val="3C424F"/>
                </a:solidFill>
              </a:rPr>
              <a:t>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 dirty="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325610" y="368299"/>
            <a:ext cx="839191" cy="584201"/>
          </a:xfrm>
          <a:prstGeom prst="rect">
            <a:avLst/>
          </a:prstGeom>
          <a:ln w="25400">
            <a:miter lim="400000"/>
          </a:ln>
        </p:spPr>
        <p:txBody>
          <a:bodyPr lIns="0" tIns="0" rIns="0" bIns="0" anchor="ctr">
            <a:spAutoFit/>
          </a:bodyPr>
          <a:lstStyle>
            <a:lvl1pPr algn="ctr">
              <a:defRPr sz="2600">
                <a:latin typeface="Titillium Semibold"/>
                <a:ea typeface="Titillium Semibold"/>
                <a:cs typeface="Titillium Semibold"/>
                <a:sym typeface="Titillium Semi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4350"/>
            <a:ext cx="24384000" cy="54414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678326"/>
            <a:ext cx="24384000" cy="9356651"/>
          </a:xfrm>
          <a:prstGeom prst="rect">
            <a:avLst/>
          </a:prstGeom>
          <a:solidFill>
            <a:srgbClr val="FFFFFF"/>
          </a:solidFill>
          <a:ln w="63500" cap="flat">
            <a:noFill/>
            <a:prstDash val="solid"/>
            <a:bevel/>
          </a:ln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3C424F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7100"/>
            <a:ext cx="24384000" cy="29581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1pPr>
      <a:lvl2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2pPr>
      <a:lvl3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3pPr>
      <a:lvl4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4pPr>
      <a:lvl5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5pPr>
      <a:lvl6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6pPr>
      <a:lvl7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7pPr>
      <a:lvl8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8pPr>
      <a:lvl9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900112" indent="-900112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1pPr>
      <a:lvl2pPr marL="1314450" indent="-857250">
        <a:spcBef>
          <a:spcPts val="700"/>
        </a:spcBef>
        <a:buSzPct val="100000"/>
        <a:buFont typeface="Arial"/>
        <a:buChar char="–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2pPr>
      <a:lvl3pPr marL="1714500" indent="-80010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3pPr>
      <a:lvl4pPr marL="2331720" indent="-960120">
        <a:spcBef>
          <a:spcPts val="700"/>
        </a:spcBef>
        <a:buSzPct val="100000"/>
        <a:buFont typeface="Arial"/>
        <a:buChar char="–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4pPr>
      <a:lvl5pPr marL="2788920" indent="-960120">
        <a:spcBef>
          <a:spcPts val="700"/>
        </a:spcBef>
        <a:buSzPct val="100000"/>
        <a:buFont typeface="Arial"/>
        <a:buChar char="»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5pPr>
      <a:lvl6pPr marL="32461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6pPr>
      <a:lvl7pPr marL="37033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7pPr>
      <a:lvl8pPr marL="41605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8pPr>
      <a:lvl9pPr marL="46177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1pPr>
      <a:lvl2pPr indent="4572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2pPr>
      <a:lvl3pPr indent="9144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3pPr>
      <a:lvl4pPr indent="13716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4pPr>
      <a:lvl5pPr indent="18288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5pPr>
      <a:lvl6pPr indent="22860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6pPr>
      <a:lvl7pPr indent="27432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7pPr>
      <a:lvl8pPr indent="32004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8pPr>
      <a:lvl9pPr indent="3657600" algn="ctr">
        <a:defRPr sz="2600">
          <a:solidFill>
            <a:schemeClr val="tx1"/>
          </a:solidFill>
          <a:latin typeface="+mn-lt"/>
          <a:ea typeface="+mn-ea"/>
          <a:cs typeface="+mn-cs"/>
          <a:sym typeface="Titillium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2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812798" y="5451293"/>
            <a:ext cx="16560801" cy="1615186"/>
          </a:xfrm>
          <a:prstGeom prst="rect">
            <a:avLst/>
          </a:prstGeom>
          <a:noFill/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2800">
                <a:solidFill>
                  <a:srgbClr val="F4F4F4"/>
                </a:solidFill>
                <a:latin typeface="Titillium Bold"/>
                <a:ea typeface="Titillium Bold"/>
                <a:cs typeface="Titillium Bold"/>
                <a:sym typeface="Titillium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128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Calibri" charset="0"/>
                <a:cs typeface="Arial" pitchFamily="34" charset="0"/>
              </a:rPr>
              <a:t>Digital Inclusion</a:t>
            </a:r>
            <a:endParaRPr sz="12800" dirty="0">
              <a:solidFill>
                <a:schemeClr val="bg1">
                  <a:lumMod val="10000"/>
                </a:schemeClr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12798" y="7748004"/>
            <a:ext cx="19083285" cy="16619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5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Calibri" charset="0"/>
                <a:cs typeface="Arial" pitchFamily="34" charset="0"/>
                <a:sym typeface="Titillium Bold"/>
              </a:rPr>
              <a:t>Councillor Mark Watson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5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ea typeface="Calibri" charset="0"/>
                <a:cs typeface="Arial" pitchFamily="34" charset="0"/>
                <a:sym typeface="Titillium Bold"/>
              </a:rPr>
              <a:t>Cabinet Member for Communities, Safety and Justice</a:t>
            </a:r>
            <a:endParaRPr sz="5400" dirty="0">
              <a:solidFill>
                <a:schemeClr val="bg1">
                  <a:lumMod val="10000"/>
                </a:schemeClr>
              </a:solidFill>
              <a:latin typeface="Arial" pitchFamily="34" charset="0"/>
              <a:ea typeface="Calibri" charset="0"/>
              <a:cs typeface="Arial" pitchFamily="34" charset="0"/>
              <a:sym typeface="Titillium Bold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4"/>
            <a:ext cx="1628530" cy="134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</a:rPr>
              <a:t>Why Digital Inclusion is so </a:t>
            </a:r>
            <a:r>
              <a:rPr lang="en-GB" sz="7400" dirty="0" err="1" smtClean="0">
                <a:solidFill>
                  <a:srgbClr val="F4F4F4"/>
                </a:solidFill>
              </a:rPr>
              <a:t>important</a:t>
            </a:r>
            <a:r>
              <a:rPr lang="en-GB" dirty="0" err="1" smtClean="0"/>
              <a:t>git</a:t>
            </a:r>
            <a:endParaRPr sz="7400" dirty="0">
              <a:solidFill>
                <a:srgbClr val="F4F4F4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4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1"/>
            <a:ext cx="1628530" cy="1341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03888" y="4421095"/>
            <a:ext cx="22260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Radio took 38 years to reach 50 million users, TV took 13 years, web took 4 years, Facebook took 10months!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5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In 2013 36million adults (73%) accessed the internet every day.  89% of young people had a smart-phone or tablet to go on-line, up from 43% in 2010.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89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</a:rPr>
              <a:t>Why Digital Inclusion is so </a:t>
            </a:r>
            <a:r>
              <a:rPr lang="en-GB" sz="7400" dirty="0" err="1" smtClean="0">
                <a:solidFill>
                  <a:srgbClr val="F4F4F4"/>
                </a:solidFill>
              </a:rPr>
              <a:t>important</a:t>
            </a:r>
            <a:r>
              <a:rPr lang="en-GB" dirty="0" err="1" smtClean="0"/>
              <a:t>git</a:t>
            </a:r>
            <a:endParaRPr sz="7400" dirty="0">
              <a:solidFill>
                <a:srgbClr val="F4F4F4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4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1"/>
            <a:ext cx="1628530" cy="1341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03888" y="3698222"/>
            <a:ext cx="22618264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is estimated households that are off line are missing out on savings of £560 per year from shopping, paying bills online, or being able to keep in touch with family members or friends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5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81% of people over 55 say that being online makes them feel part of modern society and less lonely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5400" b="1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Croydon Council has a significant financial challenge and needs to protect key services to most vulnerable – residents utilising on-line services can help towards that challenge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4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81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</a:rPr>
              <a:t>Digital inclusion principles</a:t>
            </a:r>
            <a:endParaRPr sz="7400" dirty="0">
              <a:solidFill>
                <a:srgbClr val="F4F4F4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199" y="3016553"/>
            <a:ext cx="21945601" cy="10515599"/>
          </a:xfrm>
        </p:spPr>
        <p:txBody>
          <a:bodyPr>
            <a:normAutofit/>
          </a:bodyPr>
          <a:lstStyle/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1"/>
            <a:ext cx="1628530" cy="1341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44410" y="4112051"/>
            <a:ext cx="1820391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Digital skills 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– being able to use computers and the internet.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54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Connectivity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 – Access to the internet.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5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Accessibility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 – services will be designed to meet all users needs, including those dependent on assistive technology to access digital services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3200" b="1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6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</a:rPr>
              <a:t>Digital inclusion principles</a:t>
            </a:r>
            <a:endParaRPr sz="7400" dirty="0">
              <a:solidFill>
                <a:srgbClr val="F4F4F4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199" y="3016553"/>
            <a:ext cx="21945601" cy="10515599"/>
          </a:xfrm>
        </p:spPr>
        <p:txBody>
          <a:bodyPr>
            <a:normAutofit/>
          </a:bodyPr>
          <a:lstStyle/>
          <a:p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1"/>
            <a:ext cx="1628530" cy="13418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23389"/>
              </p:ext>
            </p:extLst>
          </p:nvPr>
        </p:nvGraphicFramePr>
        <p:xfrm>
          <a:off x="1576552" y="5200106"/>
          <a:ext cx="18351062" cy="60312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31086"/>
                <a:gridCol w="12819976"/>
              </a:tblGrid>
              <a:tr h="164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GB" sz="4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Financial </a:t>
                      </a:r>
                      <a:r>
                        <a:rPr lang="en-GB" sz="4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Inclusion </a:t>
                      </a:r>
                      <a:r>
                        <a:rPr lang="en-GB" sz="4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Principle</a:t>
                      </a:r>
                      <a:endParaRPr lang="en-GB" sz="48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1635" marR="1116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GB" sz="4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What </a:t>
                      </a:r>
                      <a:r>
                        <a:rPr lang="en-GB" sz="4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does this </a:t>
                      </a:r>
                      <a:r>
                        <a:rPr lang="en-GB" sz="4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mean?</a:t>
                      </a:r>
                      <a:endParaRPr lang="en-GB" sz="4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635" marR="111635" marT="0" marB="0" anchor="ctr"/>
                </a:tc>
              </a:tr>
              <a:tr h="3605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Enabling people to make the most of their money through digital services</a:t>
                      </a:r>
                      <a:endParaRPr lang="en-GB" sz="4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635" marR="1116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Each customer to recognise and have access to the financial benefits of using digital services (paying rent online, requesting benefits) and opportunities to save money through internet deals; </a:t>
                      </a:r>
                      <a:r>
                        <a:rPr lang="en-GB" sz="4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freegle</a:t>
                      </a:r>
                      <a:r>
                        <a:rPr lang="en-GB" sz="4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GB" sz="4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uSwitch</a:t>
                      </a:r>
                      <a:r>
                        <a:rPr lang="en-GB" sz="4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shopping deals, ways to eat healthily for less </a:t>
                      </a:r>
                      <a:endParaRPr lang="en-GB" sz="4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11635" marR="1116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44410" y="3559927"/>
            <a:ext cx="182039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5400" b="1" dirty="0" smtClean="0">
                <a:latin typeface="Arial" pitchFamily="34" charset="0"/>
                <a:cs typeface="Arial" pitchFamily="34" charset="0"/>
              </a:rPr>
              <a:t>Supporting </a:t>
            </a:r>
            <a:r>
              <a:rPr lang="en-GB" sz="5400" b="1" dirty="0" smtClean="0">
                <a:latin typeface="Arial" pitchFamily="34" charset="0"/>
                <a:cs typeface="Arial" pitchFamily="34" charset="0"/>
              </a:rPr>
              <a:t>other key Borough initiatives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2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How our customers are already using our on-line </a:t>
            </a:r>
            <a:br>
              <a:rPr lang="en-GB" sz="7400" dirty="0" smtClean="0">
                <a:solidFill>
                  <a:srgbClr val="F4F4F4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</a:br>
            <a:r>
              <a:rPr lang="en-GB" sz="7400" dirty="0" smtClean="0">
                <a:solidFill>
                  <a:srgbClr val="F4F4F4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services</a:t>
            </a:r>
            <a:r>
              <a:rPr sz="7400" dirty="0">
                <a:solidFill>
                  <a:srgbClr val="F4F4F4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/>
            </a:r>
            <a:br>
              <a:rPr sz="7400" dirty="0">
                <a:solidFill>
                  <a:srgbClr val="F4F4F4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</a:br>
            <a:r>
              <a:rPr sz="2600" dirty="0">
                <a:solidFill>
                  <a:srgbClr val="F4F4F4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A snapshot of </a:t>
            </a:r>
            <a:r>
              <a:rPr sz="2600" dirty="0">
                <a:solidFill>
                  <a:srgbClr val="C958D5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My Account statistics</a:t>
            </a:r>
          </a:p>
        </p:txBody>
      </p:sp>
      <p:sp>
        <p:nvSpPr>
          <p:cNvPr id="112" name="Shape 112"/>
          <p:cNvSpPr/>
          <p:nvPr/>
        </p:nvSpPr>
        <p:spPr>
          <a:xfrm>
            <a:off x="4323320" y="7267422"/>
            <a:ext cx="3128737" cy="1969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GB" sz="6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+</a:t>
            </a:r>
            <a:r>
              <a:rPr sz="6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9</a:t>
            </a:r>
            <a:r>
              <a:rPr lang="en-GB" sz="6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3</a:t>
            </a:r>
            <a:r>
              <a:rPr sz="6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k</a:t>
            </a:r>
            <a:endParaRPr sz="6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itillium Bold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Customers</a:t>
            </a:r>
            <a:r>
              <a:rPr lang="en-GB" sz="3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 signed up to </a:t>
            </a:r>
            <a:r>
              <a:rPr lang="en-GB" sz="32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MyAccount</a:t>
            </a:r>
            <a:endParaRPr sz="3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itillium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8200272" y="7267422"/>
            <a:ext cx="3128737" cy="1969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12k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Photos submitted via the </a:t>
            </a:r>
            <a:r>
              <a:rPr lang="en-GB" sz="3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mobile </a:t>
            </a:r>
            <a:r>
              <a:rPr sz="3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app</a:t>
            </a:r>
            <a:endParaRPr sz="3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itillium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2368408" y="7267422"/>
            <a:ext cx="3128737" cy="1969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58K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Semibold"/>
              </a:rPr>
              <a:t>Reports </a:t>
            </a:r>
            <a:r>
              <a:rPr lang="en-GB" sz="3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Semibold"/>
              </a:rPr>
              <a:t>received </a:t>
            </a:r>
            <a:r>
              <a:rPr sz="3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Semibold"/>
              </a:rPr>
              <a:t>via </a:t>
            </a:r>
            <a:r>
              <a:rPr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Semibold"/>
              </a:rPr>
              <a:t>My Account</a:t>
            </a:r>
          </a:p>
        </p:txBody>
      </p:sp>
      <p:sp>
        <p:nvSpPr>
          <p:cNvPr id="120" name="Shape 120"/>
          <p:cNvSpPr/>
          <p:nvPr/>
        </p:nvSpPr>
        <p:spPr>
          <a:xfrm>
            <a:off x="16201082" y="7267422"/>
            <a:ext cx="3128737" cy="19697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 Bold"/>
              </a:rPr>
              <a:t>1350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itillium"/>
              </a:rPr>
              <a:t>Appointments made online</a:t>
            </a:r>
          </a:p>
        </p:txBody>
      </p:sp>
      <p:sp>
        <p:nvSpPr>
          <p:cNvPr id="121" name="Shape 121"/>
          <p:cNvSpPr/>
          <p:nvPr/>
        </p:nvSpPr>
        <p:spPr>
          <a:xfrm>
            <a:off x="2801620" y="4297718"/>
            <a:ext cx="65" cy="1477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>
                <a:solidFill>
                  <a:srgbClr val="CE653A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9600" dirty="0">
              <a:solidFill>
                <a:srgbClr val="CE653A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7106108" y="4297718"/>
            <a:ext cx="1562826" cy="1463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>
                <a:solidFill>
                  <a:srgbClr val="541E32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541E32"/>
                </a:solidFill>
              </a:rPr>
              <a:t></a:t>
            </a:r>
          </a:p>
        </p:txBody>
      </p:sp>
      <p:sp>
        <p:nvSpPr>
          <p:cNvPr id="123" name="Shape 123"/>
          <p:cNvSpPr/>
          <p:nvPr/>
        </p:nvSpPr>
        <p:spPr>
          <a:xfrm>
            <a:off x="11328944" y="4043718"/>
            <a:ext cx="65" cy="20774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500">
                <a:solidFill>
                  <a:srgbClr val="8E3557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500" dirty="0">
              <a:solidFill>
                <a:srgbClr val="8E3557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5510963" y="4043718"/>
            <a:ext cx="65" cy="20774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500">
                <a:solidFill>
                  <a:srgbClr val="88A33E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3500" dirty="0">
              <a:solidFill>
                <a:srgbClr val="88A33E"/>
              </a:solidFill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106637" y="4297718"/>
            <a:ext cx="1388656" cy="1463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>
                <a:solidFill>
                  <a:srgbClr val="F2DFBB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 dirty="0">
                <a:solidFill>
                  <a:srgbClr val="F2DFBB"/>
                </a:solidFill>
              </a:rPr>
              <a:t>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80" y="4738255"/>
            <a:ext cx="2453028" cy="21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3086" y="4738254"/>
            <a:ext cx="3003107" cy="21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71" y="4738255"/>
            <a:ext cx="3635611" cy="21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77" y="4738255"/>
            <a:ext cx="2811242" cy="21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C:\Documents and Settings\497304\Local Settings\Temporary Internet Files\Content.Word\Sensemble-Logo-Final-File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332" y="12062828"/>
            <a:ext cx="1628530" cy="13418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Placeholder 12"/>
          <p:cNvSpPr>
            <a:spLocks noGrp="1"/>
          </p:cNvSpPr>
          <p:nvPr>
            <p:ph type="body" idx="1"/>
          </p:nvPr>
        </p:nvSpPr>
        <p:spPr>
          <a:xfrm>
            <a:off x="356208" y="9581628"/>
            <a:ext cx="23701971" cy="24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out of 10 customers said they found </a:t>
            </a:r>
            <a:r>
              <a:rPr lang="en-GB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MyAccount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easy to sign-up to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out of 10 customers said they would use </a:t>
            </a:r>
            <a:r>
              <a:rPr lang="en-GB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MyAccount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again</a:t>
            </a: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out of 10 customers said they would recommend the service to other residents</a:t>
            </a:r>
          </a:p>
          <a:p>
            <a:pPr marL="0" indent="0" algn="ctr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4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</a:rPr>
              <a:t>Current Position and Progress to date</a:t>
            </a:r>
            <a:endParaRPr sz="7400" dirty="0">
              <a:solidFill>
                <a:srgbClr val="F4F4F4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24909" y="3137881"/>
            <a:ext cx="21945601" cy="105155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 are being used by various age groups and locations across the Borough  </a:t>
            </a:r>
          </a:p>
          <a:p>
            <a:pPr marL="0" indent="0" algn="l">
              <a:buNone/>
            </a:pP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(data as at end 2014)</a:t>
            </a:r>
          </a:p>
          <a:p>
            <a:pPr marL="0" indent="0" algn="l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4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1"/>
            <a:ext cx="1628530" cy="134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8" y="4910342"/>
            <a:ext cx="9476153" cy="7701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915" y="4910342"/>
            <a:ext cx="9700753" cy="64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9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</a:rPr>
              <a:t>Further opportunities;</a:t>
            </a:r>
            <a:endParaRPr sz="7400" dirty="0">
              <a:solidFill>
                <a:srgbClr val="F4F4F4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4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1"/>
            <a:ext cx="1628530" cy="13418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923392" y="3426017"/>
            <a:ext cx="20936607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5400" b="1" dirty="0" smtClean="0">
                <a:latin typeface="Arial" pitchFamily="34" charset="0"/>
                <a:cs typeface="Arial" pitchFamily="34" charset="0"/>
              </a:rPr>
              <a:t>INITIATIVES ALREADY UNDERWAY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Mobile bus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– providing support in community.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Access Croydon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arranging training for residents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Council house tenancy sign-up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getting detailed understanding of individual skills and needs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Supporting Community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projects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– such as Norbury church digital training initiative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Review council buildings and services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– opportunity to provide free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Wi-Fi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access for customers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Initial exploration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– working with businesses to trial further initiatives for residents and SME’s later in 2015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92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>
              <a:defRPr sz="74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400" dirty="0" smtClean="0">
                <a:solidFill>
                  <a:srgbClr val="F4F4F4"/>
                </a:solidFill>
              </a:rPr>
              <a:t>Further opportunities;</a:t>
            </a:r>
            <a:endParaRPr sz="7400" dirty="0">
              <a:solidFill>
                <a:srgbClr val="F4F4F4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48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497304\Local Settings\Temporary Internet Files\Content.Word\Sensemble-Logo-Final-File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062" y="12090921"/>
            <a:ext cx="1628530" cy="13418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660632" y="4535035"/>
            <a:ext cx="208209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5400" b="1" dirty="0" smtClean="0">
                <a:latin typeface="Arial" pitchFamily="34" charset="0"/>
                <a:cs typeface="Arial" pitchFamily="34" charset="0"/>
              </a:rPr>
              <a:t>HELPING US UNDERSTAND WHERE TO FURTHER FOCUS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What is already being provided effectively in community – lessons we can learn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residents’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groups most need support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What is stopping residents from accessing on-line services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How can we help the community help themselves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03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3C424F"/>
      </a:dk1>
      <a:lt1>
        <a:srgbClr val="F4F4F4"/>
      </a:lt1>
      <a:dk2>
        <a:srgbClr val="A7A7A7"/>
      </a:dk2>
      <a:lt2>
        <a:srgbClr val="535353"/>
      </a:lt2>
      <a:accent1>
        <a:srgbClr val="CE653A"/>
      </a:accent1>
      <a:accent2>
        <a:srgbClr val="541E32"/>
      </a:accent2>
      <a:accent3>
        <a:srgbClr val="8E3557"/>
      </a:accent3>
      <a:accent4>
        <a:srgbClr val="88A33E"/>
      </a:accent4>
      <a:accent5>
        <a:srgbClr val="C2BD86"/>
      </a:accent5>
      <a:accent6>
        <a:srgbClr val="F2DFBB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4F4"/>
        </a:solidFill>
        <a:ln w="63500" cap="flat">
          <a:solidFill>
            <a:srgbClr val="CE653A"/>
          </a:solidFill>
          <a:prstDash val="solid"/>
          <a:bevel/>
        </a:ln>
        <a:effectLst>
          <a:outerShdw blurRad="101600" dist="508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rgbClr val="CE653A"/>
          </a:solidFill>
          <a:prstDash val="solid"/>
          <a:bevel/>
        </a:ln>
        <a:effectLst>
          <a:outerShdw blurRad="101600" dist="508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653A"/>
      </a:accent1>
      <a:accent2>
        <a:srgbClr val="541E32"/>
      </a:accent2>
      <a:accent3>
        <a:srgbClr val="8E3557"/>
      </a:accent3>
      <a:accent4>
        <a:srgbClr val="88A33E"/>
      </a:accent4>
      <a:accent5>
        <a:srgbClr val="C2BD86"/>
      </a:accent5>
      <a:accent6>
        <a:srgbClr val="F2DFBB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4F4"/>
        </a:solidFill>
        <a:ln w="63500" cap="flat">
          <a:solidFill>
            <a:srgbClr val="CE653A"/>
          </a:solidFill>
          <a:prstDash val="solid"/>
          <a:bevel/>
        </a:ln>
        <a:effectLst>
          <a:outerShdw blurRad="101600" dist="508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rgbClr val="CE653A"/>
          </a:solidFill>
          <a:prstDash val="solid"/>
          <a:bevel/>
        </a:ln>
        <a:effectLst>
          <a:outerShdw blurRad="101600" dist="508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9430</TotalTime>
  <Words>506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Why Digital Inclusion is so importantgit</vt:lpstr>
      <vt:lpstr>Why Digital Inclusion is so importantgit</vt:lpstr>
      <vt:lpstr>Digital inclusion principles</vt:lpstr>
      <vt:lpstr>Digital inclusion principles</vt:lpstr>
      <vt:lpstr>How our customers are already using our on-line  services A snapshot of My Account statistics</vt:lpstr>
      <vt:lpstr>Current Position and Progress to date</vt:lpstr>
      <vt:lpstr>Further opportunities;</vt:lpstr>
      <vt:lpstr>Further opportunities;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the app. . . Ready for later… Scan the below or search your app store for ‘My Croydon’.</dc:title>
  <cp:lastModifiedBy>Freeman, David</cp:lastModifiedBy>
  <cp:revision>58</cp:revision>
  <dcterms:modified xsi:type="dcterms:W3CDTF">2015-07-14T13:47:22Z</dcterms:modified>
</cp:coreProperties>
</file>