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8" r:id="rId1"/>
  </p:sldMasterIdLst>
  <p:notesMasterIdLst>
    <p:notesMasterId r:id="rId11"/>
  </p:notesMasterIdLst>
  <p:handoutMasterIdLst>
    <p:handoutMasterId r:id="rId12"/>
  </p:handoutMasterIdLst>
  <p:sldIdLst>
    <p:sldId id="256" r:id="rId2"/>
    <p:sldId id="272" r:id="rId3"/>
    <p:sldId id="265" r:id="rId4"/>
    <p:sldId id="264" r:id="rId5"/>
    <p:sldId id="271" r:id="rId6"/>
    <p:sldId id="266" r:id="rId7"/>
    <p:sldId id="268" r:id="rId8"/>
    <p:sldId id="267" r:id="rId9"/>
    <p:sldId id="270"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BDA3D0"/>
    <a:srgbClr val="8BCA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6125" autoAdjust="0"/>
  </p:normalViewPr>
  <p:slideViewPr>
    <p:cSldViewPr snapToGrid="0">
      <p:cViewPr varScale="1">
        <p:scale>
          <a:sx n="61" d="100"/>
          <a:sy n="61" d="100"/>
        </p:scale>
        <p:origin x="1698" y="66"/>
      </p:cViewPr>
      <p:guideLst>
        <p:guide orient="horz" pos="2160"/>
        <p:guide pos="3840"/>
      </p:guideLst>
    </p:cSldViewPr>
  </p:slideViewPr>
  <p:notesTextViewPr>
    <p:cViewPr>
      <p:scale>
        <a:sx n="1" d="1"/>
        <a:sy n="1" d="1"/>
      </p:scale>
      <p:origin x="0" y="0"/>
    </p:cViewPr>
  </p:notesTextViewPr>
  <p:sorterViewPr>
    <p:cViewPr>
      <p:scale>
        <a:sx n="154" d="100"/>
        <a:sy n="154" d="100"/>
      </p:scale>
      <p:origin x="0" y="81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9C969F-D8BD-254B-B762-96BB5AEC4D0A}" type="datetimeFigureOut">
              <a:rPr lang="en-US" smtClean="0"/>
              <a:pPr/>
              <a:t>11/17/2015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BD82D0-BA60-D440-B521-AA502B2BE7B7}" type="slidenum">
              <a:rPr lang="en-US" smtClean="0"/>
              <a:pPr/>
              <a:t>‹#›</a:t>
            </a:fld>
            <a:endParaRPr lang="en-US"/>
          </a:p>
        </p:txBody>
      </p:sp>
    </p:spTree>
    <p:extLst>
      <p:ext uri="{BB962C8B-B14F-4D97-AF65-F5344CB8AC3E}">
        <p14:creationId xmlns:p14="http://schemas.microsoft.com/office/powerpoint/2010/main" val="2893458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BA49EB9-568A-C540-863E-C0BA6C3DE3BE}" type="datetimeFigureOut">
              <a:rPr lang="en-US" smtClean="0"/>
              <a:pPr/>
              <a:t>11/17/2015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837957-08BD-8743-9F28-223BA5B2BD9A}" type="slidenum">
              <a:rPr lang="en-US" smtClean="0"/>
              <a:pPr/>
              <a:t>‹#›</a:t>
            </a:fld>
            <a:endParaRPr lang="en-US"/>
          </a:p>
        </p:txBody>
      </p:sp>
    </p:spTree>
    <p:extLst>
      <p:ext uri="{BB962C8B-B14F-4D97-AF65-F5344CB8AC3E}">
        <p14:creationId xmlns:p14="http://schemas.microsoft.com/office/powerpoint/2010/main" val="8141727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D0837957-08BD-8743-9F28-223BA5B2BD9A}" type="slidenum">
              <a:rPr lang="en-US" smtClean="0"/>
              <a:pPr/>
              <a:t>1</a:t>
            </a:fld>
            <a:endParaRPr lang="en-US"/>
          </a:p>
        </p:txBody>
      </p:sp>
    </p:spTree>
    <p:extLst>
      <p:ext uri="{BB962C8B-B14F-4D97-AF65-F5344CB8AC3E}">
        <p14:creationId xmlns:p14="http://schemas.microsoft.com/office/powerpoint/2010/main" val="3911142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pitchFamily="34" charset="0"/>
                <a:cs typeface="Arial" pitchFamily="34" charset="0"/>
              </a:rPr>
              <a:t>Thank</a:t>
            </a:r>
            <a:r>
              <a:rPr lang="en-US" baseline="0" dirty="0" smtClean="0">
                <a:latin typeface="Arial" pitchFamily="34" charset="0"/>
                <a:cs typeface="Arial" pitchFamily="34" charset="0"/>
              </a:rPr>
              <a:t> you very much for the invitation – and the opportunity to speak at your meeting.</a:t>
            </a:r>
          </a:p>
          <a:p>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Interim report published in October – date</a:t>
            </a:r>
          </a:p>
          <a:p>
            <a:pPr>
              <a:buFont typeface="Arial" pitchFamily="34" charset="0"/>
              <a:buNone/>
            </a:pPr>
            <a:endParaRPr lang="en-US" dirty="0" smtClean="0">
              <a:latin typeface="Arial" pitchFamily="34" charset="0"/>
              <a:cs typeface="Arial" pitchFamily="34" charset="0"/>
            </a:endParaRPr>
          </a:p>
          <a:p>
            <a:pPr>
              <a:buFont typeface="Arial" pitchFamily="34" charset="0"/>
              <a:buChar char="•"/>
            </a:pPr>
            <a:r>
              <a:rPr lang="en-US" dirty="0" smtClean="0">
                <a:latin typeface="Arial" pitchFamily="34" charset="0"/>
                <a:cs typeface="Arial" pitchFamily="34" charset="0"/>
              </a:rPr>
              <a:t> 8 months of engagement,</a:t>
            </a:r>
            <a:r>
              <a:rPr lang="en-US" baseline="0" dirty="0" smtClean="0">
                <a:latin typeface="Arial" pitchFamily="34" charset="0"/>
                <a:cs typeface="Arial" pitchFamily="34" charset="0"/>
              </a:rPr>
              <a:t> research and policy examination work – engaging with more than 3000 people across Croydon – including residents and professionals</a:t>
            </a:r>
          </a:p>
          <a:p>
            <a:pPr>
              <a:buFont typeface="Arial" pitchFamily="34" charset="0"/>
              <a:buNone/>
            </a:pPr>
            <a:endParaRPr lang="en-US" baseline="0" dirty="0" smtClean="0">
              <a:latin typeface="Arial" pitchFamily="34" charset="0"/>
              <a:cs typeface="Arial" pitchFamily="34" charset="0"/>
            </a:endParaRPr>
          </a:p>
          <a:p>
            <a:pPr>
              <a:buFont typeface="Arial" pitchFamily="34" charset="0"/>
              <a:buChar char="•"/>
            </a:pPr>
            <a:r>
              <a:rPr lang="en-US" baseline="0" dirty="0" smtClean="0">
                <a:latin typeface="Arial" pitchFamily="34" charset="0"/>
                <a:cs typeface="Arial" pitchFamily="34" charset="0"/>
              </a:rPr>
              <a:t> Inevitably we’ve had to </a:t>
            </a:r>
            <a:r>
              <a:rPr lang="en-US" baseline="0" dirty="0" err="1" smtClean="0">
                <a:latin typeface="Arial" pitchFamily="34" charset="0"/>
                <a:cs typeface="Arial" pitchFamily="34" charset="0"/>
              </a:rPr>
              <a:t>prioritise</a:t>
            </a:r>
            <a:r>
              <a:rPr lang="en-US" baseline="0" dirty="0" smtClean="0">
                <a:latin typeface="Arial" pitchFamily="34" charset="0"/>
                <a:cs typeface="Arial" pitchFamily="34" charset="0"/>
              </a:rPr>
              <a:t> a manageable number of issues – from the volume of concerns raised with us</a:t>
            </a:r>
          </a:p>
          <a:p>
            <a:pPr>
              <a:buFont typeface="Arial" pitchFamily="34" charset="0"/>
              <a:buChar char="•"/>
            </a:pPr>
            <a:endParaRPr lang="en-US" baseline="0" dirty="0" smtClean="0">
              <a:latin typeface="Arial" pitchFamily="34" charset="0"/>
              <a:cs typeface="Arial" pitchFamily="34" charset="0"/>
            </a:endParaRPr>
          </a:p>
          <a:p>
            <a:pPr>
              <a:buFont typeface="Arial" pitchFamily="34" charset="0"/>
              <a:buChar char="•"/>
            </a:pPr>
            <a:r>
              <a:rPr lang="en-US" baseline="0" dirty="0" smtClean="0">
                <a:latin typeface="Arial" pitchFamily="34" charset="0"/>
                <a:cs typeface="Arial" pitchFamily="34" charset="0"/>
              </a:rPr>
              <a:t> The issues of ‘opportunity’ and ‘fairness’ can also appear to be relatively abstract – what do we mean by them – based on what we’ve heard and from both residents and based on the views of commissioners themselves, we’re focused on life chances regardless of any aspect of someone’s background or identity</a:t>
            </a:r>
          </a:p>
          <a:p>
            <a:pPr>
              <a:buFont typeface="Arial" pitchFamily="34" charset="0"/>
              <a:buChar char="•"/>
            </a:pPr>
            <a:endParaRPr lang="en-US" baseline="0" dirty="0" smtClean="0">
              <a:latin typeface="Arial" pitchFamily="34" charset="0"/>
              <a:cs typeface="Arial" pitchFamily="34" charset="0"/>
            </a:endParaRPr>
          </a:p>
          <a:p>
            <a:pPr>
              <a:buFont typeface="Arial" pitchFamily="34" charset="0"/>
              <a:buChar char="•"/>
            </a:pPr>
            <a:r>
              <a:rPr lang="en-US" baseline="0" dirty="0" smtClean="0">
                <a:latin typeface="Arial" pitchFamily="34" charset="0"/>
                <a:cs typeface="Arial" pitchFamily="34" charset="0"/>
              </a:rPr>
              <a:t> Principles – focus on where challenge is big, </a:t>
            </a:r>
            <a:r>
              <a:rPr lang="en-US" baseline="0" dirty="0" err="1" smtClean="0">
                <a:latin typeface="Arial" pitchFamily="34" charset="0"/>
                <a:cs typeface="Arial" pitchFamily="34" charset="0"/>
              </a:rPr>
              <a:t>recognise</a:t>
            </a:r>
            <a:r>
              <a:rPr lang="en-US" baseline="0" dirty="0" smtClean="0">
                <a:latin typeface="Arial" pitchFamily="34" charset="0"/>
                <a:cs typeface="Arial" pitchFamily="34" charset="0"/>
              </a:rPr>
              <a:t> financial realities, hard to hear, asset based, whole town approach, evidence based, </a:t>
            </a:r>
            <a:r>
              <a:rPr lang="en-US" baseline="0" dirty="0" err="1" smtClean="0">
                <a:latin typeface="Arial" pitchFamily="34" charset="0"/>
                <a:cs typeface="Arial" pitchFamily="34" charset="0"/>
              </a:rPr>
              <a:t>subsidiarity</a:t>
            </a:r>
            <a:r>
              <a:rPr lang="en-US" baseline="0" dirty="0" smtClean="0">
                <a:latin typeface="Arial" pitchFamily="34" charset="0"/>
                <a:cs typeface="Arial" pitchFamily="34" charset="0"/>
              </a:rPr>
              <a:t>, co-production</a:t>
            </a:r>
          </a:p>
          <a:p>
            <a:pPr>
              <a:buFont typeface="Arial" pitchFamily="34" charset="0"/>
              <a:buChar char="•"/>
            </a:pPr>
            <a:endParaRPr lang="en-US" baseline="0" dirty="0" smtClean="0">
              <a:latin typeface="Arial" pitchFamily="34" charset="0"/>
              <a:cs typeface="Arial" pitchFamily="34" charset="0"/>
            </a:endParaRPr>
          </a:p>
          <a:p>
            <a:pPr>
              <a:buFont typeface="Arial" pitchFamily="34" charset="0"/>
              <a:buChar char="•"/>
            </a:pPr>
            <a:r>
              <a:rPr lang="en-US" baseline="0" dirty="0" smtClean="0">
                <a:latin typeface="Arial" pitchFamily="34" charset="0"/>
                <a:cs typeface="Arial" pitchFamily="34" charset="0"/>
              </a:rPr>
              <a:t> We’re currently consulting on our Interim Report – anyone – can respond with their views – to inform the commission as it </a:t>
            </a:r>
            <a:r>
              <a:rPr lang="en-US" baseline="0" dirty="0" err="1" smtClean="0">
                <a:latin typeface="Arial" pitchFamily="34" charset="0"/>
                <a:cs typeface="Arial" pitchFamily="34" charset="0"/>
              </a:rPr>
              <a:t>finalises</a:t>
            </a:r>
            <a:r>
              <a:rPr lang="en-US" baseline="0" dirty="0" smtClean="0">
                <a:latin typeface="Arial" pitchFamily="34" charset="0"/>
                <a:cs typeface="Arial" pitchFamily="34" charset="0"/>
              </a:rPr>
              <a:t> its recommendations (due end of January 2016)</a:t>
            </a:r>
          </a:p>
          <a:p>
            <a:pPr>
              <a:buFont typeface="Arial" pitchFamily="34" charset="0"/>
              <a:buChar char="•"/>
            </a:pPr>
            <a:endParaRPr lang="en-US" baseline="0" dirty="0" smtClean="0">
              <a:latin typeface="Arial" pitchFamily="34" charset="0"/>
              <a:cs typeface="Arial" pitchFamily="34" charset="0"/>
            </a:endParaRPr>
          </a:p>
          <a:p>
            <a:pPr>
              <a:buFont typeface="Arial" pitchFamily="34" charset="0"/>
              <a:buChar char="•"/>
            </a:pPr>
            <a:r>
              <a:rPr lang="en-US" baseline="0" dirty="0" smtClean="0">
                <a:latin typeface="Arial" pitchFamily="34" charset="0"/>
                <a:cs typeface="Arial" pitchFamily="34" charset="0"/>
              </a:rPr>
              <a:t> We’ve highlighted 6 priority areas with suggested ideas – which we’re testing through the consultation – and I’ll go through those in turn</a:t>
            </a:r>
          </a:p>
          <a:p>
            <a:pPr>
              <a:buFont typeface="Arial" pitchFamily="34" charset="0"/>
              <a:buChar char="•"/>
            </a:pPr>
            <a:endParaRPr lang="en-US" baseline="0" dirty="0" smtClean="0">
              <a:latin typeface="Arial" pitchFamily="34" charset="0"/>
              <a:cs typeface="Arial" pitchFamily="34" charset="0"/>
            </a:endParaRPr>
          </a:p>
          <a:p>
            <a:pPr>
              <a:buFont typeface="Arial" pitchFamily="34" charset="0"/>
              <a:buChar char="•"/>
            </a:pPr>
            <a:endParaRPr lang="en-US" baseline="0" dirty="0" smtClean="0">
              <a:latin typeface="Arial" pitchFamily="34" charset="0"/>
              <a:cs typeface="Arial" pitchFamily="34" charset="0"/>
            </a:endParaRPr>
          </a:p>
          <a:p>
            <a:pPr>
              <a:buFont typeface="Arial" pitchFamily="34" charset="0"/>
              <a:buChar char="•"/>
            </a:pPr>
            <a:endParaRPr lang="en-US" baseline="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D0837957-08BD-8743-9F28-223BA5B2BD9A}" type="slidenum">
              <a:rPr lang="en-US" smtClean="0"/>
              <a:pPr/>
              <a:t>2</a:t>
            </a:fld>
            <a:endParaRPr lang="en-US"/>
          </a:p>
        </p:txBody>
      </p:sp>
    </p:spTree>
    <p:extLst>
      <p:ext uri="{BB962C8B-B14F-4D97-AF65-F5344CB8AC3E}">
        <p14:creationId xmlns:p14="http://schemas.microsoft.com/office/powerpoint/2010/main" val="237135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None/>
            </a:pPr>
            <a:endParaRPr lang="en-US" sz="1200" kern="1200" dirty="0" smtClean="0">
              <a:solidFill>
                <a:schemeClr val="tx1"/>
              </a:solidFill>
              <a:effectLst/>
              <a:latin typeface="+mn-lt"/>
              <a:ea typeface="+mn-ea"/>
              <a:cs typeface="+mn-cs"/>
            </a:endParaRPr>
          </a:p>
          <a:p>
            <a:pPr>
              <a:buFont typeface="Arial" pitchFamily="34" charset="0"/>
              <a:buChar char="•"/>
            </a:pPr>
            <a:r>
              <a:rPr lang="en-US" sz="1200" kern="1200" dirty="0" smtClean="0">
                <a:solidFill>
                  <a:schemeClr val="tx1"/>
                </a:solidFill>
                <a:effectLst/>
                <a:latin typeface="+mn-lt"/>
                <a:ea typeface="+mn-ea"/>
                <a:cs typeface="+mn-cs"/>
              </a:rPr>
              <a:t> Devolution of power and control</a:t>
            </a:r>
            <a:r>
              <a:rPr lang="en-US" sz="1200" kern="1200" baseline="0" dirty="0" smtClean="0">
                <a:solidFill>
                  <a:schemeClr val="tx1"/>
                </a:solidFill>
                <a:effectLst/>
                <a:latin typeface="+mn-lt"/>
                <a:ea typeface="+mn-ea"/>
                <a:cs typeface="+mn-cs"/>
              </a:rPr>
              <a:t> was a key theme that came through from the engagement work</a:t>
            </a:r>
          </a:p>
          <a:p>
            <a:pPr>
              <a:buFont typeface="Arial" pitchFamily="34" charset="0"/>
              <a:buChar char="•"/>
            </a:pPr>
            <a:endParaRPr lang="en-US" sz="1200" kern="1200" baseline="0" dirty="0" smtClean="0">
              <a:solidFill>
                <a:schemeClr val="tx1"/>
              </a:solidFill>
              <a:effectLst/>
              <a:latin typeface="+mn-lt"/>
              <a:ea typeface="+mn-ea"/>
              <a:cs typeface="+mn-cs"/>
            </a:endParaRPr>
          </a:p>
          <a:p>
            <a:pPr>
              <a:buFont typeface="Arial" pitchFamily="34" charset="0"/>
              <a:buChar char="•"/>
            </a:pPr>
            <a:r>
              <a:rPr lang="en-US" sz="1200" kern="1200" baseline="0" dirty="0" smtClean="0">
                <a:solidFill>
                  <a:schemeClr val="tx1"/>
                </a:solidFill>
                <a:effectLst/>
                <a:latin typeface="+mn-lt"/>
                <a:ea typeface="+mn-ea"/>
                <a:cs typeface="+mn-cs"/>
              </a:rPr>
              <a:t> Significant levels of community energy across all parts of the borough </a:t>
            </a:r>
          </a:p>
          <a:p>
            <a:pPr>
              <a:buFont typeface="Arial" pitchFamily="34" charset="0"/>
              <a:buChar char="•"/>
            </a:pPr>
            <a:endParaRPr lang="en-US" sz="1200" kern="1200" baseline="0" dirty="0" smtClean="0">
              <a:solidFill>
                <a:schemeClr val="tx1"/>
              </a:solidFill>
              <a:effectLst/>
              <a:latin typeface="+mn-lt"/>
              <a:ea typeface="+mn-ea"/>
              <a:cs typeface="+mn-cs"/>
            </a:endParaRPr>
          </a:p>
          <a:p>
            <a:pPr>
              <a:buFont typeface="Arial" pitchFamily="34" charset="0"/>
              <a:buChar char="•"/>
            </a:pPr>
            <a:r>
              <a:rPr lang="en-US" sz="1200" kern="1200" baseline="0" dirty="0" smtClean="0">
                <a:solidFill>
                  <a:schemeClr val="tx1"/>
                </a:solidFill>
                <a:effectLst/>
                <a:latin typeface="+mn-lt"/>
                <a:ea typeface="+mn-ea"/>
                <a:cs typeface="+mn-cs"/>
              </a:rPr>
              <a:t> Sense of lack of control over local areas</a:t>
            </a:r>
          </a:p>
          <a:p>
            <a:pPr>
              <a:buFont typeface="Arial" pitchFamily="34" charset="0"/>
              <a:buNone/>
            </a:pPr>
            <a:endParaRPr lang="en-US" sz="1200" kern="1200" baseline="0" dirty="0" smtClean="0">
              <a:solidFill>
                <a:schemeClr val="tx1"/>
              </a:solidFill>
              <a:effectLst/>
              <a:latin typeface="+mn-lt"/>
              <a:ea typeface="+mn-ea"/>
              <a:cs typeface="+mn-cs"/>
            </a:endParaRPr>
          </a:p>
          <a:p>
            <a:pPr>
              <a:buFont typeface="Arial" pitchFamily="34" charset="0"/>
              <a:buChar char="•"/>
            </a:pPr>
            <a:r>
              <a:rPr lang="en-US" sz="1200" kern="1200" baseline="0" dirty="0" smtClean="0">
                <a:solidFill>
                  <a:schemeClr val="tx1"/>
                </a:solidFill>
                <a:effectLst/>
                <a:latin typeface="+mn-lt"/>
                <a:ea typeface="+mn-ea"/>
                <a:cs typeface="+mn-cs"/>
              </a:rPr>
              <a:t> North-South divide in the borough compounds this dynamic</a:t>
            </a:r>
          </a:p>
          <a:p>
            <a:pPr>
              <a:buFont typeface="Arial" pitchFamily="34" charset="0"/>
              <a:buChar cha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effectLst/>
                <a:latin typeface="+mn-lt"/>
                <a:ea typeface="+mn-ea"/>
                <a:cs typeface="+mn-cs"/>
              </a:rPr>
              <a:t>  Council is an obstacle – not a facilitator</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effectLst/>
                <a:latin typeface="+mn-lt"/>
                <a:ea typeface="+mn-ea"/>
                <a:cs typeface="+mn-cs"/>
              </a:rPr>
              <a:t>  Our conclusions in this area are aimed at:</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Tapping into and maximizing the impact of community energy</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Sharing insight and experience across residents</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Boosting volunteering – without a capital ‘V’</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Bringing residents together with businesses – Portland Road a perfect example</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challenge is to create an environment that engenders responsibility and nurtures the good things residents and businesses are willing to do to make their area a better place to live.  </a:t>
            </a:r>
            <a:endParaRPr lang="en-GB" sz="1200" kern="1200" dirty="0" smtClean="0">
              <a:solidFill>
                <a:schemeClr val="tx1"/>
              </a:solidFill>
              <a:effectLst/>
              <a:latin typeface="+mn-lt"/>
              <a:ea typeface="+mn-ea"/>
              <a:cs typeface="+mn-cs"/>
            </a:endParaRPr>
          </a:p>
          <a:p>
            <a:endParaRPr lang="en-US" dirty="0">
              <a:effectLst/>
            </a:endParaRPr>
          </a:p>
        </p:txBody>
      </p:sp>
      <p:sp>
        <p:nvSpPr>
          <p:cNvPr id="4" name="Slide Number Placeholder 3"/>
          <p:cNvSpPr>
            <a:spLocks noGrp="1"/>
          </p:cNvSpPr>
          <p:nvPr>
            <p:ph type="sldNum" sz="quarter" idx="10"/>
          </p:nvPr>
        </p:nvSpPr>
        <p:spPr/>
        <p:txBody>
          <a:bodyPr/>
          <a:lstStyle/>
          <a:p>
            <a:fld id="{D0837957-08BD-8743-9F28-223BA5B2BD9A}" type="slidenum">
              <a:rPr lang="en-US" smtClean="0"/>
              <a:pPr/>
              <a:t>3</a:t>
            </a:fld>
            <a:endParaRPr lang="en-US"/>
          </a:p>
        </p:txBody>
      </p:sp>
    </p:spTree>
    <p:extLst>
      <p:ext uri="{BB962C8B-B14F-4D97-AF65-F5344CB8AC3E}">
        <p14:creationId xmlns:p14="http://schemas.microsoft.com/office/powerpoint/2010/main" val="1885267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Whole borough approach</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effectLst/>
                <a:latin typeface="+mn-lt"/>
                <a:ea typeface="+mn-ea"/>
                <a:cs typeface="+mn-cs"/>
              </a:rPr>
              <a:t>  Reflects the commission’s view that the benefits of the town centre regeneration need to benefit every corner of the borough through:</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Widening the Business Improvement District – to include smaller businesses around the Westfield-               </a:t>
            </a:r>
            <a:r>
              <a:rPr lang="en-US" sz="1200" kern="1200" baseline="0" dirty="0" err="1" smtClean="0">
                <a:solidFill>
                  <a:schemeClr val="tx1"/>
                </a:solidFill>
                <a:effectLst/>
                <a:latin typeface="+mn-lt"/>
                <a:ea typeface="+mn-ea"/>
                <a:cs typeface="+mn-cs"/>
              </a:rPr>
              <a:t>Hammerson</a:t>
            </a:r>
            <a:r>
              <a:rPr lang="en-US" sz="1200" kern="1200" baseline="0" dirty="0" smtClean="0">
                <a:solidFill>
                  <a:schemeClr val="tx1"/>
                </a:solidFill>
                <a:effectLst/>
                <a:latin typeface="+mn-lt"/>
                <a:ea typeface="+mn-ea"/>
                <a:cs typeface="+mn-cs"/>
              </a:rPr>
              <a:t> site</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Policy to guarantee more opportunities for local people for job opportunities</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Campaign for a London Living Wage Town</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Promoting a higher wage / higher skill economy</a:t>
            </a:r>
          </a:p>
          <a:p>
            <a:pPr marL="457200" marR="0" lvl="1"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&gt; Campaign for a university campus</a:t>
            </a:r>
          </a:p>
          <a:p>
            <a:pPr marL="457200" marR="0" lvl="1"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&gt; Successful regional culturally diverse arts presence</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0837957-08BD-8743-9F28-223BA5B2BD9A}" type="slidenum">
              <a:rPr lang="en-US" smtClean="0"/>
              <a:pPr/>
              <a:t>4</a:t>
            </a:fld>
            <a:endParaRPr lang="en-US"/>
          </a:p>
        </p:txBody>
      </p:sp>
    </p:spTree>
    <p:extLst>
      <p:ext uri="{BB962C8B-B14F-4D97-AF65-F5344CB8AC3E}">
        <p14:creationId xmlns:p14="http://schemas.microsoft.com/office/powerpoint/2010/main" val="3493934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GB" sz="1200" kern="1200" dirty="0" smtClean="0">
                <a:solidFill>
                  <a:schemeClr val="tx1"/>
                </a:solidFill>
                <a:effectLst/>
                <a:latin typeface="+mn-lt"/>
                <a:ea typeface="+mn-ea"/>
                <a:cs typeface="+mn-cs"/>
              </a:rPr>
              <a:t> Evidence</a:t>
            </a:r>
            <a:r>
              <a:rPr lang="en-GB" sz="1200" kern="1200" baseline="0" dirty="0" smtClean="0">
                <a:solidFill>
                  <a:schemeClr val="tx1"/>
                </a:solidFill>
                <a:effectLst/>
                <a:latin typeface="+mn-lt"/>
                <a:ea typeface="+mn-ea"/>
                <a:cs typeface="+mn-cs"/>
              </a:rPr>
              <a:t> shows that life chances are determined before birth </a:t>
            </a:r>
          </a:p>
          <a:p>
            <a:pPr>
              <a:buFont typeface="Arial" pitchFamily="34" charset="0"/>
              <a:buChar char="•"/>
            </a:pPr>
            <a:endParaRPr lang="en-GB" sz="1200" kern="1200" baseline="0" dirty="0" smtClean="0">
              <a:solidFill>
                <a:schemeClr val="tx1"/>
              </a:solidFill>
              <a:effectLst/>
              <a:latin typeface="+mn-lt"/>
              <a:ea typeface="+mn-ea"/>
              <a:cs typeface="+mn-cs"/>
            </a:endParaRPr>
          </a:p>
          <a:p>
            <a:pPr>
              <a:buFont typeface="Arial" pitchFamily="34" charset="0"/>
              <a:buChar char="•"/>
            </a:pPr>
            <a:r>
              <a:rPr lang="en-GB" sz="1200" kern="1200" baseline="0" dirty="0" smtClean="0">
                <a:solidFill>
                  <a:schemeClr val="tx1"/>
                </a:solidFill>
                <a:effectLst/>
                <a:latin typeface="+mn-lt"/>
                <a:ea typeface="+mn-ea"/>
                <a:cs typeface="+mn-cs"/>
              </a:rPr>
              <a:t> Commission took a strong focus on school exclusions </a:t>
            </a:r>
          </a:p>
          <a:p>
            <a:pPr>
              <a:buFont typeface="Arial" pitchFamily="34" charset="0"/>
              <a:buChar char="•"/>
            </a:pPr>
            <a:endParaRPr lang="en-GB" sz="1200" kern="1200" baseline="0" dirty="0" smtClean="0">
              <a:solidFill>
                <a:schemeClr val="tx1"/>
              </a:solidFill>
              <a:effectLst/>
              <a:latin typeface="+mn-lt"/>
              <a:ea typeface="+mn-ea"/>
              <a:cs typeface="+mn-cs"/>
            </a:endParaRPr>
          </a:p>
          <a:p>
            <a:pPr>
              <a:buFont typeface="Arial" pitchFamily="34" charset="0"/>
              <a:buChar char="•"/>
            </a:pPr>
            <a:r>
              <a:rPr lang="en-GB" sz="1200" kern="1200" baseline="0" dirty="0" smtClean="0">
                <a:solidFill>
                  <a:schemeClr val="tx1"/>
                </a:solidFill>
                <a:effectLst/>
                <a:latin typeface="+mn-lt"/>
                <a:ea typeface="+mn-ea"/>
                <a:cs typeface="+mn-cs"/>
              </a:rPr>
              <a:t> Conclusions are focused on the principle that no child should be left behind:</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Best practice from elsewhere on supporting children and young people with SEND</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Tackling bullying and harassment young people face to and from and at school</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Inspiring young people with role models from all backgrounds</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Overall, therefore, the early years challenge is the most profound for the borough as a whole and particularly for children from less well off backgrounds but there are also individual schools in parts of the borough that don’t do well enough. </a:t>
            </a:r>
          </a:p>
          <a:p>
            <a:r>
              <a:rPr lang="en-GB" sz="1200" kern="1200" dirty="0" smtClean="0">
                <a:solidFill>
                  <a:schemeClr val="tx1"/>
                </a:solidFill>
                <a:effectLst/>
                <a:latin typeface="+mn-lt"/>
                <a:ea typeface="+mn-ea"/>
                <a:cs typeface="+mn-cs"/>
              </a:rPr>
              <a:t>The early years challenge is compounded by the fact that central government funding for children’s centres is no longer protected and council budgets are being cut significantly. </a:t>
            </a:r>
          </a:p>
          <a:p>
            <a:r>
              <a:rPr lang="en-GB" sz="1200" kern="1200" dirty="0" smtClean="0">
                <a:solidFill>
                  <a:schemeClr val="tx1"/>
                </a:solidFill>
                <a:effectLst/>
                <a:latin typeface="+mn-lt"/>
                <a:ea typeface="+mn-ea"/>
                <a:cs typeface="+mn-cs"/>
              </a:rPr>
              <a:t>The early years are the most important in determining a child’s future trajectory. But in Croydon the proportion of children achieving a Good Level of Development by age five is lower than in neighbouring boroughs and the average across England. In the North and West of the borough childhood development is the furthest behind at this stage. Children who are eligible for free school meals are also significantly behind their peers during early development.</a:t>
            </a:r>
          </a:p>
          <a:p>
            <a:endParaRPr lang="en-US" dirty="0"/>
          </a:p>
        </p:txBody>
      </p:sp>
      <p:sp>
        <p:nvSpPr>
          <p:cNvPr id="4" name="Slide Number Placeholder 3"/>
          <p:cNvSpPr>
            <a:spLocks noGrp="1"/>
          </p:cNvSpPr>
          <p:nvPr>
            <p:ph type="sldNum" sz="quarter" idx="10"/>
          </p:nvPr>
        </p:nvSpPr>
        <p:spPr/>
        <p:txBody>
          <a:bodyPr/>
          <a:lstStyle/>
          <a:p>
            <a:fld id="{D0837957-08BD-8743-9F28-223BA5B2BD9A}" type="slidenum">
              <a:rPr lang="en-US" smtClean="0"/>
              <a:pPr/>
              <a:t>5</a:t>
            </a:fld>
            <a:endParaRPr lang="en-US"/>
          </a:p>
        </p:txBody>
      </p:sp>
    </p:spTree>
    <p:extLst>
      <p:ext uri="{BB962C8B-B14F-4D97-AF65-F5344CB8AC3E}">
        <p14:creationId xmlns:p14="http://schemas.microsoft.com/office/powerpoint/2010/main" val="4073064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dirty="0" smtClean="0"/>
              <a:t> Like with each of the other</a:t>
            </a:r>
            <a:r>
              <a:rPr lang="en-US" baseline="0" dirty="0" smtClean="0"/>
              <a:t> priority areas – there are a whole range of issues within health and wellbeing that we could have focused on</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baseline="0" dirty="0" smtClean="0"/>
              <a:t> Social isolation was the stand our priority for the commission – and that this should be at the heart of the borough’s public health agenda by:</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Preventing social isolation to be a driving commissioning principle</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Supporting social prescribing</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Linking volunteering opportunities to preventing people from becoming isolated</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Nudging positive </a:t>
            </a:r>
            <a:r>
              <a:rPr lang="en-US" sz="1200" kern="1200" baseline="0" dirty="0" err="1" smtClean="0">
                <a:solidFill>
                  <a:schemeClr val="tx1"/>
                </a:solidFill>
                <a:effectLst/>
                <a:latin typeface="+mn-lt"/>
                <a:ea typeface="+mn-ea"/>
                <a:cs typeface="+mn-cs"/>
              </a:rPr>
              <a:t>behaviour</a:t>
            </a:r>
            <a:r>
              <a:rPr lang="en-US" sz="1200" kern="1200" baseline="0" dirty="0" smtClean="0">
                <a:solidFill>
                  <a:schemeClr val="tx1"/>
                </a:solidFill>
                <a:effectLst/>
                <a:latin typeface="+mn-lt"/>
                <a:ea typeface="+mn-ea"/>
                <a:cs typeface="+mn-cs"/>
              </a:rPr>
              <a:t> among residents (in tenancy agreements)</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p:txBody>
      </p:sp>
      <p:sp>
        <p:nvSpPr>
          <p:cNvPr id="4" name="Slide Number Placeholder 3"/>
          <p:cNvSpPr>
            <a:spLocks noGrp="1"/>
          </p:cNvSpPr>
          <p:nvPr>
            <p:ph type="sldNum" sz="quarter" idx="10"/>
          </p:nvPr>
        </p:nvSpPr>
        <p:spPr/>
        <p:txBody>
          <a:bodyPr/>
          <a:lstStyle/>
          <a:p>
            <a:fld id="{D0837957-08BD-8743-9F28-223BA5B2BD9A}" type="slidenum">
              <a:rPr lang="en-US" smtClean="0"/>
              <a:pPr/>
              <a:t>6</a:t>
            </a:fld>
            <a:endParaRPr lang="en-US"/>
          </a:p>
        </p:txBody>
      </p:sp>
    </p:spTree>
    <p:extLst>
      <p:ext uri="{BB962C8B-B14F-4D97-AF65-F5344CB8AC3E}">
        <p14:creationId xmlns:p14="http://schemas.microsoft.com/office/powerpoint/2010/main" val="1220409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 Probably</a:t>
            </a:r>
            <a:r>
              <a:rPr lang="en-US" sz="1200" kern="1200" baseline="0" dirty="0" smtClean="0">
                <a:solidFill>
                  <a:schemeClr val="tx1"/>
                </a:solidFill>
                <a:effectLst/>
                <a:latin typeface="+mn-lt"/>
                <a:ea typeface="+mn-ea"/>
                <a:cs typeface="+mn-cs"/>
              </a:rPr>
              <a:t> our biggest challenge of all as a town</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effectLst/>
                <a:latin typeface="+mn-lt"/>
                <a:ea typeface="+mn-ea"/>
                <a:cs typeface="+mn-cs"/>
              </a:rPr>
              <a:t> For the Work stream on housing, this was an immediate and self-evident problem</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effectLst/>
                <a:latin typeface="+mn-lt"/>
                <a:ea typeface="+mn-ea"/>
                <a:cs typeface="+mn-cs"/>
              </a:rPr>
              <a:t> Focus on homelessness was looking at the problem as a whole – experience in the PRS, temporary accommodation – and not just rough sleeping</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effectLst/>
                <a:latin typeface="+mn-lt"/>
                <a:ea typeface="+mn-ea"/>
                <a:cs typeface="+mn-cs"/>
              </a:rPr>
              <a:t> Eviction from the PRS is the biggest cause of homelessness now – not family disputes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effectLst/>
                <a:latin typeface="+mn-lt"/>
                <a:ea typeface="+mn-ea"/>
                <a:cs typeface="+mn-cs"/>
              </a:rPr>
              <a:t> Our temporary accommodation population is 6 x higher than for the England average</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effectLst/>
                <a:latin typeface="+mn-lt"/>
                <a:ea typeface="+mn-ea"/>
                <a:cs typeface="+mn-cs"/>
              </a:rPr>
              <a:t> Conclusions have focused on:</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Council fund to support people who need access to money for deposit</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Landlord – or agent? – charter </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Money wise support for residents</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a:t>
            </a:r>
            <a:r>
              <a:rPr lang="en-US" sz="1200" kern="1200" baseline="0" dirty="0" err="1" smtClean="0">
                <a:solidFill>
                  <a:schemeClr val="tx1"/>
                </a:solidFill>
                <a:effectLst/>
                <a:latin typeface="+mn-lt"/>
                <a:ea typeface="+mn-ea"/>
                <a:cs typeface="+mn-cs"/>
              </a:rPr>
              <a:t>Incentivising</a:t>
            </a:r>
            <a:r>
              <a:rPr lang="en-US" sz="1200" kern="1200" baseline="0" dirty="0" smtClean="0">
                <a:solidFill>
                  <a:schemeClr val="tx1"/>
                </a:solidFill>
                <a:effectLst/>
                <a:latin typeface="+mn-lt"/>
                <a:ea typeface="+mn-ea"/>
                <a:cs typeface="+mn-cs"/>
              </a:rPr>
              <a:t> people to open their homes to people in need</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Community Land Trust</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Building more housing where the council owns land – New </a:t>
            </a:r>
            <a:r>
              <a:rPr lang="en-US" sz="1200" kern="1200" baseline="0" dirty="0" err="1" smtClean="0">
                <a:solidFill>
                  <a:schemeClr val="tx1"/>
                </a:solidFill>
                <a:effectLst/>
                <a:latin typeface="+mn-lt"/>
                <a:ea typeface="+mn-ea"/>
                <a:cs typeface="+mn-cs"/>
              </a:rPr>
              <a:t>Addington</a:t>
            </a:r>
            <a:r>
              <a:rPr lang="en-US" sz="1200" kern="1200" baseline="0" dirty="0" smtClean="0">
                <a:solidFill>
                  <a:schemeClr val="tx1"/>
                </a:solidFill>
                <a:effectLst/>
                <a:latin typeface="+mn-lt"/>
                <a:ea typeface="+mn-ea"/>
                <a:cs typeface="+mn-cs"/>
              </a:rPr>
              <a:t> in particular</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Investment in social impact bonds</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0837957-08BD-8743-9F28-223BA5B2BD9A}" type="slidenum">
              <a:rPr lang="en-US" smtClean="0"/>
              <a:pPr/>
              <a:t>7</a:t>
            </a:fld>
            <a:endParaRPr lang="en-US"/>
          </a:p>
        </p:txBody>
      </p:sp>
    </p:spTree>
    <p:extLst>
      <p:ext uri="{BB962C8B-B14F-4D97-AF65-F5344CB8AC3E}">
        <p14:creationId xmlns:p14="http://schemas.microsoft.com/office/powerpoint/2010/main" val="4073064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effectLst/>
                <a:latin typeface="+mn-lt"/>
                <a:ea typeface="+mn-ea"/>
                <a:cs typeface="+mn-cs"/>
              </a:rPr>
              <a:t> Work</a:t>
            </a:r>
            <a:r>
              <a:rPr lang="en-US" sz="1200" kern="1200" baseline="0" dirty="0" smtClean="0">
                <a:solidFill>
                  <a:schemeClr val="tx1"/>
                </a:solidFill>
                <a:effectLst/>
                <a:latin typeface="+mn-lt"/>
                <a:ea typeface="+mn-ea"/>
                <a:cs typeface="+mn-cs"/>
              </a:rPr>
              <a:t> and living standards was a key focus of the commission – indeed this has been the main focus for most of the other commissions before us</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effectLst/>
                <a:latin typeface="+mn-lt"/>
                <a:ea typeface="+mn-ea"/>
                <a:cs typeface="+mn-cs"/>
              </a:rPr>
              <a:t> We have high levels of people on less than the living wage on Employment Support Allowance </a:t>
            </a: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effectLst/>
                <a:latin typeface="+mn-lt"/>
                <a:ea typeface="+mn-ea"/>
                <a:cs typeface="+mn-cs"/>
              </a:rPr>
              <a:t> Conclusions and suggested ideas include:</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baseline="0" dirty="0" smtClean="0"/>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Supporting First Step – with a work experience placement for every young person in the borough</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Living Wage Borough – (Employment Charter)</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Support for smaller businesses – and more expected from larger businesses </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Locating support towards employment in GP surgeries</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Growing more childcare provision</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&gt; Promote greater diversity among leaders in the town </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r>
              <a:rPr lang="en-US" sz="1200" kern="1200" baseline="0" dirty="0" smtClean="0">
                <a:solidFill>
                  <a:schemeClr val="tx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 typeface="Arial" pitchFamily="34" charset="0"/>
              <a:buNone/>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200" kern="1200" baseline="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Croydon has high levels of in work poverty and its numbers on Employment Support Allowance have remained after the economic upturn. Croydon enjoys a diverse economy in the area is a cauldron for prosperity but lacks some ingredients that could </a:t>
            </a:r>
            <a:r>
              <a:rPr lang="en-US" sz="1200" kern="1200" dirty="0" err="1" smtClean="0">
                <a:solidFill>
                  <a:schemeClr val="tx1"/>
                </a:solidFill>
                <a:effectLst/>
                <a:latin typeface="+mn-lt"/>
                <a:ea typeface="+mn-ea"/>
                <a:cs typeface="+mn-cs"/>
              </a:rPr>
              <a:t>maximise</a:t>
            </a:r>
            <a:r>
              <a:rPr lang="en-US" sz="1200" kern="1200" dirty="0" smtClean="0">
                <a:solidFill>
                  <a:schemeClr val="tx1"/>
                </a:solidFill>
                <a:effectLst/>
                <a:latin typeface="+mn-lt"/>
                <a:ea typeface="+mn-ea"/>
                <a:cs typeface="+mn-cs"/>
              </a:rPr>
              <a:t> this resourcefulness. </a:t>
            </a:r>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D0837957-08BD-8743-9F28-223BA5B2BD9A}" type="slidenum">
              <a:rPr lang="en-US" smtClean="0"/>
              <a:pPr/>
              <a:t>8</a:t>
            </a:fld>
            <a:endParaRPr lang="en-US"/>
          </a:p>
        </p:txBody>
      </p:sp>
    </p:spTree>
    <p:extLst>
      <p:ext uri="{BB962C8B-B14F-4D97-AF65-F5344CB8AC3E}">
        <p14:creationId xmlns:p14="http://schemas.microsoft.com/office/powerpoint/2010/main" val="970657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itchFamily="34" charset="0"/>
              <a:buChar char="•"/>
            </a:pPr>
            <a:r>
              <a:rPr lang="en-US" dirty="0" smtClean="0"/>
              <a:t> Commission is totally</a:t>
            </a:r>
            <a:r>
              <a:rPr lang="en-US" baseline="0" dirty="0" smtClean="0"/>
              <a:t> focused on final recommendations</a:t>
            </a:r>
          </a:p>
          <a:p>
            <a:pPr>
              <a:buFont typeface="Arial" pitchFamily="34" charset="0"/>
              <a:buChar char="•"/>
            </a:pPr>
            <a:endParaRPr lang="en-US" baseline="0" dirty="0" smtClean="0"/>
          </a:p>
          <a:p>
            <a:pPr>
              <a:buFont typeface="Arial" pitchFamily="34" charset="0"/>
              <a:buChar char="•"/>
            </a:pPr>
            <a:r>
              <a:rPr lang="en-US" baseline="0" dirty="0" smtClean="0"/>
              <a:t> Taking our conclusions to agencies in the borough – who will be responsible for delivery</a:t>
            </a:r>
          </a:p>
          <a:p>
            <a:pPr>
              <a:buFont typeface="Arial" pitchFamily="34" charset="0"/>
              <a:buChar char="•"/>
            </a:pPr>
            <a:endParaRPr lang="en-US" baseline="0" dirty="0" smtClean="0"/>
          </a:p>
          <a:p>
            <a:pPr>
              <a:buFont typeface="Arial" pitchFamily="34" charset="0"/>
              <a:buChar char="•"/>
            </a:pPr>
            <a:r>
              <a:rPr lang="en-US" baseline="0" dirty="0" smtClean="0"/>
              <a:t> Consultation is open until 30 November</a:t>
            </a:r>
          </a:p>
          <a:p>
            <a:pPr>
              <a:buFont typeface="Arial" pitchFamily="34" charset="0"/>
              <a:buChar char="•"/>
            </a:pPr>
            <a:endParaRPr lang="en-US" baseline="0" dirty="0" smtClean="0"/>
          </a:p>
          <a:p>
            <a:pPr>
              <a:buFont typeface="Arial" pitchFamily="34" charset="0"/>
              <a:buChar char="•"/>
            </a:pPr>
            <a:r>
              <a:rPr lang="en-US" baseline="0" dirty="0" smtClean="0"/>
              <a:t> Final report is due at the end of January 2016</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D0837957-08BD-8743-9F28-223BA5B2BD9A}" type="slidenum">
              <a:rPr lang="en-US" smtClean="0"/>
              <a:pPr/>
              <a:t>9</a:t>
            </a:fld>
            <a:endParaRPr lang="en-US"/>
          </a:p>
        </p:txBody>
      </p:sp>
    </p:spTree>
    <p:extLst>
      <p:ext uri="{BB962C8B-B14F-4D97-AF65-F5344CB8AC3E}">
        <p14:creationId xmlns:p14="http://schemas.microsoft.com/office/powerpoint/2010/main" val="22196585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11/17/2015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flipV="1">
            <a:off x="0" y="4883912"/>
            <a:ext cx="7796642" cy="18288"/>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Content Placeholder 2" descr="logo final.tif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1406" y="74057"/>
            <a:ext cx="2197535" cy="12086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770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pPr/>
              <a:t>11/17/2015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87541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DA879A6-0FD0-4734-A311-86BFCA472E6E}" type="datetimeFigureOut">
              <a:rPr lang="en-US" smtClean="0"/>
              <a:pPr/>
              <a:t>11/17/2015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11552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pPr/>
              <a:t>11/17/2015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38261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smtClean="0"/>
              <a:pPr/>
              <a:t>11/17/2015</a:t>
            </a:fld>
            <a:endParaRPr lang="en-US" dirty="0"/>
          </a:p>
        </p:txBody>
      </p:sp>
      <p:sp>
        <p:nvSpPr>
          <p:cNvPr id="5" name="Footer Placeholder 4"/>
          <p:cNvSpPr>
            <a:spLocks noGrp="1"/>
          </p:cNvSpPr>
          <p:nvPr>
            <p:ph type="ftr" sz="quarter" idx="11"/>
          </p:nvPr>
        </p:nvSpPr>
        <p:spPr/>
        <p:txBody>
          <a:bodyPr/>
          <a:lstStyle/>
          <a:p>
            <a:r>
              <a:rPr lang="en-US" smtClean="0"/>
              <a:t>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092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pPr/>
              <a:t>11/17/2015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2553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pPr/>
              <a:t>11/17/2015</a:t>
            </a:fld>
            <a:endParaRPr lang="en-US" dirty="0"/>
          </a:p>
        </p:txBody>
      </p:sp>
      <p:sp>
        <p:nvSpPr>
          <p:cNvPr id="8" name="Footer Placeholder 7"/>
          <p:cNvSpPr>
            <a:spLocks noGrp="1"/>
          </p:cNvSpPr>
          <p:nvPr>
            <p:ph type="ftr" sz="quarter" idx="11"/>
          </p:nvPr>
        </p:nvSpPr>
        <p:spPr/>
        <p:txBody>
          <a:body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24766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pPr/>
              <a:t>11/17/2015</a:t>
            </a:fld>
            <a:endParaRPr lang="en-US" dirty="0"/>
          </a:p>
        </p:txBody>
      </p:sp>
      <p:sp>
        <p:nvSpPr>
          <p:cNvPr id="4" name="Footer Placeholder 3"/>
          <p:cNvSpPr>
            <a:spLocks noGrp="1"/>
          </p:cNvSpPr>
          <p:nvPr>
            <p:ph type="ftr" sz="quarter" idx="11"/>
          </p:nvPr>
        </p:nvSpPr>
        <p:spPr/>
        <p:txBody>
          <a:bodyPr/>
          <a:lstStyle/>
          <a:p>
            <a:r>
              <a:rPr lang="en-US" smtClean="0"/>
              <a:t>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0852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C8D7E02-BCB8-4D50-A234-369438C08659}" type="datetimeFigureOut">
              <a:rPr lang="en-US" smtClean="0"/>
              <a:pPr/>
              <a:t>11/17/2015</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smtClean="0"/>
              <a:t>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98539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76E86A4C-8E40-4F87-A4F0-01A0687C5742}" type="datetimeFigureOut">
              <a:rPr lang="en-US" smtClean="0"/>
              <a:pPr/>
              <a:t>11/17/2015</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smtClean="0"/>
              <a:t>
              </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93261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pPr/>
              <a:t>11/17/2015</a:t>
            </a:fld>
            <a:endParaRPr lang="en-US" dirty="0"/>
          </a:p>
        </p:txBody>
      </p:sp>
      <p:sp>
        <p:nvSpPr>
          <p:cNvPr id="6" name="Footer Placeholder 5"/>
          <p:cNvSpPr>
            <a:spLocks noGrp="1"/>
          </p:cNvSpPr>
          <p:nvPr>
            <p:ph type="ftr" sz="quarter" idx="11"/>
          </p:nvPr>
        </p:nvSpPr>
        <p:spPr/>
        <p:txBody>
          <a:bodyPr/>
          <a:lstStyle/>
          <a:p>
            <a:r>
              <a:rPr lang="en-US" smtClean="0"/>
              <a:t>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50920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E451C3-0FF4-47C4-B829-773ADF60F88C}" type="datetimeFigureOut">
              <a:rPr lang="en-US" smtClean="0"/>
              <a:pPr/>
              <a:t>11/17/2015</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smtClean="0"/>
              <a:t>
              </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86954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8360" y="5080825"/>
            <a:ext cx="8621844" cy="400110"/>
          </a:xfrm>
          <a:prstGeom prst="rect">
            <a:avLst/>
          </a:prstGeom>
        </p:spPr>
        <p:txBody>
          <a:bodyPr wrap="square">
            <a:spAutoFit/>
          </a:bodyPr>
          <a:lstStyle/>
          <a:p>
            <a:r>
              <a:rPr lang="en-US" altLang="en-US" sz="2000" b="1" dirty="0" smtClean="0">
                <a:solidFill>
                  <a:srgbClr val="8BCA50"/>
                </a:solidFill>
                <a:latin typeface="B Futura Bold"/>
                <a:cs typeface="B Futura Bold"/>
              </a:rPr>
              <a:t>CROYDON OPPORTUNITY AND FAIRNESS COMMISSION</a:t>
            </a:r>
            <a:endParaRPr lang="en-GB" sz="2000" b="1" dirty="0">
              <a:solidFill>
                <a:srgbClr val="8BCA50"/>
              </a:solidFill>
              <a:latin typeface="B Futura Bold"/>
              <a:cs typeface="B Futura Bold"/>
            </a:endParaRPr>
          </a:p>
        </p:txBody>
      </p:sp>
      <p:sp>
        <p:nvSpPr>
          <p:cNvPr id="6" name="Rectangle 5"/>
          <p:cNvSpPr/>
          <p:nvPr/>
        </p:nvSpPr>
        <p:spPr>
          <a:xfrm>
            <a:off x="556966" y="2696882"/>
            <a:ext cx="7469433" cy="1446550"/>
          </a:xfrm>
          <a:prstGeom prst="rect">
            <a:avLst/>
          </a:prstGeom>
        </p:spPr>
        <p:txBody>
          <a:bodyPr wrap="square">
            <a:spAutoFit/>
          </a:bodyPr>
          <a:lstStyle/>
          <a:p>
            <a:pPr>
              <a:buFont typeface="Arial" charset="0"/>
              <a:buNone/>
              <a:defRPr/>
            </a:pPr>
            <a:r>
              <a:rPr lang="en-US" sz="4000" dirty="0" smtClean="0">
                <a:solidFill>
                  <a:srgbClr val="BDA3D0"/>
                </a:solidFill>
                <a:latin typeface="L Futura Light"/>
                <a:cs typeface="L Futura Light"/>
              </a:rPr>
              <a:t>CVSA Meeting</a:t>
            </a:r>
          </a:p>
          <a:p>
            <a:pPr>
              <a:buFont typeface="Arial" charset="0"/>
              <a:buNone/>
              <a:defRPr/>
            </a:pPr>
            <a:r>
              <a:rPr lang="en-US" sz="2400" dirty="0" smtClean="0">
                <a:solidFill>
                  <a:srgbClr val="BDA3D0"/>
                </a:solidFill>
                <a:latin typeface="L Futura Light"/>
                <a:cs typeface="L Futura Light"/>
              </a:rPr>
              <a:t>17 November 2016</a:t>
            </a:r>
            <a:endParaRPr lang="en-US" sz="2400" dirty="0">
              <a:solidFill>
                <a:srgbClr val="BDA3D0"/>
              </a:solidFill>
              <a:latin typeface="L Futura Light"/>
              <a:cs typeface="L Futura Light"/>
            </a:endParaRPr>
          </a:p>
          <a:p>
            <a:pPr>
              <a:buFont typeface="Arial" charset="0"/>
              <a:buNone/>
              <a:defRPr/>
            </a:pPr>
            <a:r>
              <a:rPr lang="en-US" sz="2400" dirty="0" smtClean="0">
                <a:solidFill>
                  <a:srgbClr val="BDA3D0"/>
                </a:solidFill>
                <a:latin typeface="L Futura Light"/>
                <a:cs typeface="L Futura Light"/>
              </a:rPr>
              <a:t>Hamida Ali</a:t>
            </a:r>
            <a:endParaRPr lang="en-US" sz="4000" dirty="0">
              <a:solidFill>
                <a:srgbClr val="BDA3D0"/>
              </a:solidFill>
              <a:latin typeface="L Futura Light"/>
              <a:cs typeface="L Futura Light"/>
            </a:endParaRPr>
          </a:p>
        </p:txBody>
      </p:sp>
    </p:spTree>
    <p:extLst>
      <p:ext uri="{BB962C8B-B14F-4D97-AF65-F5344CB8AC3E}">
        <p14:creationId xmlns:p14="http://schemas.microsoft.com/office/powerpoint/2010/main" val="33873652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070" y="5086017"/>
            <a:ext cx="5633273" cy="461665"/>
          </a:xfrm>
          <a:prstGeom prst="rect">
            <a:avLst/>
          </a:prstGeom>
        </p:spPr>
        <p:txBody>
          <a:bodyPr wrap="none">
            <a:spAutoFit/>
          </a:bodyPr>
          <a:lstStyle/>
          <a:p>
            <a:r>
              <a:rPr lang="en-GB" altLang="en-US" sz="2400" b="1" dirty="0">
                <a:solidFill>
                  <a:srgbClr val="8BCA50"/>
                </a:solidFill>
                <a:latin typeface="B Futura Bold"/>
                <a:cs typeface="B Futura Bold"/>
              </a:rPr>
              <a:t>Opportunity and Fairness in Croydon</a:t>
            </a:r>
          </a:p>
        </p:txBody>
      </p:sp>
      <p:sp>
        <p:nvSpPr>
          <p:cNvPr id="6" name="Rectangle 5"/>
          <p:cNvSpPr/>
          <p:nvPr/>
        </p:nvSpPr>
        <p:spPr>
          <a:xfrm>
            <a:off x="405665" y="347421"/>
            <a:ext cx="7019770" cy="5047535"/>
          </a:xfrm>
          <a:prstGeom prst="rect">
            <a:avLst/>
          </a:prstGeom>
        </p:spPr>
        <p:txBody>
          <a:bodyPr wrap="square">
            <a:spAutoFit/>
          </a:bodyPr>
          <a:lstStyle/>
          <a:p>
            <a:pPr marL="342900" indent="-342900">
              <a:buFont typeface="Arial"/>
              <a:buChar char="•"/>
            </a:pPr>
            <a:r>
              <a:rPr lang="en-GB" sz="2400" dirty="0" smtClean="0">
                <a:latin typeface="L Futura Light"/>
                <a:cs typeface="L Futura Light"/>
              </a:rPr>
              <a:t>Guided by concerns and aspirations of Croydon</a:t>
            </a:r>
          </a:p>
          <a:p>
            <a:pPr marL="342900" indent="-342900">
              <a:buFont typeface="Arial"/>
              <a:buChar char="•"/>
            </a:pPr>
            <a:r>
              <a:rPr lang="en-GB" sz="2400" dirty="0" smtClean="0">
                <a:latin typeface="L Futura Light"/>
                <a:cs typeface="L Futura Light"/>
              </a:rPr>
              <a:t>The power to change lives within Croydon</a:t>
            </a:r>
          </a:p>
          <a:p>
            <a:pPr marL="342900" indent="-342900">
              <a:buFont typeface="Arial"/>
              <a:buChar char="•"/>
            </a:pPr>
            <a:r>
              <a:rPr lang="en-GB" sz="2400" dirty="0" smtClean="0">
                <a:latin typeface="L Futura Light"/>
                <a:cs typeface="L Futura Light"/>
              </a:rPr>
              <a:t>We’ve had to be selective – priority to areas where challenge is great but where we can make a difference</a:t>
            </a:r>
          </a:p>
          <a:p>
            <a:pPr marL="285750" indent="-285750">
              <a:spcAft>
                <a:spcPts val="600"/>
              </a:spcAft>
              <a:buClr>
                <a:srgbClr val="7030A0"/>
              </a:buClr>
              <a:buFont typeface="Arial" panose="020B0604020202020204" pitchFamily="34" charset="0"/>
              <a:buChar char="•"/>
            </a:pPr>
            <a:r>
              <a:rPr lang="en-GB" sz="2400" dirty="0" smtClean="0">
                <a:latin typeface="L Futura Light"/>
                <a:cs typeface="L Futura Light"/>
              </a:rPr>
              <a:t>Opportunity and Fairness - about having </a:t>
            </a:r>
            <a:r>
              <a:rPr lang="en-GB" sz="2400" dirty="0">
                <a:latin typeface="L Futura Light"/>
                <a:cs typeface="L Futura Light"/>
              </a:rPr>
              <a:t>same chance to live a healthy, happy </a:t>
            </a:r>
            <a:r>
              <a:rPr lang="en-GB" sz="2400" dirty="0" smtClean="0">
                <a:latin typeface="L Futura Light"/>
                <a:cs typeface="L Futura Light"/>
              </a:rPr>
              <a:t>life </a:t>
            </a:r>
            <a:r>
              <a:rPr lang="en-GB" sz="2400" dirty="0">
                <a:latin typeface="L Futura Light"/>
                <a:cs typeface="L Futura Light"/>
              </a:rPr>
              <a:t>– regardless of where you are, who you are or who you </a:t>
            </a:r>
            <a:r>
              <a:rPr lang="en-GB" sz="2400" dirty="0" smtClean="0">
                <a:latin typeface="L Futura Light"/>
                <a:cs typeface="L Futura Light"/>
              </a:rPr>
              <a:t>know, and being helped through hard times</a:t>
            </a:r>
            <a:endParaRPr lang="en-GB" sz="2400" dirty="0">
              <a:latin typeface="L Futura Light"/>
              <a:cs typeface="L Futura Light"/>
            </a:endParaRPr>
          </a:p>
          <a:p>
            <a:pPr marL="285750" indent="-285750">
              <a:spcAft>
                <a:spcPts val="600"/>
              </a:spcAft>
              <a:buClr>
                <a:srgbClr val="7030A0"/>
              </a:buClr>
              <a:buFont typeface="Arial" panose="020B0604020202020204" pitchFamily="34" charset="0"/>
              <a:buChar char="•"/>
            </a:pPr>
            <a:r>
              <a:rPr lang="en-GB" sz="2400" dirty="0" smtClean="0">
                <a:latin typeface="L Futura Light"/>
                <a:cs typeface="L Futura Light"/>
              </a:rPr>
              <a:t>Interpretation like </a:t>
            </a:r>
            <a:r>
              <a:rPr lang="en-GB" sz="2400" dirty="0">
                <a:latin typeface="L Futura Light"/>
                <a:cs typeface="L Futura Light"/>
              </a:rPr>
              <a:t>this, which focuses on </a:t>
            </a:r>
            <a:r>
              <a:rPr lang="en-GB" sz="2400" dirty="0" smtClean="0">
                <a:latin typeface="L Futura Light"/>
                <a:cs typeface="L Futura Light"/>
              </a:rPr>
              <a:t>start </a:t>
            </a:r>
            <a:r>
              <a:rPr lang="en-GB" sz="2400" dirty="0">
                <a:latin typeface="L Futura Light"/>
                <a:cs typeface="L Futura Light"/>
              </a:rPr>
              <a:t>in life, </a:t>
            </a:r>
            <a:r>
              <a:rPr lang="en-GB" sz="2400" dirty="0" smtClean="0">
                <a:latin typeface="L Futura Light"/>
                <a:cs typeface="L Futura Light"/>
              </a:rPr>
              <a:t>guides </a:t>
            </a:r>
            <a:r>
              <a:rPr lang="en-GB" sz="2400" dirty="0">
                <a:latin typeface="L Futura Light"/>
                <a:cs typeface="L Futura Light"/>
              </a:rPr>
              <a:t>the </a:t>
            </a:r>
            <a:r>
              <a:rPr lang="en-GB" sz="2400" dirty="0" smtClean="0">
                <a:latin typeface="L Futura Light"/>
                <a:cs typeface="L Futura Light"/>
              </a:rPr>
              <a:t>Commission’s </a:t>
            </a:r>
            <a:r>
              <a:rPr lang="en-GB" sz="2400" dirty="0">
                <a:latin typeface="L Futura Light"/>
                <a:cs typeface="L Futura Light"/>
              </a:rPr>
              <a:t>work</a:t>
            </a:r>
          </a:p>
          <a:p>
            <a:endParaRPr lang="en-GB" sz="2400" dirty="0" smtClean="0">
              <a:latin typeface="L Futura Light"/>
              <a:cs typeface="L Futura Light"/>
            </a:endParaRPr>
          </a:p>
          <a:p>
            <a:pPr marL="342900" indent="-342900">
              <a:buFont typeface="Arial"/>
              <a:buChar char="•"/>
            </a:pPr>
            <a:endParaRPr lang="en-GB" sz="2400" dirty="0">
              <a:latin typeface="L Futura Light"/>
              <a:cs typeface="L Futura Light"/>
            </a:endParaRPr>
          </a:p>
        </p:txBody>
      </p:sp>
      <p:pic>
        <p:nvPicPr>
          <p:cNvPr id="4" name="Picture 1" descr="DSC00795 (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0639" y="2895049"/>
            <a:ext cx="4391361" cy="2874692"/>
          </a:xfrm>
          <a:prstGeom prst="rect">
            <a:avLst/>
          </a:prstGeom>
          <a:noFill/>
          <a:ln>
            <a:noFill/>
          </a:ln>
          <a:extLst>
            <a:ext uri="{909E8E84-426E-40dd-AFC4-6F175D3DCCD1}">
              <a14:hiddenFill xmlns="" xmlns:a14="http://schemas.microsoft.com/office/drawing/2010/main">
                <a:solidFill>
                  <a:srgbClr val="FFFFFF">
                    <a:alpha val="50195"/>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603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070" y="5086017"/>
            <a:ext cx="7125283" cy="461665"/>
          </a:xfrm>
          <a:prstGeom prst="rect">
            <a:avLst/>
          </a:prstGeom>
        </p:spPr>
        <p:txBody>
          <a:bodyPr wrap="square">
            <a:spAutoFit/>
          </a:bodyPr>
          <a:lstStyle/>
          <a:p>
            <a:r>
              <a:rPr lang="en-GB" altLang="en-US" sz="2400" b="1" dirty="0" smtClean="0">
                <a:solidFill>
                  <a:srgbClr val="8BCA50"/>
                </a:solidFill>
                <a:latin typeface="B Futura Bold"/>
                <a:cs typeface="B Futura Bold"/>
              </a:rPr>
              <a:t>Power handed to communities</a:t>
            </a:r>
            <a:endParaRPr lang="en-GB" altLang="en-US" sz="2400" b="1" dirty="0">
              <a:solidFill>
                <a:srgbClr val="8BCA50"/>
              </a:solidFill>
              <a:latin typeface="B Futura Bold"/>
              <a:cs typeface="B Futura Bold"/>
            </a:endParaRPr>
          </a:p>
        </p:txBody>
      </p:sp>
      <p:sp>
        <p:nvSpPr>
          <p:cNvPr id="6" name="Rectangle 5"/>
          <p:cNvSpPr/>
          <p:nvPr/>
        </p:nvSpPr>
        <p:spPr>
          <a:xfrm>
            <a:off x="566762" y="458845"/>
            <a:ext cx="6266393" cy="3416320"/>
          </a:xfrm>
          <a:prstGeom prst="rect">
            <a:avLst/>
          </a:prstGeom>
        </p:spPr>
        <p:txBody>
          <a:bodyPr wrap="square">
            <a:spAutoFit/>
          </a:bodyPr>
          <a:lstStyle/>
          <a:p>
            <a:pPr marL="285750" indent="-285750">
              <a:buFont typeface="Arial"/>
              <a:buChar char="•"/>
            </a:pPr>
            <a:r>
              <a:rPr lang="en-US" sz="2400" dirty="0">
                <a:latin typeface="L Futura Light"/>
                <a:cs typeface="L Futura Light"/>
              </a:rPr>
              <a:t>Create bottom up approaches that help people take responsibility for their localities </a:t>
            </a:r>
          </a:p>
          <a:p>
            <a:pPr marL="285750" indent="-285750">
              <a:buFont typeface="Arial"/>
              <a:buChar char="•"/>
            </a:pPr>
            <a:r>
              <a:rPr lang="en-US" sz="2400" dirty="0">
                <a:latin typeface="L Futura Light"/>
                <a:cs typeface="L Futura Light"/>
              </a:rPr>
              <a:t>Increase volunteering and participation in sports and other activities </a:t>
            </a:r>
          </a:p>
          <a:p>
            <a:pPr marL="285750" indent="-285750">
              <a:buFont typeface="Arial"/>
              <a:buChar char="•"/>
            </a:pPr>
            <a:r>
              <a:rPr lang="en-US" sz="2400" dirty="0">
                <a:latin typeface="L Futura Light"/>
                <a:cs typeface="L Futura Light"/>
              </a:rPr>
              <a:t>Develop common understanding between residents and migrants </a:t>
            </a:r>
          </a:p>
          <a:p>
            <a:pPr marL="285750" indent="-285750">
              <a:buFont typeface="Arial"/>
              <a:buChar char="•"/>
            </a:pPr>
            <a:r>
              <a:rPr lang="en-US" sz="2400" dirty="0">
                <a:latin typeface="L Futura Light"/>
                <a:cs typeface="L Futura Light"/>
              </a:rPr>
              <a:t>Devolve power to communities </a:t>
            </a:r>
          </a:p>
          <a:p>
            <a:pPr marL="285750" indent="-285750">
              <a:buFont typeface="Arial"/>
              <a:buChar char="•"/>
            </a:pPr>
            <a:r>
              <a:rPr lang="en-US" sz="2400" dirty="0" smtClean="0">
                <a:latin typeface="L Futura Light"/>
                <a:cs typeface="L Futura Light"/>
              </a:rPr>
              <a:t>Encourage local business and regenerate </a:t>
            </a:r>
            <a:r>
              <a:rPr lang="en-US" sz="2400" dirty="0">
                <a:latin typeface="L Futura Light"/>
                <a:cs typeface="L Futura Light"/>
              </a:rPr>
              <a:t>high </a:t>
            </a:r>
            <a:r>
              <a:rPr lang="en-US" sz="2400" dirty="0" smtClean="0">
                <a:latin typeface="L Futura Light"/>
                <a:cs typeface="L Futura Light"/>
              </a:rPr>
              <a:t>streets. </a:t>
            </a:r>
            <a:endParaRPr lang="en-US" sz="2400" dirty="0">
              <a:latin typeface="L Futura Light"/>
              <a:cs typeface="L Futura Light"/>
            </a:endParaRPr>
          </a:p>
        </p:txBody>
      </p:sp>
      <p:pic>
        <p:nvPicPr>
          <p:cNvPr id="7" name="Picture 6"/>
          <p:cNvPicPr>
            <a:picLocks noChangeAspect="1"/>
          </p:cNvPicPr>
          <p:nvPr/>
        </p:nvPicPr>
        <p:blipFill rotWithShape="1">
          <a:blip r:embed="rId3">
            <a:alphaModFix/>
            <a:extLst>
              <a:ext uri="{28A0092B-C50C-407E-A947-70E740481C1C}">
                <a14:useLocalDpi xmlns:a14="http://schemas.microsoft.com/office/drawing/2010/main" val="0"/>
              </a:ext>
            </a:extLst>
          </a:blip>
          <a:srcRect t="7608" b="6655"/>
          <a:stretch/>
        </p:blipFill>
        <p:spPr bwMode="auto">
          <a:xfrm>
            <a:off x="7721600" y="2716737"/>
            <a:ext cx="4470400" cy="3175409"/>
          </a:xfrm>
          <a:prstGeom prst="rect">
            <a:avLst/>
          </a:prstGeom>
          <a:noFill/>
          <a:ln>
            <a:noFill/>
          </a:ln>
          <a:extLst>
            <a:ext uri="{909E8E84-426E-40dd-AFC4-6F175D3DCCD1}">
              <a14:hiddenFill xmlns="" xmlns:a14="http://schemas.microsoft.com/office/drawing/2010/main">
                <a:solidFill>
                  <a:srgbClr val="FFFFFF">
                    <a:alpha val="50195"/>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535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070" y="5086017"/>
            <a:ext cx="6320769" cy="461665"/>
          </a:xfrm>
          <a:prstGeom prst="rect">
            <a:avLst/>
          </a:prstGeom>
        </p:spPr>
        <p:txBody>
          <a:bodyPr wrap="none">
            <a:spAutoFit/>
          </a:bodyPr>
          <a:lstStyle/>
          <a:p>
            <a:r>
              <a:rPr lang="en-GB" altLang="en-US" sz="2400" b="1" dirty="0" smtClean="0">
                <a:solidFill>
                  <a:srgbClr val="8BCA50"/>
                </a:solidFill>
                <a:latin typeface="B Futura Bold"/>
                <a:cs typeface="B Futura Bold"/>
              </a:rPr>
              <a:t>A town centre that lifts the whole borough</a:t>
            </a:r>
            <a:endParaRPr lang="en-GB" altLang="en-US" sz="2400" b="1" dirty="0">
              <a:solidFill>
                <a:srgbClr val="8BCA50"/>
              </a:solidFill>
              <a:latin typeface="B Futura Bold"/>
              <a:cs typeface="B Futura Bold"/>
            </a:endParaRPr>
          </a:p>
        </p:txBody>
      </p:sp>
      <p:sp>
        <p:nvSpPr>
          <p:cNvPr id="6" name="Rectangle 5"/>
          <p:cNvSpPr/>
          <p:nvPr/>
        </p:nvSpPr>
        <p:spPr>
          <a:xfrm>
            <a:off x="453437" y="378062"/>
            <a:ext cx="7115763" cy="4524315"/>
          </a:xfrm>
          <a:prstGeom prst="rect">
            <a:avLst/>
          </a:prstGeom>
        </p:spPr>
        <p:txBody>
          <a:bodyPr wrap="square">
            <a:spAutoFit/>
          </a:bodyPr>
          <a:lstStyle/>
          <a:p>
            <a:pPr marL="285750" indent="-285750">
              <a:buFont typeface="Arial"/>
              <a:buChar char="•"/>
            </a:pPr>
            <a:r>
              <a:rPr lang="en-US" sz="2400" dirty="0" smtClean="0">
                <a:latin typeface="L Futura Light"/>
                <a:cs typeface="L Futura Light"/>
              </a:rPr>
              <a:t>Spread </a:t>
            </a:r>
            <a:r>
              <a:rPr lang="en-US" sz="2400" dirty="0">
                <a:latin typeface="L Futura Light"/>
                <a:cs typeface="L Futura Light"/>
              </a:rPr>
              <a:t>benefits </a:t>
            </a:r>
            <a:r>
              <a:rPr lang="en-US" sz="2400" dirty="0" smtClean="0">
                <a:latin typeface="L Futura Light"/>
                <a:cs typeface="L Futura Light"/>
              </a:rPr>
              <a:t>as </a:t>
            </a:r>
            <a:r>
              <a:rPr lang="en-US" sz="2400" dirty="0">
                <a:latin typeface="L Futura Light"/>
                <a:cs typeface="L Futura Light"/>
              </a:rPr>
              <a:t>broadly as possible </a:t>
            </a:r>
          </a:p>
          <a:p>
            <a:pPr marL="285750" indent="-285750">
              <a:buFont typeface="Arial"/>
              <a:buChar char="•"/>
            </a:pPr>
            <a:r>
              <a:rPr lang="en-US" sz="2400" dirty="0">
                <a:latin typeface="L Futura Light"/>
                <a:cs typeface="L Futura Light"/>
              </a:rPr>
              <a:t>Recruit more local people, with fair levels of pay and employment practices </a:t>
            </a:r>
          </a:p>
          <a:p>
            <a:pPr marL="285750" indent="-285750">
              <a:buFont typeface="Arial"/>
              <a:buChar char="•"/>
            </a:pPr>
            <a:r>
              <a:rPr lang="en-US" sz="2400" dirty="0">
                <a:latin typeface="L Futura Light"/>
                <a:cs typeface="L Futura Light"/>
              </a:rPr>
              <a:t>Shift </a:t>
            </a:r>
            <a:r>
              <a:rPr lang="en-US" sz="2400" dirty="0" smtClean="0">
                <a:latin typeface="L Futura Light"/>
                <a:cs typeface="L Futura Light"/>
              </a:rPr>
              <a:t>to </a:t>
            </a:r>
            <a:r>
              <a:rPr lang="en-US" sz="2400" dirty="0">
                <a:latin typeface="L Futura Light"/>
                <a:cs typeface="L Futura Light"/>
              </a:rPr>
              <a:t>innovative higher skill and </a:t>
            </a:r>
            <a:r>
              <a:rPr lang="en-US" sz="2400" dirty="0" smtClean="0">
                <a:latin typeface="L Futura Light"/>
                <a:cs typeface="L Futura Light"/>
              </a:rPr>
              <a:t>pay </a:t>
            </a:r>
            <a:r>
              <a:rPr lang="en-US" sz="2400" dirty="0">
                <a:latin typeface="L Futura Light"/>
                <a:cs typeface="L Futura Light"/>
              </a:rPr>
              <a:t>economy that improves employment </a:t>
            </a:r>
            <a:r>
              <a:rPr lang="en-US" sz="2400" dirty="0" smtClean="0">
                <a:latin typeface="L Futura Light"/>
                <a:cs typeface="L Futura Light"/>
              </a:rPr>
              <a:t>prospects </a:t>
            </a:r>
            <a:r>
              <a:rPr lang="en-US" sz="2400" dirty="0">
                <a:latin typeface="L Futura Light"/>
                <a:cs typeface="L Futura Light"/>
              </a:rPr>
              <a:t>and </a:t>
            </a:r>
            <a:r>
              <a:rPr lang="en-US" sz="2400" dirty="0" smtClean="0">
                <a:latin typeface="L Futura Light"/>
                <a:cs typeface="L Futura Light"/>
              </a:rPr>
              <a:t>wages</a:t>
            </a:r>
            <a:endParaRPr lang="en-US" sz="2400" dirty="0">
              <a:latin typeface="L Futura Light"/>
              <a:cs typeface="L Futura Light"/>
            </a:endParaRPr>
          </a:p>
          <a:p>
            <a:pPr marL="285750" indent="-285750">
              <a:buFont typeface="Arial"/>
              <a:buChar char="•"/>
            </a:pPr>
            <a:r>
              <a:rPr lang="en-US" sz="2400" dirty="0" smtClean="0">
                <a:latin typeface="L Futura Light"/>
                <a:cs typeface="L Futura Light"/>
              </a:rPr>
              <a:t>Croydon </a:t>
            </a:r>
            <a:r>
              <a:rPr lang="en-US" sz="2400" dirty="0">
                <a:latin typeface="L Futura Light"/>
                <a:cs typeface="L Futura Light"/>
              </a:rPr>
              <a:t>a destination </a:t>
            </a:r>
            <a:r>
              <a:rPr lang="en-US" sz="2400" dirty="0" smtClean="0">
                <a:latin typeface="L Futura Light"/>
                <a:cs typeface="L Futura Light"/>
              </a:rPr>
              <a:t>for bringing out the best in all and attracting </a:t>
            </a:r>
            <a:r>
              <a:rPr lang="en-US" sz="2400" dirty="0">
                <a:latin typeface="L Futura Light"/>
                <a:cs typeface="L Futura Light"/>
              </a:rPr>
              <a:t>the best students </a:t>
            </a:r>
          </a:p>
          <a:p>
            <a:pPr marL="285750" indent="-285750">
              <a:buFont typeface="Arial"/>
              <a:buChar char="•"/>
            </a:pPr>
            <a:r>
              <a:rPr lang="en-US" sz="2400" dirty="0" smtClean="0">
                <a:latin typeface="L Futura Light"/>
                <a:cs typeface="L Futura Light"/>
              </a:rPr>
              <a:t>Improve </a:t>
            </a:r>
            <a:r>
              <a:rPr lang="en-US" sz="2400" dirty="0">
                <a:latin typeface="L Futura Light"/>
                <a:cs typeface="L Futura Light"/>
              </a:rPr>
              <a:t>diversity of </a:t>
            </a:r>
            <a:r>
              <a:rPr lang="en-US" sz="2400" dirty="0" smtClean="0">
                <a:latin typeface="L Futura Light"/>
                <a:cs typeface="L Futura Light"/>
              </a:rPr>
              <a:t>cultural </a:t>
            </a:r>
            <a:r>
              <a:rPr lang="en-US" sz="2400" dirty="0">
                <a:latin typeface="L Futura Light"/>
                <a:cs typeface="L Futura Light"/>
              </a:rPr>
              <a:t>and arts offer </a:t>
            </a:r>
          </a:p>
          <a:p>
            <a:pPr marL="285750" indent="-285750">
              <a:buFont typeface="Arial"/>
              <a:buChar char="•"/>
            </a:pPr>
            <a:r>
              <a:rPr lang="en-US" sz="2400" dirty="0">
                <a:latin typeface="L Futura Light"/>
                <a:cs typeface="L Futura Light"/>
              </a:rPr>
              <a:t>Create </a:t>
            </a:r>
            <a:r>
              <a:rPr lang="en-US" sz="2400" dirty="0" smtClean="0">
                <a:latin typeface="L Futura Light"/>
                <a:cs typeface="L Futura Light"/>
              </a:rPr>
              <a:t>evening </a:t>
            </a:r>
            <a:r>
              <a:rPr lang="en-US" sz="2400" dirty="0">
                <a:latin typeface="L Futura Light"/>
                <a:cs typeface="L Futura Light"/>
              </a:rPr>
              <a:t>economy that encourages </a:t>
            </a:r>
            <a:r>
              <a:rPr lang="en-US" sz="2400" dirty="0" smtClean="0">
                <a:latin typeface="L Futura Light"/>
                <a:cs typeface="L Futura Light"/>
              </a:rPr>
              <a:t>greater </a:t>
            </a:r>
            <a:r>
              <a:rPr lang="en-US" sz="2400" dirty="0">
                <a:latin typeface="L Futura Light"/>
                <a:cs typeface="L Futura Light"/>
              </a:rPr>
              <a:t>mix of customers</a:t>
            </a:r>
            <a:r>
              <a:rPr lang="en-US" sz="2400" dirty="0" smtClean="0">
                <a:latin typeface="L Futura Light"/>
                <a:cs typeface="L Futura Light"/>
              </a:rPr>
              <a:t>, </a:t>
            </a:r>
            <a:r>
              <a:rPr lang="en-US" sz="2400" dirty="0">
                <a:latin typeface="L Futura Light"/>
                <a:cs typeface="L Futura Light"/>
              </a:rPr>
              <a:t>balanced, </a:t>
            </a:r>
            <a:r>
              <a:rPr lang="en-US" sz="2400" dirty="0" smtClean="0">
                <a:latin typeface="L Futura Light"/>
                <a:cs typeface="L Futura Light"/>
              </a:rPr>
              <a:t>relaxed </a:t>
            </a:r>
            <a:r>
              <a:rPr lang="en-US" sz="2400" dirty="0">
                <a:latin typeface="L Futura Light"/>
                <a:cs typeface="L Futura Light"/>
              </a:rPr>
              <a:t>and enhances reputation </a:t>
            </a:r>
          </a:p>
          <a:p>
            <a:pPr marL="285750" indent="-285750">
              <a:buFont typeface="Arial"/>
              <a:buChar char="•"/>
            </a:pPr>
            <a:r>
              <a:rPr lang="en-US" sz="2400" dirty="0" smtClean="0">
                <a:latin typeface="L Futura Light"/>
                <a:cs typeface="L Futura Light"/>
              </a:rPr>
              <a:t>A more </a:t>
            </a:r>
            <a:r>
              <a:rPr lang="en-US" sz="2400" dirty="0">
                <a:latin typeface="L Futura Light"/>
                <a:cs typeface="L Futura Light"/>
              </a:rPr>
              <a:t>pedestrian and cycle friendly centre </a:t>
            </a:r>
          </a:p>
        </p:txBody>
      </p:sp>
      <p:pic>
        <p:nvPicPr>
          <p:cNvPr id="5" name="Picture 3" descr="Mariangela Anna Opp Croydon.jpg"/>
          <p:cNvPicPr>
            <a:picLocks noChangeAspect="1"/>
          </p:cNvPicPr>
          <p:nvPr/>
        </p:nvPicPr>
        <p:blipFill rotWithShape="1">
          <a:blip r:embed="rId3">
            <a:alphaModFix/>
            <a:extLst>
              <a:ext uri="{28A0092B-C50C-407E-A947-70E740481C1C}">
                <a14:useLocalDpi xmlns:a14="http://schemas.microsoft.com/office/drawing/2010/main" val="0"/>
              </a:ext>
            </a:extLst>
          </a:blip>
          <a:srcRect l="22568" t="6667" r="19180" b="24013"/>
          <a:stretch/>
        </p:blipFill>
        <p:spPr bwMode="auto">
          <a:xfrm>
            <a:off x="7768332" y="2716738"/>
            <a:ext cx="4423668" cy="3155194"/>
          </a:xfrm>
          <a:prstGeom prst="rect">
            <a:avLst/>
          </a:prstGeom>
          <a:noFill/>
          <a:ln>
            <a:noFill/>
          </a:ln>
          <a:extLst>
            <a:ext uri="{909E8E84-426E-40dd-AFC4-6F175D3DCCD1}">
              <a14:hiddenFill xmlns="" xmlns:a14="http://schemas.microsoft.com/office/drawing/2010/main">
                <a:solidFill>
                  <a:srgbClr val="FFFFFF">
                    <a:alpha val="50980"/>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0593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070" y="5086017"/>
            <a:ext cx="7058447" cy="461665"/>
          </a:xfrm>
          <a:prstGeom prst="rect">
            <a:avLst/>
          </a:prstGeom>
        </p:spPr>
        <p:txBody>
          <a:bodyPr wrap="square">
            <a:spAutoFit/>
          </a:bodyPr>
          <a:lstStyle/>
          <a:p>
            <a:r>
              <a:rPr lang="en-GB" altLang="en-US" sz="2400" b="1" dirty="0" smtClean="0">
                <a:solidFill>
                  <a:srgbClr val="8BCA50"/>
                </a:solidFill>
                <a:latin typeface="B Futura Bold"/>
                <a:cs typeface="B Futura Bold"/>
              </a:rPr>
              <a:t>No child left behind</a:t>
            </a:r>
            <a:endParaRPr lang="en-GB" altLang="en-US" sz="2400" b="1" dirty="0">
              <a:solidFill>
                <a:srgbClr val="8BCA50"/>
              </a:solidFill>
              <a:latin typeface="B Futura Bold"/>
              <a:cs typeface="B Futura Bold"/>
            </a:endParaRPr>
          </a:p>
        </p:txBody>
      </p:sp>
      <p:sp>
        <p:nvSpPr>
          <p:cNvPr id="6" name="Rectangle 5"/>
          <p:cNvSpPr/>
          <p:nvPr/>
        </p:nvSpPr>
        <p:spPr>
          <a:xfrm>
            <a:off x="534687" y="481129"/>
            <a:ext cx="6661321" cy="3416320"/>
          </a:xfrm>
          <a:prstGeom prst="rect">
            <a:avLst/>
          </a:prstGeom>
        </p:spPr>
        <p:txBody>
          <a:bodyPr wrap="square">
            <a:spAutoFit/>
          </a:bodyPr>
          <a:lstStyle/>
          <a:p>
            <a:pPr marL="342900" indent="-342900">
              <a:buFont typeface="Arial"/>
              <a:buChar char="•"/>
            </a:pPr>
            <a:r>
              <a:rPr lang="en-US" sz="2400" dirty="0">
                <a:latin typeface="L Futura Light"/>
                <a:cs typeface="L Futura Light"/>
              </a:rPr>
              <a:t>E</a:t>
            </a:r>
            <a:r>
              <a:rPr lang="en-US" sz="2400" dirty="0" smtClean="0">
                <a:latin typeface="L Futura Light"/>
                <a:cs typeface="L Futura Light"/>
              </a:rPr>
              <a:t>arly </a:t>
            </a:r>
            <a:r>
              <a:rPr lang="en-US" sz="2400" dirty="0">
                <a:latin typeface="L Futura Light"/>
                <a:cs typeface="L Futura Light"/>
              </a:rPr>
              <a:t>intervention </a:t>
            </a:r>
            <a:r>
              <a:rPr lang="en-US" sz="2400" dirty="0" smtClean="0">
                <a:latin typeface="L Futura Light"/>
                <a:cs typeface="L Futura Light"/>
              </a:rPr>
              <a:t>to achieve </a:t>
            </a:r>
            <a:r>
              <a:rPr lang="en-US" sz="2400" dirty="0">
                <a:latin typeface="L Futura Light"/>
                <a:cs typeface="L Futura Light"/>
              </a:rPr>
              <a:t>better educational outcomes </a:t>
            </a:r>
          </a:p>
          <a:p>
            <a:pPr marL="342900" indent="-342900">
              <a:buFont typeface="Arial"/>
              <a:buChar char="•"/>
            </a:pPr>
            <a:r>
              <a:rPr lang="en-US" sz="2400" dirty="0">
                <a:latin typeface="L Futura Light"/>
                <a:cs typeface="L Futura Light"/>
              </a:rPr>
              <a:t>How children with special educational needs and those who experience family </a:t>
            </a:r>
            <a:r>
              <a:rPr lang="en-US" sz="2400" dirty="0" smtClean="0">
                <a:latin typeface="L Futura Light"/>
                <a:cs typeface="L Futura Light"/>
              </a:rPr>
              <a:t>bereavement and breakdown </a:t>
            </a:r>
            <a:r>
              <a:rPr lang="en-US" sz="2400" dirty="0">
                <a:latin typeface="L Futura Light"/>
                <a:cs typeface="L Futura Light"/>
              </a:rPr>
              <a:t>can be supported </a:t>
            </a:r>
          </a:p>
          <a:p>
            <a:pPr marL="342900" indent="-342900">
              <a:buFont typeface="Arial"/>
              <a:buChar char="•"/>
            </a:pPr>
            <a:r>
              <a:rPr lang="en-US" sz="2400" dirty="0">
                <a:latin typeface="L Futura Light"/>
                <a:cs typeface="L Futura Light"/>
              </a:rPr>
              <a:t>The role of the community in education and raising </a:t>
            </a:r>
            <a:r>
              <a:rPr lang="en-US" sz="2400" dirty="0" smtClean="0">
                <a:latin typeface="L Futura Light"/>
                <a:cs typeface="L Futura Light"/>
              </a:rPr>
              <a:t>aspiration </a:t>
            </a:r>
            <a:endParaRPr lang="en-US" sz="2400" dirty="0">
              <a:latin typeface="L Futura Light"/>
              <a:cs typeface="L Futura Light"/>
            </a:endParaRPr>
          </a:p>
          <a:p>
            <a:pPr marL="342900" indent="-342900">
              <a:buFont typeface="Arial"/>
              <a:buChar char="•"/>
            </a:pPr>
            <a:r>
              <a:rPr lang="en-US" sz="2400" dirty="0" smtClean="0">
                <a:latin typeface="L Futura Light"/>
                <a:cs typeface="L Futura Light"/>
              </a:rPr>
              <a:t>Role of schools in the community encouraged</a:t>
            </a:r>
          </a:p>
          <a:p>
            <a:pPr marL="342900" indent="-342900">
              <a:buFont typeface="Arial"/>
              <a:buChar char="•"/>
            </a:pPr>
            <a:r>
              <a:rPr lang="en-US" sz="2400" dirty="0" smtClean="0">
                <a:latin typeface="L Futura Light"/>
                <a:cs typeface="L Futura Light"/>
              </a:rPr>
              <a:t>Opening up pathways to employment</a:t>
            </a:r>
            <a:endParaRPr lang="en-US" sz="2400" dirty="0">
              <a:latin typeface="L Futura Light"/>
              <a:cs typeface="L Futura Light"/>
            </a:endParaRPr>
          </a:p>
        </p:txBody>
      </p:sp>
      <p:pic>
        <p:nvPicPr>
          <p:cNvPr id="5" name="Picture 4" descr="shutterstock_1438782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586134" y="2658533"/>
            <a:ext cx="4605866" cy="3127905"/>
          </a:xfrm>
          <a:prstGeom prst="rect">
            <a:avLst/>
          </a:prstGeom>
          <a:noFill/>
          <a:ln>
            <a:noFill/>
          </a:ln>
          <a:extLst>
            <a:ext uri="{909E8E84-426E-40dd-AFC4-6F175D3DCCD1}">
              <a14:hiddenFill xmlns="" xmlns:a14="http://schemas.microsoft.com/office/drawing/2010/main">
                <a:solidFill>
                  <a:srgbClr val="FFFFFF">
                    <a:alpha val="50195"/>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50612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9970" y="5467017"/>
            <a:ext cx="7510668" cy="461665"/>
          </a:xfrm>
          <a:prstGeom prst="rect">
            <a:avLst/>
          </a:prstGeom>
        </p:spPr>
        <p:txBody>
          <a:bodyPr wrap="square">
            <a:spAutoFit/>
          </a:bodyPr>
          <a:lstStyle/>
          <a:p>
            <a:r>
              <a:rPr lang="en-GB" altLang="en-US" sz="2400" b="1" dirty="0" smtClean="0">
                <a:solidFill>
                  <a:srgbClr val="8BCA50"/>
                </a:solidFill>
                <a:latin typeface="B Futura Bold"/>
                <a:cs typeface="B Futura Bold"/>
              </a:rPr>
              <a:t>An anti social isolation borough</a:t>
            </a:r>
            <a:endParaRPr lang="en-GB" altLang="en-US" sz="2400" b="1" dirty="0">
              <a:solidFill>
                <a:srgbClr val="8BCA50"/>
              </a:solidFill>
              <a:latin typeface="B Futura Bold"/>
              <a:cs typeface="B Futura Bold"/>
            </a:endParaRPr>
          </a:p>
        </p:txBody>
      </p:sp>
      <p:sp>
        <p:nvSpPr>
          <p:cNvPr id="6" name="Rectangle 5"/>
          <p:cNvSpPr/>
          <p:nvPr/>
        </p:nvSpPr>
        <p:spPr>
          <a:xfrm>
            <a:off x="534688" y="481130"/>
            <a:ext cx="6750435" cy="4154983"/>
          </a:xfrm>
          <a:prstGeom prst="rect">
            <a:avLst/>
          </a:prstGeom>
        </p:spPr>
        <p:txBody>
          <a:bodyPr wrap="square">
            <a:spAutoFit/>
          </a:bodyPr>
          <a:lstStyle/>
          <a:p>
            <a:pPr marL="285750" indent="-285750">
              <a:buFont typeface="Arial"/>
              <a:buChar char="•"/>
            </a:pPr>
            <a:r>
              <a:rPr lang="en-GB" sz="2400" dirty="0" smtClean="0">
                <a:latin typeface="L Futura Light"/>
                <a:cs typeface="L Futura Light"/>
              </a:rPr>
              <a:t>Work </a:t>
            </a:r>
            <a:r>
              <a:rPr lang="en-GB" sz="2400" dirty="0">
                <a:latin typeface="L Futura Light"/>
                <a:cs typeface="L Futura Light"/>
              </a:rPr>
              <a:t>with residents </a:t>
            </a:r>
            <a:r>
              <a:rPr lang="en-GB" sz="2400" dirty="0" smtClean="0">
                <a:latin typeface="L Futura Light"/>
                <a:cs typeface="L Futura Light"/>
              </a:rPr>
              <a:t>to </a:t>
            </a:r>
            <a:r>
              <a:rPr lang="en-GB" sz="2400" dirty="0">
                <a:latin typeface="L Futura Light"/>
                <a:cs typeface="L Futura Light"/>
              </a:rPr>
              <a:t>identify all the possible services, points of contact, assets and resources that can be harnessed to make a difference. </a:t>
            </a:r>
          </a:p>
          <a:p>
            <a:pPr marL="342900" indent="-342900">
              <a:buFont typeface="Arial"/>
              <a:buChar char="•"/>
            </a:pPr>
            <a:r>
              <a:rPr lang="en-GB" sz="2400" dirty="0">
                <a:latin typeface="L Futura Light"/>
                <a:cs typeface="L Futura Light"/>
              </a:rPr>
              <a:t>W</a:t>
            </a:r>
            <a:r>
              <a:rPr lang="en-GB" sz="2400" dirty="0" smtClean="0">
                <a:latin typeface="L Futura Light"/>
                <a:cs typeface="L Futura Light"/>
              </a:rPr>
              <a:t>ork </a:t>
            </a:r>
            <a:r>
              <a:rPr lang="en-GB" sz="2400" dirty="0">
                <a:latin typeface="L Futura Light"/>
                <a:cs typeface="L Futura Light"/>
              </a:rPr>
              <a:t>with </a:t>
            </a:r>
            <a:r>
              <a:rPr lang="en-GB" sz="2400" dirty="0" smtClean="0">
                <a:latin typeface="L Futura Light"/>
                <a:cs typeface="L Futura Light"/>
              </a:rPr>
              <a:t>communities and </a:t>
            </a:r>
            <a:r>
              <a:rPr lang="en-GB" sz="2400" dirty="0">
                <a:latin typeface="L Futura Light"/>
                <a:cs typeface="L Futura Light"/>
              </a:rPr>
              <a:t>private sector </a:t>
            </a:r>
            <a:r>
              <a:rPr lang="en-GB" sz="2400" dirty="0" smtClean="0">
                <a:latin typeface="L Futura Light"/>
                <a:cs typeface="L Futura Light"/>
              </a:rPr>
              <a:t>to identify </a:t>
            </a:r>
            <a:r>
              <a:rPr lang="en-GB" sz="2400" dirty="0">
                <a:latin typeface="L Futura Light"/>
                <a:cs typeface="L Futura Light"/>
              </a:rPr>
              <a:t>underutilised shared spaces that could be used as the basis for new community enterprises.</a:t>
            </a:r>
          </a:p>
          <a:p>
            <a:pPr marL="285750" indent="-285750">
              <a:buFont typeface="Arial"/>
              <a:buChar char="•"/>
            </a:pPr>
            <a:r>
              <a:rPr lang="en-US" sz="2400" dirty="0" smtClean="0">
                <a:latin typeface="L Futura Light"/>
                <a:cs typeface="L Futura Light"/>
              </a:rPr>
              <a:t>Integrated </a:t>
            </a:r>
            <a:r>
              <a:rPr lang="en-US" sz="2400" dirty="0">
                <a:latin typeface="L Futura Light"/>
                <a:cs typeface="L Futura Light"/>
              </a:rPr>
              <a:t>working between health services and the community </a:t>
            </a:r>
            <a:endParaRPr lang="en-US" sz="2400" dirty="0" smtClean="0">
              <a:latin typeface="L Futura Light"/>
              <a:cs typeface="L Futura Light"/>
            </a:endParaRPr>
          </a:p>
          <a:p>
            <a:pPr marL="285750" indent="-285750">
              <a:buFont typeface="Arial"/>
              <a:buChar char="•"/>
            </a:pPr>
            <a:r>
              <a:rPr lang="en-GB" sz="2400" dirty="0">
                <a:latin typeface="L Futura Light"/>
                <a:cs typeface="L Futura Light"/>
              </a:rPr>
              <a:t>S</a:t>
            </a:r>
            <a:r>
              <a:rPr lang="en-GB" sz="2400" dirty="0" smtClean="0">
                <a:latin typeface="L Futura Light"/>
                <a:cs typeface="L Futura Light"/>
              </a:rPr>
              <a:t>ocial </a:t>
            </a:r>
            <a:r>
              <a:rPr lang="en-GB" sz="2400" dirty="0">
                <a:latin typeface="L Futura Light"/>
                <a:cs typeface="L Futura Light"/>
              </a:rPr>
              <a:t>prescribing role to staff in GP practices </a:t>
            </a:r>
            <a:endParaRPr lang="en-GB" sz="2400" dirty="0" smtClean="0">
              <a:latin typeface="L Futura Light"/>
              <a:cs typeface="L Futura Light"/>
            </a:endParaRPr>
          </a:p>
          <a:p>
            <a:pPr marL="285750" indent="-285750">
              <a:buFont typeface="Arial"/>
              <a:buChar char="•"/>
            </a:pPr>
            <a:r>
              <a:rPr lang="en-GB" sz="2400" dirty="0" smtClean="0">
                <a:latin typeface="L Futura Light"/>
                <a:cs typeface="L Futura Light"/>
              </a:rPr>
              <a:t>Social isolation central outcome for commissioners</a:t>
            </a:r>
            <a:endParaRPr lang="en-US" sz="2400" dirty="0">
              <a:latin typeface="L Futura Light"/>
              <a:cs typeface="L Futura Light"/>
            </a:endParaRPr>
          </a:p>
        </p:txBody>
      </p:sp>
      <p:pic>
        <p:nvPicPr>
          <p:cNvPr id="8" name="Picture 7" descr="shutterstock_215777206.jpg"/>
          <p:cNvPicPr>
            <a:picLocks noChangeAspect="1"/>
          </p:cNvPicPr>
          <p:nvPr/>
        </p:nvPicPr>
        <p:blipFill rotWithShape="1">
          <a:blip r:embed="rId3">
            <a:alphaModFix/>
            <a:extLst>
              <a:ext uri="{28A0092B-C50C-407E-A947-70E740481C1C}">
                <a14:useLocalDpi xmlns:a14="http://schemas.microsoft.com/office/drawing/2010/main" val="0"/>
              </a:ext>
            </a:extLst>
          </a:blip>
          <a:srcRect t="7510" r="11079"/>
          <a:stretch/>
        </p:blipFill>
        <p:spPr bwMode="auto">
          <a:xfrm>
            <a:off x="7689999" y="2804945"/>
            <a:ext cx="4502001" cy="3122909"/>
          </a:xfrm>
          <a:prstGeom prst="rect">
            <a:avLst/>
          </a:prstGeom>
          <a:noFill/>
          <a:ln>
            <a:noFill/>
          </a:ln>
          <a:extLst>
            <a:ext uri="{909E8E84-426E-40dd-AFC4-6F175D3DCCD1}">
              <a14:hiddenFill xmlns="" xmlns:a14="http://schemas.microsoft.com/office/drawing/2010/main">
                <a:solidFill>
                  <a:srgbClr val="FFFFFF">
                    <a:alpha val="50195"/>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958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070" y="5086017"/>
            <a:ext cx="7510668" cy="461665"/>
          </a:xfrm>
          <a:prstGeom prst="rect">
            <a:avLst/>
          </a:prstGeom>
        </p:spPr>
        <p:txBody>
          <a:bodyPr wrap="square">
            <a:spAutoFit/>
          </a:bodyPr>
          <a:lstStyle/>
          <a:p>
            <a:r>
              <a:rPr lang="en-GB" altLang="en-US" sz="2400" b="1" dirty="0" smtClean="0">
                <a:solidFill>
                  <a:srgbClr val="8BCA50"/>
                </a:solidFill>
                <a:latin typeface="B Futura Bold"/>
                <a:cs typeface="B Futura Bold"/>
              </a:rPr>
              <a:t>Working together to beat homelessness</a:t>
            </a:r>
            <a:endParaRPr lang="en-GB" altLang="en-US" sz="2400" b="1" dirty="0">
              <a:solidFill>
                <a:srgbClr val="8BCA50"/>
              </a:solidFill>
              <a:latin typeface="B Futura Bold"/>
              <a:cs typeface="B Futura Bold"/>
            </a:endParaRPr>
          </a:p>
        </p:txBody>
      </p:sp>
      <p:sp>
        <p:nvSpPr>
          <p:cNvPr id="6" name="Rectangle 5"/>
          <p:cNvSpPr/>
          <p:nvPr/>
        </p:nvSpPr>
        <p:spPr>
          <a:xfrm>
            <a:off x="534687" y="481129"/>
            <a:ext cx="6661321" cy="3785652"/>
          </a:xfrm>
          <a:prstGeom prst="rect">
            <a:avLst/>
          </a:prstGeom>
        </p:spPr>
        <p:txBody>
          <a:bodyPr wrap="square">
            <a:spAutoFit/>
          </a:bodyPr>
          <a:lstStyle/>
          <a:p>
            <a:pPr marL="285750" indent="-285750">
              <a:buFont typeface="Arial"/>
              <a:buChar char="•"/>
            </a:pPr>
            <a:r>
              <a:rPr lang="en-US" sz="2400" dirty="0">
                <a:latin typeface="L Futura Light"/>
                <a:cs typeface="L Futura Light"/>
              </a:rPr>
              <a:t>Increase security for those who rent </a:t>
            </a:r>
          </a:p>
          <a:p>
            <a:pPr marL="285750" indent="-285750">
              <a:buFont typeface="Arial"/>
              <a:buChar char="•"/>
            </a:pPr>
            <a:r>
              <a:rPr lang="en-US" sz="2400" dirty="0">
                <a:latin typeface="L Futura Light"/>
                <a:cs typeface="L Futura Light"/>
              </a:rPr>
              <a:t>Using Croydon’s </a:t>
            </a:r>
            <a:r>
              <a:rPr lang="en-US" sz="2400" dirty="0" smtClean="0">
                <a:latin typeface="L Futura Light"/>
                <a:cs typeface="L Futura Light"/>
              </a:rPr>
              <a:t>assets </a:t>
            </a:r>
            <a:r>
              <a:rPr lang="en-US" sz="2400" dirty="0">
                <a:latin typeface="L Futura Light"/>
                <a:cs typeface="L Futura Light"/>
              </a:rPr>
              <a:t>to support the homeless </a:t>
            </a:r>
          </a:p>
          <a:p>
            <a:pPr marL="285750" indent="-285750">
              <a:buFont typeface="Arial"/>
              <a:buChar char="•"/>
            </a:pPr>
            <a:r>
              <a:rPr lang="en-US" sz="2400" dirty="0" err="1" smtClean="0">
                <a:latin typeface="L Futura Light"/>
                <a:cs typeface="L Futura Light"/>
              </a:rPr>
              <a:t>Maximise</a:t>
            </a:r>
            <a:r>
              <a:rPr lang="en-US" sz="2400" dirty="0" smtClean="0">
                <a:latin typeface="L Futura Light"/>
                <a:cs typeface="L Futura Light"/>
              </a:rPr>
              <a:t> use </a:t>
            </a:r>
            <a:r>
              <a:rPr lang="en-US" sz="2400" dirty="0">
                <a:latin typeface="L Futura Light"/>
                <a:cs typeface="L Futura Light"/>
              </a:rPr>
              <a:t>of available land and </a:t>
            </a:r>
            <a:r>
              <a:rPr lang="en-US" sz="2400" dirty="0" smtClean="0">
                <a:latin typeface="L Futura Light"/>
                <a:cs typeface="L Futura Light"/>
              </a:rPr>
              <a:t>put </a:t>
            </a:r>
            <a:r>
              <a:rPr lang="en-US" sz="2400" dirty="0">
                <a:latin typeface="L Futura Light"/>
                <a:cs typeface="L Futura Light"/>
              </a:rPr>
              <a:t>the community at the heart of the </a:t>
            </a:r>
            <a:r>
              <a:rPr lang="en-US" sz="2400" dirty="0" smtClean="0">
                <a:latin typeface="L Futura Light"/>
                <a:cs typeface="L Futura Light"/>
              </a:rPr>
              <a:t>challenge </a:t>
            </a:r>
            <a:endParaRPr lang="en-US" sz="2400" dirty="0">
              <a:latin typeface="L Futura Light"/>
              <a:cs typeface="L Futura Light"/>
            </a:endParaRPr>
          </a:p>
          <a:p>
            <a:pPr marL="285750" indent="-285750">
              <a:buFont typeface="Arial"/>
              <a:buChar char="•"/>
            </a:pPr>
            <a:r>
              <a:rPr lang="en-US" sz="2400" dirty="0" smtClean="0">
                <a:latin typeface="L Futura Light"/>
                <a:cs typeface="L Futura Light"/>
              </a:rPr>
              <a:t>Encouragement for landlords to help disadvantaged</a:t>
            </a:r>
          </a:p>
          <a:p>
            <a:pPr marL="285750" indent="-285750">
              <a:buFont typeface="Arial"/>
              <a:buChar char="•"/>
            </a:pPr>
            <a:r>
              <a:rPr lang="en-US" sz="2400" dirty="0" smtClean="0">
                <a:latin typeface="L Futura Light"/>
                <a:cs typeface="L Futura Light"/>
              </a:rPr>
              <a:t>Use of Social Impact Bonds</a:t>
            </a:r>
          </a:p>
          <a:p>
            <a:pPr marL="285750" indent="-285750">
              <a:buFont typeface="Arial"/>
              <a:buChar char="•"/>
            </a:pPr>
            <a:endParaRPr lang="en-US" sz="2400" dirty="0">
              <a:latin typeface="L Futura Light"/>
              <a:cs typeface="L Futura Light"/>
            </a:endParaRPr>
          </a:p>
          <a:p>
            <a:pPr marL="285750" indent="-285750">
              <a:buFont typeface="Arial"/>
              <a:buChar char="•"/>
            </a:pPr>
            <a:r>
              <a:rPr lang="en-US" sz="2400" dirty="0" smtClean="0">
                <a:latin typeface="L Futura Light"/>
                <a:cs typeface="L Futura Light"/>
              </a:rPr>
              <a:t>Opportunity for major programme for New Addington</a:t>
            </a:r>
            <a:endParaRPr lang="en-US" sz="2400" dirty="0">
              <a:latin typeface="L Futura Light"/>
              <a:cs typeface="L Futura Light"/>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5833" t="9357"/>
          <a:stretch/>
        </p:blipFill>
        <p:spPr bwMode="auto">
          <a:xfrm>
            <a:off x="7601811" y="2752021"/>
            <a:ext cx="4590189" cy="3108152"/>
          </a:xfrm>
          <a:prstGeom prst="rect">
            <a:avLst/>
          </a:prstGeom>
          <a:noFill/>
          <a:ln>
            <a:noFill/>
          </a:ln>
          <a:extLst>
            <a:ext uri="{909E8E84-426E-40dd-AFC4-6F175D3DCCD1}">
              <a14:hiddenFill xmlns="" xmlns:a14="http://schemas.microsoft.com/office/drawing/2010/main">
                <a:solidFill>
                  <a:srgbClr val="FFFFFF">
                    <a:alpha val="49019"/>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5553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070" y="5505117"/>
            <a:ext cx="7510668" cy="461665"/>
          </a:xfrm>
          <a:prstGeom prst="rect">
            <a:avLst/>
          </a:prstGeom>
        </p:spPr>
        <p:txBody>
          <a:bodyPr wrap="square">
            <a:spAutoFit/>
          </a:bodyPr>
          <a:lstStyle/>
          <a:p>
            <a:r>
              <a:rPr lang="en-GB" altLang="en-US" sz="2400" b="1" dirty="0" smtClean="0">
                <a:solidFill>
                  <a:srgbClr val="8BCA50"/>
                </a:solidFill>
                <a:latin typeface="B Futura Bold"/>
                <a:cs typeface="B Futura Bold"/>
              </a:rPr>
              <a:t>Supporting residents towards better times</a:t>
            </a:r>
            <a:endParaRPr lang="en-GB" altLang="en-US" sz="2400" b="1" dirty="0">
              <a:solidFill>
                <a:srgbClr val="8BCA50"/>
              </a:solidFill>
              <a:latin typeface="B Futura Bold"/>
              <a:cs typeface="B Futura Bold"/>
            </a:endParaRPr>
          </a:p>
        </p:txBody>
      </p:sp>
      <p:sp>
        <p:nvSpPr>
          <p:cNvPr id="6" name="Rectangle 5"/>
          <p:cNvSpPr/>
          <p:nvPr/>
        </p:nvSpPr>
        <p:spPr>
          <a:xfrm>
            <a:off x="490130" y="414278"/>
            <a:ext cx="6705878" cy="4154983"/>
          </a:xfrm>
          <a:prstGeom prst="rect">
            <a:avLst/>
          </a:prstGeom>
        </p:spPr>
        <p:txBody>
          <a:bodyPr wrap="square">
            <a:spAutoFit/>
          </a:bodyPr>
          <a:lstStyle/>
          <a:p>
            <a:pPr marL="285750" indent="-285750">
              <a:buFont typeface="Arial"/>
              <a:buChar char="•"/>
            </a:pPr>
            <a:r>
              <a:rPr lang="en-US" sz="2400" dirty="0" smtClean="0">
                <a:latin typeface="L Futura Light"/>
                <a:cs typeface="L Futura Light"/>
              </a:rPr>
              <a:t>Partnerships </a:t>
            </a:r>
            <a:r>
              <a:rPr lang="en-US" sz="2400" dirty="0">
                <a:latin typeface="L Futura Light"/>
                <a:cs typeface="L Futura Light"/>
              </a:rPr>
              <a:t>between employers and </a:t>
            </a:r>
            <a:r>
              <a:rPr lang="en-US" sz="2400" dirty="0" smtClean="0">
                <a:latin typeface="L Futura Light"/>
                <a:cs typeface="L Futura Light"/>
              </a:rPr>
              <a:t>education</a:t>
            </a:r>
          </a:p>
          <a:p>
            <a:pPr marL="285750" indent="-285750">
              <a:buFont typeface="Arial"/>
              <a:buChar char="•"/>
            </a:pPr>
            <a:r>
              <a:rPr lang="en-US" sz="2400" dirty="0" smtClean="0">
                <a:latin typeface="L Futura Light"/>
                <a:cs typeface="L Futura Light"/>
              </a:rPr>
              <a:t>Support </a:t>
            </a:r>
            <a:r>
              <a:rPr lang="en-US" sz="2400" dirty="0">
                <a:latin typeface="L Futura Light"/>
                <a:cs typeface="L Futura Light"/>
              </a:rPr>
              <a:t>and encourage businesses to become London Living Wage companies </a:t>
            </a:r>
          </a:p>
          <a:p>
            <a:pPr marL="285750" indent="-285750">
              <a:buFont typeface="Arial"/>
              <a:buChar char="•"/>
            </a:pPr>
            <a:r>
              <a:rPr lang="en-US" sz="2400" dirty="0" smtClean="0">
                <a:latin typeface="L Futura Light"/>
                <a:cs typeface="L Futura Light"/>
              </a:rPr>
              <a:t>More employment </a:t>
            </a:r>
            <a:r>
              <a:rPr lang="en-US" sz="2400" dirty="0">
                <a:latin typeface="L Futura Light"/>
                <a:cs typeface="L Futura Light"/>
              </a:rPr>
              <a:t>through work experience </a:t>
            </a:r>
          </a:p>
          <a:p>
            <a:pPr marL="285750" indent="-285750">
              <a:buFont typeface="Arial"/>
              <a:buChar char="•"/>
            </a:pPr>
            <a:r>
              <a:rPr lang="en-US" sz="2400" dirty="0">
                <a:latin typeface="L Futura Light"/>
                <a:cs typeface="L Futura Light"/>
              </a:rPr>
              <a:t>Social lending </a:t>
            </a:r>
            <a:r>
              <a:rPr lang="en-US" sz="2400" dirty="0" smtClean="0">
                <a:latin typeface="L Futura Light"/>
                <a:cs typeface="L Futura Light"/>
              </a:rPr>
              <a:t>and peer-to-peer </a:t>
            </a:r>
            <a:r>
              <a:rPr lang="en-US" sz="2400" dirty="0">
                <a:latin typeface="L Futura Light"/>
                <a:cs typeface="L Futura Light"/>
              </a:rPr>
              <a:t>financial support </a:t>
            </a:r>
          </a:p>
          <a:p>
            <a:pPr marL="285750" indent="-285750">
              <a:buFont typeface="Arial"/>
              <a:buChar char="•"/>
            </a:pPr>
            <a:r>
              <a:rPr lang="en-US" sz="2400" dirty="0">
                <a:latin typeface="L Futura Light"/>
                <a:cs typeface="L Futura Light"/>
              </a:rPr>
              <a:t>Childcare provision to </a:t>
            </a:r>
            <a:r>
              <a:rPr lang="en-US" sz="2400" dirty="0" err="1">
                <a:latin typeface="L Futura Light"/>
                <a:cs typeface="L Futura Light"/>
              </a:rPr>
              <a:t>utilise</a:t>
            </a:r>
            <a:r>
              <a:rPr lang="en-US" sz="2400" dirty="0">
                <a:latin typeface="L Futura Light"/>
                <a:cs typeface="L Futura Light"/>
              </a:rPr>
              <a:t> social networks </a:t>
            </a:r>
          </a:p>
          <a:p>
            <a:pPr marL="285750" indent="-285750">
              <a:buFont typeface="Arial"/>
              <a:buChar char="•"/>
            </a:pPr>
            <a:r>
              <a:rPr lang="en-US" sz="2400" dirty="0">
                <a:latin typeface="L Futura Light"/>
                <a:cs typeface="L Futura Light"/>
              </a:rPr>
              <a:t>Link between health and employment </a:t>
            </a:r>
          </a:p>
          <a:p>
            <a:pPr marL="285750" indent="-285750">
              <a:buFont typeface="Arial"/>
              <a:buChar char="•"/>
            </a:pPr>
            <a:r>
              <a:rPr lang="en-US" sz="2400" dirty="0">
                <a:latin typeface="L Futura Light"/>
                <a:cs typeface="L Futura Light"/>
              </a:rPr>
              <a:t>Overcome discrimination based on sexual orientation, disability, gender or </a:t>
            </a:r>
            <a:r>
              <a:rPr lang="en-US" sz="2400" dirty="0" smtClean="0">
                <a:latin typeface="L Futura Light"/>
                <a:cs typeface="L Futura Light"/>
              </a:rPr>
              <a:t>BAME</a:t>
            </a:r>
            <a:endParaRPr lang="en-US" sz="2400" dirty="0">
              <a:latin typeface="L Futura Light"/>
              <a:cs typeface="L Futura Light"/>
            </a:endParaRPr>
          </a:p>
          <a:p>
            <a:pPr marL="285750" indent="-285750">
              <a:buFont typeface="Arial"/>
              <a:buChar char="•"/>
            </a:pPr>
            <a:r>
              <a:rPr lang="en-US" sz="2400" dirty="0" smtClean="0">
                <a:latin typeface="L Futura Light"/>
                <a:cs typeface="L Futura Light"/>
              </a:rPr>
              <a:t>GP Surgeries services broadened to broker welfare and employment support</a:t>
            </a:r>
            <a:endParaRPr lang="en-US" sz="2400" dirty="0">
              <a:latin typeface="L Futura Light"/>
              <a:cs typeface="L Futura Light"/>
            </a:endParaRPr>
          </a:p>
        </p:txBody>
      </p:sp>
      <p:pic>
        <p:nvPicPr>
          <p:cNvPr id="5" name="Picture 4" descr="DSC00850.jpg"/>
          <p:cNvPicPr>
            <a:picLocks noChangeAspect="1"/>
          </p:cNvPicPr>
          <p:nvPr/>
        </p:nvPicPr>
        <p:blipFill rotWithShape="1">
          <a:blip r:embed="rId3">
            <a:extLst>
              <a:ext uri="{28A0092B-C50C-407E-A947-70E740481C1C}">
                <a14:useLocalDpi xmlns:a14="http://schemas.microsoft.com/office/drawing/2010/main" val="0"/>
              </a:ext>
            </a:extLst>
          </a:blip>
          <a:srcRect t="4970"/>
          <a:stretch/>
        </p:blipFill>
        <p:spPr bwMode="auto">
          <a:xfrm>
            <a:off x="7620000" y="2787301"/>
            <a:ext cx="4572000" cy="3127301"/>
          </a:xfrm>
          <a:prstGeom prst="rect">
            <a:avLst/>
          </a:prstGeom>
          <a:noFill/>
          <a:ln>
            <a:noFill/>
          </a:ln>
          <a:extLst>
            <a:ext uri="{909E8E84-426E-40dd-AFC4-6F175D3DCCD1}">
              <a14:hiddenFill xmlns="" xmlns:a14="http://schemas.microsoft.com/office/drawing/2010/main">
                <a:solidFill>
                  <a:srgbClr val="FFFFFF">
                    <a:alpha val="50195"/>
                  </a:srgbClr>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029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8070" y="5086017"/>
            <a:ext cx="7510668" cy="461665"/>
          </a:xfrm>
          <a:prstGeom prst="rect">
            <a:avLst/>
          </a:prstGeom>
        </p:spPr>
        <p:txBody>
          <a:bodyPr wrap="square">
            <a:spAutoFit/>
          </a:bodyPr>
          <a:lstStyle/>
          <a:p>
            <a:r>
              <a:rPr lang="en-GB" altLang="en-US" sz="2400" b="1" dirty="0">
                <a:solidFill>
                  <a:srgbClr val="8BCA50"/>
                </a:solidFill>
                <a:latin typeface="B Futura Bold"/>
                <a:cs typeface="B Futura Bold"/>
              </a:rPr>
              <a:t>Next Steps</a:t>
            </a:r>
          </a:p>
        </p:txBody>
      </p:sp>
      <p:sp>
        <p:nvSpPr>
          <p:cNvPr id="6" name="Rectangle 5"/>
          <p:cNvSpPr/>
          <p:nvPr/>
        </p:nvSpPr>
        <p:spPr>
          <a:xfrm>
            <a:off x="490131" y="614836"/>
            <a:ext cx="6906386" cy="3570208"/>
          </a:xfrm>
          <a:prstGeom prst="rect">
            <a:avLst/>
          </a:prstGeom>
        </p:spPr>
        <p:txBody>
          <a:bodyPr wrap="square">
            <a:spAutoFit/>
          </a:bodyPr>
          <a:lstStyle/>
          <a:p>
            <a:r>
              <a:rPr lang="en-GB" sz="2400" dirty="0" smtClean="0">
                <a:latin typeface="L Futura Light"/>
                <a:cs typeface="L Futura Light"/>
              </a:rPr>
              <a:t>Focus on </a:t>
            </a:r>
            <a:r>
              <a:rPr lang="en-GB" sz="2400" dirty="0">
                <a:latin typeface="L Futura Light"/>
                <a:cs typeface="L Futura Light"/>
              </a:rPr>
              <a:t>implementation of </a:t>
            </a:r>
            <a:r>
              <a:rPr lang="en-GB" sz="2400" dirty="0" smtClean="0">
                <a:latin typeface="L Futura Light"/>
                <a:cs typeface="L Futura Light"/>
              </a:rPr>
              <a:t>changes:</a:t>
            </a:r>
          </a:p>
          <a:p>
            <a:endParaRPr lang="en-GB" sz="2400" dirty="0">
              <a:latin typeface="L Futura Light"/>
              <a:cs typeface="L Futura Light"/>
            </a:endParaRPr>
          </a:p>
          <a:p>
            <a:pPr marL="342900" lvl="0" indent="-342900">
              <a:buFont typeface="Arial"/>
              <a:buChar char="•"/>
            </a:pPr>
            <a:r>
              <a:rPr lang="en-GB" sz="2400" dirty="0">
                <a:latin typeface="L Futura Light"/>
                <a:cs typeface="L Futura Light"/>
              </a:rPr>
              <a:t>Engaging with those who to make the changes or who will be impacted on by the changes</a:t>
            </a:r>
          </a:p>
          <a:p>
            <a:pPr marL="342900" lvl="0" indent="-342900">
              <a:buFont typeface="Arial"/>
              <a:buChar char="•"/>
            </a:pPr>
            <a:r>
              <a:rPr lang="en-GB" sz="2400" dirty="0">
                <a:latin typeface="L Futura Light"/>
                <a:cs typeface="L Futura Light"/>
              </a:rPr>
              <a:t>Building consensus and commitment to change and setting out details</a:t>
            </a:r>
          </a:p>
          <a:p>
            <a:pPr marL="342900" lvl="0" indent="-342900">
              <a:buFont typeface="Arial"/>
              <a:buChar char="•"/>
            </a:pPr>
            <a:r>
              <a:rPr lang="en-GB" sz="2400" dirty="0">
                <a:latin typeface="L Futura Light"/>
                <a:cs typeface="L Futura Light"/>
              </a:rPr>
              <a:t>Developing plans to implement the policies</a:t>
            </a:r>
          </a:p>
          <a:p>
            <a:pPr>
              <a:buClr>
                <a:srgbClr val="7030A0"/>
              </a:buClr>
            </a:pPr>
            <a:endParaRPr lang="en-GB" sz="2000" dirty="0" smtClean="0">
              <a:latin typeface="L Futura Light"/>
              <a:cs typeface="L Futura Light"/>
            </a:endParaRPr>
          </a:p>
          <a:p>
            <a:pPr marL="285750" indent="-285750">
              <a:buClr>
                <a:srgbClr val="7030A0"/>
              </a:buClr>
              <a:buFont typeface="Arial" panose="020B0604020202020204" pitchFamily="34" charset="0"/>
              <a:buChar char="•"/>
            </a:pPr>
            <a:endParaRPr lang="en-GB" sz="2000" dirty="0" smtClean="0">
              <a:latin typeface="L Futura Light"/>
              <a:cs typeface="L Futura Light"/>
            </a:endParaRPr>
          </a:p>
          <a:p>
            <a:pPr marL="285750" indent="-285750">
              <a:buClr>
                <a:srgbClr val="7030A0"/>
              </a:buClr>
              <a:buFont typeface="Arial" panose="020B0604020202020204" pitchFamily="34" charset="0"/>
              <a:buChar char="•"/>
            </a:pPr>
            <a:endParaRPr lang="en-GB" dirty="0">
              <a:latin typeface="L Futura Light"/>
              <a:cs typeface="L Futura Light"/>
            </a:endParaRPr>
          </a:p>
        </p:txBody>
      </p:sp>
      <p:pic>
        <p:nvPicPr>
          <p:cNvPr id="7" name="Content Placeholder 2" descr="logo final.tiff"/>
          <p:cNvPicPr>
            <a:picLocks noGrp="1" noChangeAspect="1"/>
          </p:cNvPicPr>
          <p:nvPr/>
        </p:nvPicPr>
        <p:blipFill>
          <a:blip r:embed="rId3">
            <a:extLst>
              <a:ext uri="{28A0092B-C50C-407E-A947-70E740481C1C}">
                <a14:useLocalDpi xmlns:a14="http://schemas.microsoft.com/office/drawing/2010/main" val="0"/>
              </a:ext>
            </a:extLst>
          </a:blip>
          <a:srcRect l="1759" r="1759"/>
          <a:stretch>
            <a:fillRect/>
          </a:stretch>
        </p:blipFill>
        <p:spPr bwMode="auto">
          <a:xfrm>
            <a:off x="7566536" y="3047008"/>
            <a:ext cx="4625464" cy="25438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pic>
    </p:spTree>
    <p:extLst>
      <p:ext uri="{BB962C8B-B14F-4D97-AF65-F5344CB8AC3E}">
        <p14:creationId xmlns:p14="http://schemas.microsoft.com/office/powerpoint/2010/main" val="2772631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5145</TotalTime>
  <Words>1101</Words>
  <Application>Microsoft Office PowerPoint</Application>
  <PresentationFormat>Widescreen</PresentationFormat>
  <Paragraphs>192</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B Futura Bold</vt:lpstr>
      <vt:lpstr>Calibri</vt:lpstr>
      <vt:lpstr>Calibri Light</vt:lpstr>
      <vt:lpstr>L Futura Light</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Nero</dc:creator>
  <cp:lastModifiedBy>Joy Henry</cp:lastModifiedBy>
  <cp:revision>96</cp:revision>
  <cp:lastPrinted>2015-09-23T12:10:51Z</cp:lastPrinted>
  <dcterms:created xsi:type="dcterms:W3CDTF">2015-06-27T00:54:57Z</dcterms:created>
  <dcterms:modified xsi:type="dcterms:W3CDTF">2015-11-17T09:20:04Z</dcterms:modified>
</cp:coreProperties>
</file>