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82" r:id="rId7"/>
    <p:sldId id="276" r:id="rId8"/>
    <p:sldId id="283" r:id="rId9"/>
    <p:sldId id="272" r:id="rId10"/>
    <p:sldId id="280" r:id="rId11"/>
    <p:sldId id="288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447"/>
    <a:srgbClr val="F0F0F0"/>
    <a:srgbClr val="EA5B21"/>
    <a:srgbClr val="006398"/>
    <a:srgbClr val="70AD47"/>
    <a:srgbClr val="A8D08C"/>
    <a:srgbClr val="4ABA46"/>
    <a:srgbClr val="90D68E"/>
    <a:srgbClr val="4BC174"/>
    <a:srgbClr val="90D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a Fiuza" userId="3295f842-6561-4072-8788-60bd7aa4b7c1" providerId="ADAL" clId="{9C2DF8CD-6152-4D29-BE6C-709EC8497845}"/>
    <pc:docChg chg="delSld">
      <pc:chgData name="Rita Fiuza" userId="3295f842-6561-4072-8788-60bd7aa4b7c1" providerId="ADAL" clId="{9C2DF8CD-6152-4D29-BE6C-709EC8497845}" dt="2023-01-23T13:16:37.031" v="1" actId="2696"/>
      <pc:docMkLst>
        <pc:docMk/>
      </pc:docMkLst>
      <pc:sldChg chg="del">
        <pc:chgData name="Rita Fiuza" userId="3295f842-6561-4072-8788-60bd7aa4b7c1" providerId="ADAL" clId="{9C2DF8CD-6152-4D29-BE6C-709EC8497845}" dt="2023-01-23T13:16:37.031" v="1" actId="2696"/>
        <pc:sldMkLst>
          <pc:docMk/>
          <pc:sldMk cId="122605824" sldId="275"/>
        </pc:sldMkLst>
      </pc:sldChg>
      <pc:sldChg chg="del">
        <pc:chgData name="Rita Fiuza" userId="3295f842-6561-4072-8788-60bd7aa4b7c1" providerId="ADAL" clId="{9C2DF8CD-6152-4D29-BE6C-709EC8497845}" dt="2023-01-23T13:16:29.940" v="0" actId="2696"/>
        <pc:sldMkLst>
          <pc:docMk/>
          <pc:sldMk cId="2936212225" sldId="28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B8980-9ECE-44F3-BFB5-BFF1AD00CED8}" type="doc">
      <dgm:prSet loTypeId="urn:microsoft.com/office/officeart/2005/8/layout/cycle6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F9F2D0-35D6-4839-91E7-EECF51513515}">
      <dgm:prSet/>
      <dgm:spPr/>
      <dgm:t>
        <a:bodyPr/>
        <a:lstStyle/>
        <a:p>
          <a:r>
            <a:rPr lang="en-US" b="1" i="0" baseline="0" dirty="0"/>
            <a:t>Resident in LB of Croydon</a:t>
          </a:r>
          <a:endParaRPr lang="en-US" dirty="0"/>
        </a:p>
      </dgm:t>
    </dgm:pt>
    <dgm:pt modelId="{CB19CB43-9D33-4FDF-9901-B9C096BFDD0D}" type="parTrans" cxnId="{585FC8BD-25D0-47CD-B2DF-909B69F85317}">
      <dgm:prSet/>
      <dgm:spPr/>
      <dgm:t>
        <a:bodyPr/>
        <a:lstStyle/>
        <a:p>
          <a:endParaRPr lang="en-US"/>
        </a:p>
      </dgm:t>
    </dgm:pt>
    <dgm:pt modelId="{EA3E0C86-67AA-478F-8430-C02B830CB4F3}" type="sibTrans" cxnId="{585FC8BD-25D0-47CD-B2DF-909B69F85317}">
      <dgm:prSet/>
      <dgm:spPr/>
      <dgm:t>
        <a:bodyPr/>
        <a:lstStyle/>
        <a:p>
          <a:endParaRPr lang="en-US"/>
        </a:p>
      </dgm:t>
    </dgm:pt>
    <dgm:pt modelId="{652F0424-CF32-4CCD-ADCA-F79F0AFF18B0}">
      <dgm:prSet/>
      <dgm:spPr/>
      <dgm:t>
        <a:bodyPr/>
        <a:lstStyle/>
        <a:p>
          <a:r>
            <a:rPr lang="en-US" b="1" i="0" baseline="0"/>
            <a:t>Over 18 years of age</a:t>
          </a:r>
          <a:endParaRPr lang="en-US"/>
        </a:p>
      </dgm:t>
    </dgm:pt>
    <dgm:pt modelId="{5933EB48-B403-4001-B771-5829EBEFF5D4}" type="parTrans" cxnId="{F0DE6C30-8345-4325-BACB-AE32A77CD361}">
      <dgm:prSet/>
      <dgm:spPr/>
      <dgm:t>
        <a:bodyPr/>
        <a:lstStyle/>
        <a:p>
          <a:endParaRPr lang="en-US"/>
        </a:p>
      </dgm:t>
    </dgm:pt>
    <dgm:pt modelId="{58B7E820-6F7D-4AF7-A202-A184C0FA6EAB}" type="sibTrans" cxnId="{F0DE6C30-8345-4325-BACB-AE32A77CD361}">
      <dgm:prSet/>
      <dgm:spPr/>
      <dgm:t>
        <a:bodyPr/>
        <a:lstStyle/>
        <a:p>
          <a:endParaRPr lang="en-US"/>
        </a:p>
      </dgm:t>
    </dgm:pt>
    <dgm:pt modelId="{F2679E66-E62F-4F90-BDFA-59B2A0D81ACC}">
      <dgm:prSet/>
      <dgm:spPr/>
      <dgm:t>
        <a:bodyPr/>
        <a:lstStyle/>
        <a:p>
          <a:r>
            <a:rPr lang="en-US" b="1" i="0" baseline="0"/>
            <a:t>Unemployed or Inactive - Eligible to work</a:t>
          </a:r>
          <a:endParaRPr lang="en-US"/>
        </a:p>
      </dgm:t>
    </dgm:pt>
    <dgm:pt modelId="{1659A4BA-A970-4ADE-9B91-AF1469DB5A16}" type="parTrans" cxnId="{AF950348-AAA8-4435-8FDF-7535A4FF5700}">
      <dgm:prSet/>
      <dgm:spPr/>
      <dgm:t>
        <a:bodyPr/>
        <a:lstStyle/>
        <a:p>
          <a:endParaRPr lang="en-US"/>
        </a:p>
      </dgm:t>
    </dgm:pt>
    <dgm:pt modelId="{202DC1B1-6010-404E-A14F-77C62112407A}" type="sibTrans" cxnId="{AF950348-AAA8-4435-8FDF-7535A4FF5700}">
      <dgm:prSet/>
      <dgm:spPr/>
      <dgm:t>
        <a:bodyPr/>
        <a:lstStyle/>
        <a:p>
          <a:endParaRPr lang="en-US"/>
        </a:p>
      </dgm:t>
    </dgm:pt>
    <dgm:pt modelId="{EACB3128-FAAF-45B9-88D1-A7B277C08296}" type="pres">
      <dgm:prSet presAssocID="{4A0B8980-9ECE-44F3-BFB5-BFF1AD00CED8}" presName="cycle" presStyleCnt="0">
        <dgm:presLayoutVars>
          <dgm:dir/>
          <dgm:resizeHandles val="exact"/>
        </dgm:presLayoutVars>
      </dgm:prSet>
      <dgm:spPr/>
    </dgm:pt>
    <dgm:pt modelId="{6EB5A746-1C28-43AF-A1CE-7CDC0D12E3D1}" type="pres">
      <dgm:prSet presAssocID="{9EF9F2D0-35D6-4839-91E7-EECF51513515}" presName="node" presStyleLbl="node1" presStyleIdx="0" presStyleCnt="3">
        <dgm:presLayoutVars>
          <dgm:bulletEnabled val="1"/>
        </dgm:presLayoutVars>
      </dgm:prSet>
      <dgm:spPr/>
    </dgm:pt>
    <dgm:pt modelId="{CD5B8B0E-4604-41CE-B5F6-50EE556565E1}" type="pres">
      <dgm:prSet presAssocID="{9EF9F2D0-35D6-4839-91E7-EECF51513515}" presName="spNode" presStyleCnt="0"/>
      <dgm:spPr/>
    </dgm:pt>
    <dgm:pt modelId="{AC5699B8-E819-4379-AB12-C12DECEE3BA3}" type="pres">
      <dgm:prSet presAssocID="{EA3E0C86-67AA-478F-8430-C02B830CB4F3}" presName="sibTrans" presStyleLbl="sibTrans1D1" presStyleIdx="0" presStyleCnt="3"/>
      <dgm:spPr/>
    </dgm:pt>
    <dgm:pt modelId="{3E02BBFE-5164-490F-A288-2237C469ECA4}" type="pres">
      <dgm:prSet presAssocID="{652F0424-CF32-4CCD-ADCA-F79F0AFF18B0}" presName="node" presStyleLbl="node1" presStyleIdx="1" presStyleCnt="3">
        <dgm:presLayoutVars>
          <dgm:bulletEnabled val="1"/>
        </dgm:presLayoutVars>
      </dgm:prSet>
      <dgm:spPr/>
    </dgm:pt>
    <dgm:pt modelId="{9E42FD91-C5B8-4CFF-A3E3-9605021EF0C6}" type="pres">
      <dgm:prSet presAssocID="{652F0424-CF32-4CCD-ADCA-F79F0AFF18B0}" presName="spNode" presStyleCnt="0"/>
      <dgm:spPr/>
    </dgm:pt>
    <dgm:pt modelId="{8F57B9C6-E299-466E-AEDC-452244641BEB}" type="pres">
      <dgm:prSet presAssocID="{58B7E820-6F7D-4AF7-A202-A184C0FA6EAB}" presName="sibTrans" presStyleLbl="sibTrans1D1" presStyleIdx="1" presStyleCnt="3"/>
      <dgm:spPr/>
    </dgm:pt>
    <dgm:pt modelId="{115C726F-D680-408C-909A-ED3AF6C44A97}" type="pres">
      <dgm:prSet presAssocID="{F2679E66-E62F-4F90-BDFA-59B2A0D81ACC}" presName="node" presStyleLbl="node1" presStyleIdx="2" presStyleCnt="3">
        <dgm:presLayoutVars>
          <dgm:bulletEnabled val="1"/>
        </dgm:presLayoutVars>
      </dgm:prSet>
      <dgm:spPr/>
    </dgm:pt>
    <dgm:pt modelId="{F63C4798-69D9-4165-8D77-4BBF3EBAC248}" type="pres">
      <dgm:prSet presAssocID="{F2679E66-E62F-4F90-BDFA-59B2A0D81ACC}" presName="spNode" presStyleCnt="0"/>
      <dgm:spPr/>
    </dgm:pt>
    <dgm:pt modelId="{71D6092D-64E2-42B9-9FAA-023C5E664ACE}" type="pres">
      <dgm:prSet presAssocID="{202DC1B1-6010-404E-A14F-77C62112407A}" presName="sibTrans" presStyleLbl="sibTrans1D1" presStyleIdx="2" presStyleCnt="3"/>
      <dgm:spPr/>
    </dgm:pt>
  </dgm:ptLst>
  <dgm:cxnLst>
    <dgm:cxn modelId="{0F2DB827-757C-4A54-8BE2-86C03BE2B690}" type="presOf" srcId="{652F0424-CF32-4CCD-ADCA-F79F0AFF18B0}" destId="{3E02BBFE-5164-490F-A288-2237C469ECA4}" srcOrd="0" destOrd="0" presId="urn:microsoft.com/office/officeart/2005/8/layout/cycle6"/>
    <dgm:cxn modelId="{F0DE6C30-8345-4325-BACB-AE32A77CD361}" srcId="{4A0B8980-9ECE-44F3-BFB5-BFF1AD00CED8}" destId="{652F0424-CF32-4CCD-ADCA-F79F0AFF18B0}" srcOrd="1" destOrd="0" parTransId="{5933EB48-B403-4001-B771-5829EBEFF5D4}" sibTransId="{58B7E820-6F7D-4AF7-A202-A184C0FA6EAB}"/>
    <dgm:cxn modelId="{44F24B32-3FA1-4758-B8DA-35050594B0BC}" type="presOf" srcId="{202DC1B1-6010-404E-A14F-77C62112407A}" destId="{71D6092D-64E2-42B9-9FAA-023C5E664ACE}" srcOrd="0" destOrd="0" presId="urn:microsoft.com/office/officeart/2005/8/layout/cycle6"/>
    <dgm:cxn modelId="{AF950348-AAA8-4435-8FDF-7535A4FF5700}" srcId="{4A0B8980-9ECE-44F3-BFB5-BFF1AD00CED8}" destId="{F2679E66-E62F-4F90-BDFA-59B2A0D81ACC}" srcOrd="2" destOrd="0" parTransId="{1659A4BA-A970-4ADE-9B91-AF1469DB5A16}" sibTransId="{202DC1B1-6010-404E-A14F-77C62112407A}"/>
    <dgm:cxn modelId="{585FC8BD-25D0-47CD-B2DF-909B69F85317}" srcId="{4A0B8980-9ECE-44F3-BFB5-BFF1AD00CED8}" destId="{9EF9F2D0-35D6-4839-91E7-EECF51513515}" srcOrd="0" destOrd="0" parTransId="{CB19CB43-9D33-4FDF-9901-B9C096BFDD0D}" sibTransId="{EA3E0C86-67AA-478F-8430-C02B830CB4F3}"/>
    <dgm:cxn modelId="{8E5AA1E6-CFB3-401E-A892-C2F3D19FF612}" type="presOf" srcId="{EA3E0C86-67AA-478F-8430-C02B830CB4F3}" destId="{AC5699B8-E819-4379-AB12-C12DECEE3BA3}" srcOrd="0" destOrd="0" presId="urn:microsoft.com/office/officeart/2005/8/layout/cycle6"/>
    <dgm:cxn modelId="{ED8356E7-308A-4268-BE92-2357917A50DF}" type="presOf" srcId="{58B7E820-6F7D-4AF7-A202-A184C0FA6EAB}" destId="{8F57B9C6-E299-466E-AEDC-452244641BEB}" srcOrd="0" destOrd="0" presId="urn:microsoft.com/office/officeart/2005/8/layout/cycle6"/>
    <dgm:cxn modelId="{C60665F7-1551-448A-8C9D-513B2A6D27DF}" type="presOf" srcId="{4A0B8980-9ECE-44F3-BFB5-BFF1AD00CED8}" destId="{EACB3128-FAAF-45B9-88D1-A7B277C08296}" srcOrd="0" destOrd="0" presId="urn:microsoft.com/office/officeart/2005/8/layout/cycle6"/>
    <dgm:cxn modelId="{2FBB0CFD-5005-47FB-AA0B-81E48A9C4725}" type="presOf" srcId="{F2679E66-E62F-4F90-BDFA-59B2A0D81ACC}" destId="{115C726F-D680-408C-909A-ED3AF6C44A97}" srcOrd="0" destOrd="0" presId="urn:microsoft.com/office/officeart/2005/8/layout/cycle6"/>
    <dgm:cxn modelId="{26482CFD-4A3E-4DEF-9C30-AB0DFB311D64}" type="presOf" srcId="{9EF9F2D0-35D6-4839-91E7-EECF51513515}" destId="{6EB5A746-1C28-43AF-A1CE-7CDC0D12E3D1}" srcOrd="0" destOrd="0" presId="urn:microsoft.com/office/officeart/2005/8/layout/cycle6"/>
    <dgm:cxn modelId="{E3AC9834-735C-40AB-9FE7-6594AA9A7290}" type="presParOf" srcId="{EACB3128-FAAF-45B9-88D1-A7B277C08296}" destId="{6EB5A746-1C28-43AF-A1CE-7CDC0D12E3D1}" srcOrd="0" destOrd="0" presId="urn:microsoft.com/office/officeart/2005/8/layout/cycle6"/>
    <dgm:cxn modelId="{A9BE2839-1CBC-43EF-93CC-86443DEEEC39}" type="presParOf" srcId="{EACB3128-FAAF-45B9-88D1-A7B277C08296}" destId="{CD5B8B0E-4604-41CE-B5F6-50EE556565E1}" srcOrd="1" destOrd="0" presId="urn:microsoft.com/office/officeart/2005/8/layout/cycle6"/>
    <dgm:cxn modelId="{70F2A904-2525-491F-8C2A-723EA967C86E}" type="presParOf" srcId="{EACB3128-FAAF-45B9-88D1-A7B277C08296}" destId="{AC5699B8-E819-4379-AB12-C12DECEE3BA3}" srcOrd="2" destOrd="0" presId="urn:microsoft.com/office/officeart/2005/8/layout/cycle6"/>
    <dgm:cxn modelId="{1A45B735-5A2A-45BA-B2F6-565C8A9E0322}" type="presParOf" srcId="{EACB3128-FAAF-45B9-88D1-A7B277C08296}" destId="{3E02BBFE-5164-490F-A288-2237C469ECA4}" srcOrd="3" destOrd="0" presId="urn:microsoft.com/office/officeart/2005/8/layout/cycle6"/>
    <dgm:cxn modelId="{EDABE9AA-F8D3-49F0-89B6-5E79BC7D00E4}" type="presParOf" srcId="{EACB3128-FAAF-45B9-88D1-A7B277C08296}" destId="{9E42FD91-C5B8-4CFF-A3E3-9605021EF0C6}" srcOrd="4" destOrd="0" presId="urn:microsoft.com/office/officeart/2005/8/layout/cycle6"/>
    <dgm:cxn modelId="{8CA3E2D9-54FC-4B28-AAC2-A0FA8D161100}" type="presParOf" srcId="{EACB3128-FAAF-45B9-88D1-A7B277C08296}" destId="{8F57B9C6-E299-466E-AEDC-452244641BEB}" srcOrd="5" destOrd="0" presId="urn:microsoft.com/office/officeart/2005/8/layout/cycle6"/>
    <dgm:cxn modelId="{28D02FF5-1905-4BDE-A8A3-3D1D6C80E4E1}" type="presParOf" srcId="{EACB3128-FAAF-45B9-88D1-A7B277C08296}" destId="{115C726F-D680-408C-909A-ED3AF6C44A97}" srcOrd="6" destOrd="0" presId="urn:microsoft.com/office/officeart/2005/8/layout/cycle6"/>
    <dgm:cxn modelId="{5F17E91C-FE8D-4EFB-B4F8-20654ED8BE30}" type="presParOf" srcId="{EACB3128-FAAF-45B9-88D1-A7B277C08296}" destId="{F63C4798-69D9-4165-8D77-4BBF3EBAC248}" srcOrd="7" destOrd="0" presId="urn:microsoft.com/office/officeart/2005/8/layout/cycle6"/>
    <dgm:cxn modelId="{B9BCC27E-F7AE-49C3-8281-F9AA0FBC64B8}" type="presParOf" srcId="{EACB3128-FAAF-45B9-88D1-A7B277C08296}" destId="{71D6092D-64E2-42B9-9FAA-023C5E664AC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5A746-1C28-43AF-A1CE-7CDC0D12E3D1}">
      <dsp:nvSpPr>
        <dsp:cNvPr id="0" name=""/>
        <dsp:cNvSpPr/>
      </dsp:nvSpPr>
      <dsp:spPr>
        <a:xfrm>
          <a:off x="2524370" y="1681"/>
          <a:ext cx="2542905" cy="16528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 dirty="0"/>
            <a:t>Resident in LB of Croydon</a:t>
          </a:r>
          <a:endParaRPr lang="en-US" sz="2600" kern="1200" dirty="0"/>
        </a:p>
      </dsp:txBody>
      <dsp:txXfrm>
        <a:off x="2605057" y="82368"/>
        <a:ext cx="2381531" cy="1491514"/>
      </dsp:txXfrm>
    </dsp:sp>
    <dsp:sp modelId="{AC5699B8-E819-4379-AB12-C12DECEE3BA3}">
      <dsp:nvSpPr>
        <dsp:cNvPr id="0" name=""/>
        <dsp:cNvSpPr/>
      </dsp:nvSpPr>
      <dsp:spPr>
        <a:xfrm>
          <a:off x="1589555" y="828125"/>
          <a:ext cx="4412536" cy="4412536"/>
        </a:xfrm>
        <a:custGeom>
          <a:avLst/>
          <a:gdLst/>
          <a:ahLst/>
          <a:cxnLst/>
          <a:rect l="0" t="0" r="0" b="0"/>
          <a:pathLst>
            <a:path>
              <a:moveTo>
                <a:pt x="3496229" y="416402"/>
              </a:moveTo>
              <a:arcTo wR="2206268" hR="2206268" stAng="18346824" swAng="3650026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BBFE-5164-490F-A288-2237C469ECA4}">
      <dsp:nvSpPr>
        <dsp:cNvPr id="0" name=""/>
        <dsp:cNvSpPr/>
      </dsp:nvSpPr>
      <dsp:spPr>
        <a:xfrm>
          <a:off x="4435055" y="3311083"/>
          <a:ext cx="2542905" cy="1652888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Over 18 years of age</a:t>
          </a:r>
          <a:endParaRPr lang="en-US" sz="2600" kern="1200"/>
        </a:p>
      </dsp:txBody>
      <dsp:txXfrm>
        <a:off x="4515742" y="3391770"/>
        <a:ext cx="2381531" cy="1491514"/>
      </dsp:txXfrm>
    </dsp:sp>
    <dsp:sp modelId="{8F57B9C6-E299-466E-AEDC-452244641BEB}">
      <dsp:nvSpPr>
        <dsp:cNvPr id="0" name=""/>
        <dsp:cNvSpPr/>
      </dsp:nvSpPr>
      <dsp:spPr>
        <a:xfrm>
          <a:off x="1589555" y="828125"/>
          <a:ext cx="4412536" cy="4412536"/>
        </a:xfrm>
        <a:custGeom>
          <a:avLst/>
          <a:gdLst/>
          <a:ahLst/>
          <a:cxnLst/>
          <a:rect l="0" t="0" r="0" b="0"/>
          <a:pathLst>
            <a:path>
              <a:moveTo>
                <a:pt x="3257248" y="4146129"/>
              </a:moveTo>
              <a:arcTo wR="2206268" hR="2206268" stAng="3693120" swAng="3413759"/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C726F-D680-408C-909A-ED3AF6C44A97}">
      <dsp:nvSpPr>
        <dsp:cNvPr id="0" name=""/>
        <dsp:cNvSpPr/>
      </dsp:nvSpPr>
      <dsp:spPr>
        <a:xfrm>
          <a:off x="613686" y="3311083"/>
          <a:ext cx="2542905" cy="165288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Unemployed or Inactive - Eligible to work</a:t>
          </a:r>
          <a:endParaRPr lang="en-US" sz="2600" kern="1200"/>
        </a:p>
      </dsp:txBody>
      <dsp:txXfrm>
        <a:off x="694373" y="3391770"/>
        <a:ext cx="2381531" cy="1491514"/>
      </dsp:txXfrm>
    </dsp:sp>
    <dsp:sp modelId="{71D6092D-64E2-42B9-9FAA-023C5E664ACE}">
      <dsp:nvSpPr>
        <dsp:cNvPr id="0" name=""/>
        <dsp:cNvSpPr/>
      </dsp:nvSpPr>
      <dsp:spPr>
        <a:xfrm>
          <a:off x="1589555" y="828125"/>
          <a:ext cx="4412536" cy="4412536"/>
        </a:xfrm>
        <a:custGeom>
          <a:avLst/>
          <a:gdLst/>
          <a:ahLst/>
          <a:cxnLst/>
          <a:rect l="0" t="0" r="0" b="0"/>
          <a:pathLst>
            <a:path>
              <a:moveTo>
                <a:pt x="14684" y="2460392"/>
              </a:moveTo>
              <a:arcTo wR="2206268" hR="2206268" stAng="10403150" swAng="3650026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80E62-5D19-4693-A55E-678631D76963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3ED28-6152-420F-B96E-FAE27D61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72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3ED28-6152-420F-B96E-FAE27D6120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0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8193-F73F-4E25-8FDD-F3E98F395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CB027-DA38-45A5-81D8-CF92D860E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29EFF-418F-495C-A4B4-1F49009D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9CB6-5816-4153-B415-20F1A4AF9FE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7A60-FFB9-4910-B869-A9119792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4FFC6-5305-4C5B-9AEE-572693E8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C7C3-C511-42AE-BF30-95D73FC7A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0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9014-16FD-479A-A9E0-5BC9296A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457A9-B9B0-497E-BB10-7A197AB0E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46349-3165-498C-8EBE-1027DCE5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9CB6-5816-4153-B415-20F1A4AF9FE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8ECC0-2F8C-4330-975E-BD0E078F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35618-1F55-4D69-B279-922089FB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C7C3-C511-42AE-BF30-95D73FC7A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21714-B8E8-471D-88FB-E337A1AF9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03EE5-442D-4BF2-8D91-CCD910A99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BE801-B00E-463A-B3FC-1B52DAAB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9CB6-5816-4153-B415-20F1A4AF9FE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96D9C-6167-4913-88DB-46975116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6A63B-39A8-4688-947F-D630C67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C7C3-C511-42AE-BF30-95D73FC7A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3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B48F-3D5B-4EA0-B173-64CF7150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55765-4909-4D86-B8B5-B16FB11ED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A2CEA-5EA2-427B-ACFF-92BAE748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9CB6-5816-4153-B415-20F1A4AF9FE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026BE-7B98-48DA-BF6F-0478C206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4ADF-400A-468B-B3DE-60CBA608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C7C3-C511-42AE-BF30-95D73FC7A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07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4219-2AD2-4533-970D-AA9E3457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9C354-E5E1-4C82-9D3A-D70F7491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7422C-0EAD-4170-B067-765E6DAF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9CB6-5816-4153-B415-20F1A4AF9FE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8BE48-5D13-41B2-8FF0-51ED861E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7273-F080-40C7-9073-01A4F52D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C7C3-C511-42AE-BF30-95D73FC7A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0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E697-9ECB-44A5-90FC-EFF78C3D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5F761-B61D-4073-8855-532AC71B5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27747-7C35-4CE6-A0EC-EDDBDC022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15C8D-20BA-4F72-A883-D8643D4B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9CB6-5816-4153-B415-20F1A4AF9FE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905F3-CB55-4E40-8CD1-2BA768A2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2F5CF-11DD-4909-8F3F-D8CB8A42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C7C3-C511-42AE-BF30-95D73FC7A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6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8202-1092-4DDD-A99C-A87A38A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29525-EDA2-4215-A7B7-C43EF65BE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CD42B-1178-4D4A-A5F8-AD1A0D6F7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53C27-804D-454E-AD33-B47458C4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2FDAA-5171-4415-BBDD-2C13C7B0E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F530E-87AE-4E74-8295-AC023C6A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9CB6-5816-4153-B415-20F1A4AF9FE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F91AFE-5A59-45F8-9C63-5E9B59EC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60408-87F9-46B2-B18F-84827318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C7C3-C511-42AE-BF30-95D73FC7A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3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AFDB-043D-412E-8E73-606E48B2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F9992-E796-4E6E-941F-F4EC2D7F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9CB6-5816-4153-B415-20F1A4AF9FE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3E627-A270-4D42-9E00-54EA4639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CF886-2E81-43C9-B33D-87E06579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C7C3-C511-42AE-BF30-95D73FC7A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0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18056-6328-461F-9CCE-E207FEFD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9CB6-5816-4153-B415-20F1A4AF9FE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42D9C-4E71-4CA7-BFE6-E779452E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BFADB-AD64-4787-B533-0A6A9627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C7C3-C511-42AE-BF30-95D73FC7A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9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4F6C-F766-4DDC-8E69-F632471A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542B5-2040-44B9-9318-BD3848C3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69E88-C409-4F90-B6B5-149D82B84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2EF16-96C5-4554-88D0-54314FB6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9CB6-5816-4153-B415-20F1A4AF9FE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4B50-C081-4BC6-9174-70377F82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77AEE-2A9D-4088-A7C7-06C06C46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C7C3-C511-42AE-BF30-95D73FC7A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03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9D23-CE1B-437D-BE3D-CDE4C1FF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ED4CA7-2445-4C12-BE08-C77EAFB35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63793-FE81-4253-A2B0-CE477B87D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FDF38-1E4B-4473-B99F-0D65C290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9CB6-5816-4153-B415-20F1A4AF9FE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F1E1E-A1D5-4F98-B46F-6466CCC0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61742-BB6E-424F-85DC-E2F68BD0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C7C3-C511-42AE-BF30-95D73FC7A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89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ACDC0-CF47-41C4-8095-7F220B43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542A2-0DC1-4A27-888B-851110C3B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9C6EF-EF45-4418-AD8E-B02EB2CFD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E9CB6-5816-4153-B415-20F1A4AF9FE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61794-C81C-4A2D-9CD0-4D862D1E3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E97DE-76DB-4637-B1F6-68C7A60D6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DC7C3-C511-42AE-BF30-95D73FC7A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3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6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9.sv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5.jpe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8.sv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3.png"/><Relationship Id="rId3" Type="http://schemas.openxmlformats.org/officeDocument/2006/relationships/hyperlink" Target="mailto:rfiuza@educationdevelopmenttrust.com" TargetMode="External"/><Relationship Id="rId7" Type="http://schemas.openxmlformats.org/officeDocument/2006/relationships/image" Target="../media/image55.png"/><Relationship Id="rId12" Type="http://schemas.openxmlformats.org/officeDocument/2006/relationships/image" Target="../media/image62.svg"/><Relationship Id="rId2" Type="http://schemas.openxmlformats.org/officeDocument/2006/relationships/image" Target="../media/image5.jpeg"/><Relationship Id="rId16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cationdevelopmenttrust.com/making-a-difference" TargetMode="External"/><Relationship Id="rId11" Type="http://schemas.openxmlformats.org/officeDocument/2006/relationships/image" Target="../media/image61.png"/><Relationship Id="rId5" Type="http://schemas.openxmlformats.org/officeDocument/2006/relationships/hyperlink" Target="https://twitter.com/employ_support" TargetMode="External"/><Relationship Id="rId15" Type="http://schemas.openxmlformats.org/officeDocument/2006/relationships/image" Target="../media/image65.png"/><Relationship Id="rId10" Type="http://schemas.openxmlformats.org/officeDocument/2006/relationships/image" Target="../media/image60.svg"/><Relationship Id="rId4" Type="http://schemas.openxmlformats.org/officeDocument/2006/relationships/hyperlink" Target="https://www.facebook.com/EmploySupport" TargetMode="External"/><Relationship Id="rId9" Type="http://schemas.openxmlformats.org/officeDocument/2006/relationships/image" Target="../media/image59.png"/><Relationship Id="rId1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33E6-5AB2-49C4-A617-D794EF570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9739"/>
            <a:ext cx="12192000" cy="14131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n-GB" b="1" dirty="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Difference Programme</a:t>
            </a:r>
            <a:br>
              <a:rPr lang="en-GB" sz="5400" b="1" dirty="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5400" b="1" dirty="0">
              <a:solidFill>
                <a:srgbClr val="006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DF5F5-474B-4C63-938E-2C93E4632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015" y="3660055"/>
            <a:ext cx="11229971" cy="1149741"/>
          </a:xfrm>
        </p:spPr>
        <p:txBody>
          <a:bodyPr>
            <a:normAutofit/>
          </a:bodyPr>
          <a:lstStyle/>
          <a:p>
            <a:pPr algn="r"/>
            <a:r>
              <a:rPr lang="en-GB" sz="1800" dirty="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Engagement Manager: Rita Fiuza</a:t>
            </a:r>
          </a:p>
          <a:p>
            <a:pPr algn="r"/>
            <a:r>
              <a:rPr lang="en-GB" sz="1800" dirty="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07586 070176</a:t>
            </a:r>
          </a:p>
          <a:p>
            <a:pPr algn="r"/>
            <a:r>
              <a:rPr lang="en-GB" sz="1800" dirty="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rfiuza@educationdevelopmenttrust.com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8F71E96-7CE1-4820-B110-A4B392F6D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02" y="105028"/>
            <a:ext cx="2714493" cy="904831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22B64AE9-43F0-48E4-BF79-1AEC66228B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23"/>
          <a:stretch/>
        </p:blipFill>
        <p:spPr>
          <a:xfrm>
            <a:off x="8758868" y="203741"/>
            <a:ext cx="3317141" cy="806118"/>
          </a:xfrm>
          <a:prstGeom prst="rect">
            <a:avLst/>
          </a:prstGeom>
        </p:spPr>
      </p:pic>
      <p:pic>
        <p:nvPicPr>
          <p:cNvPr id="19" name="Picture 18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5FA190C4-ABBB-47BA-B923-65F2954AC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7440"/>
            <a:ext cx="12192000" cy="1940560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061D9F65-04AC-43EF-A481-257B7055F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75" y="203741"/>
            <a:ext cx="3547315" cy="8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9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1E4B85-8586-4BC1-97A9-E035DC499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9" y="126585"/>
            <a:ext cx="1302805" cy="9112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DD61DD-565F-414B-8DFA-DC66DDBD1047}"/>
              </a:ext>
            </a:extLst>
          </p:cNvPr>
          <p:cNvSpPr txBox="1"/>
          <p:nvPr/>
        </p:nvSpPr>
        <p:spPr>
          <a:xfrm>
            <a:off x="1417473" y="31160"/>
            <a:ext cx="10604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15D84"/>
                </a:solidFill>
              </a:rPr>
              <a:t>Education Development Trust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30222BB-35CB-4E6A-B7D8-A5C5F041283B}"/>
              </a:ext>
            </a:extLst>
          </p:cNvPr>
          <p:cNvGrpSpPr/>
          <p:nvPr/>
        </p:nvGrpSpPr>
        <p:grpSpPr>
          <a:xfrm>
            <a:off x="176486" y="1333502"/>
            <a:ext cx="2947713" cy="5209005"/>
            <a:chOff x="139318" y="1273878"/>
            <a:chExt cx="3102503" cy="51797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10BAC0-C8EC-4C03-B097-5C4A48C2BC8B}"/>
                </a:ext>
              </a:extLst>
            </p:cNvPr>
            <p:cNvSpPr/>
            <p:nvPr/>
          </p:nvSpPr>
          <p:spPr>
            <a:xfrm>
              <a:off x="139319" y="2197100"/>
              <a:ext cx="2857500" cy="360984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international not-for-profit organization working to improve education outcomes and the transition from education to work.</a:t>
              </a:r>
            </a:p>
            <a:p>
              <a:pPr algn="ctr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3F9AACC3-392E-4559-8F20-D224DFC07897}"/>
                </a:ext>
              </a:extLst>
            </p:cNvPr>
            <p:cNvSpPr/>
            <p:nvPr/>
          </p:nvSpPr>
          <p:spPr>
            <a:xfrm>
              <a:off x="139318" y="5891631"/>
              <a:ext cx="3102503" cy="561975"/>
            </a:xfrm>
            <a:prstGeom prst="homePlat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1DD7139-8A0C-478C-A36A-6C48334B19E2}"/>
                </a:ext>
              </a:extLst>
            </p:cNvPr>
            <p:cNvGrpSpPr/>
            <p:nvPr/>
          </p:nvGrpSpPr>
          <p:grpSpPr>
            <a:xfrm>
              <a:off x="777437" y="1273878"/>
              <a:ext cx="1581264" cy="1458164"/>
              <a:chOff x="946036" y="1552443"/>
              <a:chExt cx="1581264" cy="1458164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DCB5594-16BC-4042-B44F-584875134FE2}"/>
                  </a:ext>
                </a:extLst>
              </p:cNvPr>
              <p:cNvSpPr/>
              <p:nvPr/>
            </p:nvSpPr>
            <p:spPr>
              <a:xfrm>
                <a:off x="946036" y="1552443"/>
                <a:ext cx="1581264" cy="1458164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Graphic 41" descr="Philanthropy outline">
                <a:extLst>
                  <a:ext uri="{FF2B5EF4-FFF2-40B4-BE49-F238E27FC236}">
                    <a16:creationId xmlns:a16="http://schemas.microsoft.com/office/drawing/2014/main" id="{BE2A1820-95A0-48CD-AD0E-75EDC8408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9760" y="1698100"/>
                <a:ext cx="1248750" cy="1248750"/>
              </a:xfrm>
              <a:prstGeom prst="rect">
                <a:avLst/>
              </a:prstGeom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CD33203-ECA3-424E-8BF2-123337D9F7AB}"/>
              </a:ext>
            </a:extLst>
          </p:cNvPr>
          <p:cNvGrpSpPr/>
          <p:nvPr/>
        </p:nvGrpSpPr>
        <p:grpSpPr>
          <a:xfrm>
            <a:off x="2919028" y="1328335"/>
            <a:ext cx="3113486" cy="5209005"/>
            <a:chOff x="2996819" y="1268741"/>
            <a:chExt cx="3276981" cy="517972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606B6B4-F8C4-40FC-A69E-7D960CBCCDE2}"/>
                </a:ext>
              </a:extLst>
            </p:cNvPr>
            <p:cNvGrpSpPr/>
            <p:nvPr/>
          </p:nvGrpSpPr>
          <p:grpSpPr>
            <a:xfrm>
              <a:off x="2996819" y="1268741"/>
              <a:ext cx="3276981" cy="5179728"/>
              <a:chOff x="2996819" y="1268741"/>
              <a:chExt cx="3276981" cy="5179728"/>
            </a:xfrm>
          </p:grpSpPr>
          <p:sp>
            <p:nvSpPr>
              <p:cNvPr id="29" name="Arrow: Chevron 28">
                <a:extLst>
                  <a:ext uri="{FF2B5EF4-FFF2-40B4-BE49-F238E27FC236}">
                    <a16:creationId xmlns:a16="http://schemas.microsoft.com/office/drawing/2014/main" id="{CAEC9350-7876-44BB-A984-F074FE746EF8}"/>
                  </a:ext>
                </a:extLst>
              </p:cNvPr>
              <p:cNvSpPr/>
              <p:nvPr/>
            </p:nvSpPr>
            <p:spPr>
              <a:xfrm>
                <a:off x="2996819" y="5886494"/>
                <a:ext cx="3276981" cy="561975"/>
              </a:xfrm>
              <a:prstGeom prst="chevron">
                <a:avLst/>
              </a:prstGeom>
              <a:solidFill>
                <a:srgbClr val="54C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E8B7A9C-F0ED-4CAE-A5D5-7EA9B6FEFA92}"/>
                  </a:ext>
                </a:extLst>
              </p:cNvPr>
              <p:cNvSpPr/>
              <p:nvPr/>
            </p:nvSpPr>
            <p:spPr>
              <a:xfrm>
                <a:off x="3131122" y="2191963"/>
                <a:ext cx="2857500" cy="3609840"/>
              </a:xfrm>
              <a:prstGeom prst="rect">
                <a:avLst/>
              </a:prstGeom>
              <a:solidFill>
                <a:srgbClr val="54C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provide empowering employability and careers services to young people and adults and improve school systems at scale.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964014E-2FFC-410D-B14F-8E2BF75C2BF4}"/>
                  </a:ext>
                </a:extLst>
              </p:cNvPr>
              <p:cNvGrpSpPr/>
              <p:nvPr/>
            </p:nvGrpSpPr>
            <p:grpSpPr>
              <a:xfrm>
                <a:off x="3769240" y="1268741"/>
                <a:ext cx="1581264" cy="1458164"/>
                <a:chOff x="946036" y="1552443"/>
                <a:chExt cx="1581264" cy="1458164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121F10C6-6F26-4AE3-8C3B-9CFF13CD800E}"/>
                    </a:ext>
                  </a:extLst>
                </p:cNvPr>
                <p:cNvSpPr/>
                <p:nvPr/>
              </p:nvSpPr>
              <p:spPr>
                <a:xfrm>
                  <a:off x="946036" y="1552443"/>
                  <a:ext cx="1581264" cy="1458164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54CC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47" name="Graphic 46" descr="Mountains outline">
                  <a:extLst>
                    <a:ext uri="{FF2B5EF4-FFF2-40B4-BE49-F238E27FC236}">
                      <a16:creationId xmlns:a16="http://schemas.microsoft.com/office/drawing/2014/main" id="{422ACC5F-237F-41E5-B8B5-C71943A1C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/>
              </p:blipFill>
              <p:spPr>
                <a:xfrm>
                  <a:off x="1139760" y="1698100"/>
                  <a:ext cx="1248750" cy="1248750"/>
                </a:xfrm>
                <a:prstGeom prst="rect">
                  <a:avLst/>
                </a:prstGeom>
              </p:spPr>
            </p:pic>
          </p:grpSp>
        </p:grpSp>
        <p:pic>
          <p:nvPicPr>
            <p:cNvPr id="49" name="Graphic 48" descr="Flag outline">
              <a:extLst>
                <a:ext uri="{FF2B5EF4-FFF2-40B4-BE49-F238E27FC236}">
                  <a16:creationId xmlns:a16="http://schemas.microsoft.com/office/drawing/2014/main" id="{B0DC6D03-486A-4CB6-8805-252723212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8163" t="1" r="1" b="37980"/>
            <a:stretch/>
          </p:blipFill>
          <p:spPr>
            <a:xfrm>
              <a:off x="4388552" y="1422312"/>
              <a:ext cx="393373" cy="265651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92F5D17-664B-4DF1-91BE-6F18E0540FD6}"/>
              </a:ext>
            </a:extLst>
          </p:cNvPr>
          <p:cNvGrpSpPr/>
          <p:nvPr/>
        </p:nvGrpSpPr>
        <p:grpSpPr>
          <a:xfrm>
            <a:off x="5830843" y="1315635"/>
            <a:ext cx="3113486" cy="5214171"/>
            <a:chOff x="6041497" y="1268741"/>
            <a:chExt cx="3276981" cy="5184865"/>
          </a:xfrm>
        </p:grpSpPr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9A3C3E54-D971-4836-A2B4-BA217A2236E9}"/>
                </a:ext>
              </a:extLst>
            </p:cNvPr>
            <p:cNvSpPr/>
            <p:nvPr/>
          </p:nvSpPr>
          <p:spPr>
            <a:xfrm>
              <a:off x="6041497" y="5891631"/>
              <a:ext cx="3276981" cy="561975"/>
            </a:xfrm>
            <a:prstGeom prst="chevron">
              <a:avLst/>
            </a:prstGeom>
            <a:solidFill>
              <a:srgbClr val="4DC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109C8D3-C443-4005-A09B-DD10B0617A28}"/>
                </a:ext>
              </a:extLst>
            </p:cNvPr>
            <p:cNvSpPr/>
            <p:nvPr/>
          </p:nvSpPr>
          <p:spPr>
            <a:xfrm>
              <a:off x="6162540" y="2191963"/>
              <a:ext cx="2857500" cy="3609840"/>
            </a:xfrm>
            <a:prstGeom prst="rect">
              <a:avLst/>
            </a:prstGeom>
            <a:solidFill>
              <a:srgbClr val="4DC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 over two decades, </a:t>
              </a:r>
              <a:r>
                <a:rPr lang="en-GB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 have been designing, pioneering and delivering excellence in the provision of careers and employability advice and guidance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407C5B5-DE9A-45CA-A6B8-30376D9C6AF4}"/>
                </a:ext>
              </a:extLst>
            </p:cNvPr>
            <p:cNvGrpSpPr/>
            <p:nvPr/>
          </p:nvGrpSpPr>
          <p:grpSpPr>
            <a:xfrm>
              <a:off x="6800658" y="1268741"/>
              <a:ext cx="1581264" cy="1475932"/>
              <a:chOff x="946036" y="1552443"/>
              <a:chExt cx="1581264" cy="1475932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E98F797-6E56-4E60-96F1-12AA099B7D24}"/>
                  </a:ext>
                </a:extLst>
              </p:cNvPr>
              <p:cNvSpPr/>
              <p:nvPr/>
            </p:nvSpPr>
            <p:spPr>
              <a:xfrm>
                <a:off x="946036" y="1552443"/>
                <a:ext cx="1581264" cy="147593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4DC5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3" name="Graphic 52" descr="Excellent outline">
                <a:extLst>
                  <a:ext uri="{FF2B5EF4-FFF2-40B4-BE49-F238E27FC236}">
                    <a16:creationId xmlns:a16="http://schemas.microsoft.com/office/drawing/2014/main" id="{6DC8AA49-C6EA-4973-BB86-8CC20D02F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1130609" y="1682177"/>
                <a:ext cx="1248750" cy="1248750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217E399-2A19-4444-910D-9B1519AAD154}"/>
              </a:ext>
            </a:extLst>
          </p:cNvPr>
          <p:cNvGrpSpPr/>
          <p:nvPr/>
        </p:nvGrpSpPr>
        <p:grpSpPr>
          <a:xfrm>
            <a:off x="8739955" y="1315664"/>
            <a:ext cx="2780440" cy="5209004"/>
            <a:chOff x="9095555" y="1268741"/>
            <a:chExt cx="2926446" cy="517972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759810B-DEA5-407F-A0EB-9356D10D66B3}"/>
                </a:ext>
              </a:extLst>
            </p:cNvPr>
            <p:cNvSpPr/>
            <p:nvPr/>
          </p:nvSpPr>
          <p:spPr>
            <a:xfrm>
              <a:off x="9164500" y="2191963"/>
              <a:ext cx="2857500" cy="3609840"/>
            </a:xfrm>
            <a:prstGeom prst="rect">
              <a:avLst/>
            </a:prstGeom>
            <a:solidFill>
              <a:srgbClr val="48BB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 work hard to give adults better access to an evolving job market and increase their likelihood of thriving in a fast-changing economic landscape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5746BDC-DA95-4B83-9863-020A5D405AA9}"/>
                </a:ext>
              </a:extLst>
            </p:cNvPr>
            <p:cNvGrpSpPr/>
            <p:nvPr/>
          </p:nvGrpSpPr>
          <p:grpSpPr>
            <a:xfrm>
              <a:off x="9802618" y="1268741"/>
              <a:ext cx="1581264" cy="1470765"/>
              <a:chOff x="946036" y="1552443"/>
              <a:chExt cx="1581264" cy="147076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C9BDEA6-E298-49B3-A8BC-EC30AF4004F2}"/>
                  </a:ext>
                </a:extLst>
              </p:cNvPr>
              <p:cNvSpPr/>
              <p:nvPr/>
            </p:nvSpPr>
            <p:spPr>
              <a:xfrm>
                <a:off x="946036" y="1552443"/>
                <a:ext cx="1581264" cy="147076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48BB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7" name="Graphic 56" descr="Connections outline">
                <a:extLst>
                  <a:ext uri="{FF2B5EF4-FFF2-40B4-BE49-F238E27FC236}">
                    <a16:creationId xmlns:a16="http://schemas.microsoft.com/office/drawing/2014/main" id="{E3EF351D-65D9-4C60-8C88-8FB64C1F0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1139760" y="1698100"/>
                <a:ext cx="1248750" cy="1248750"/>
              </a:xfrm>
              <a:prstGeom prst="rect">
                <a:avLst/>
              </a:prstGeom>
            </p:spPr>
          </p:pic>
        </p:grpSp>
        <p:sp>
          <p:nvSpPr>
            <p:cNvPr id="58" name="Arrow: Chevron 57">
              <a:extLst>
                <a:ext uri="{FF2B5EF4-FFF2-40B4-BE49-F238E27FC236}">
                  <a16:creationId xmlns:a16="http://schemas.microsoft.com/office/drawing/2014/main" id="{90BA8358-7D8E-42E4-A48D-CE55176B9EFB}"/>
                </a:ext>
              </a:extLst>
            </p:cNvPr>
            <p:cNvSpPr/>
            <p:nvPr/>
          </p:nvSpPr>
          <p:spPr>
            <a:xfrm>
              <a:off x="9095555" y="5886493"/>
              <a:ext cx="2926446" cy="561975"/>
            </a:xfrm>
            <a:custGeom>
              <a:avLst/>
              <a:gdLst>
                <a:gd name="connsiteX0" fmla="*/ 0 w 3276980"/>
                <a:gd name="connsiteY0" fmla="*/ 0 h 561975"/>
                <a:gd name="connsiteX1" fmla="*/ 2995993 w 3276980"/>
                <a:gd name="connsiteY1" fmla="*/ 0 h 561975"/>
                <a:gd name="connsiteX2" fmla="*/ 3276980 w 3276980"/>
                <a:gd name="connsiteY2" fmla="*/ 280988 h 561975"/>
                <a:gd name="connsiteX3" fmla="*/ 2995993 w 3276980"/>
                <a:gd name="connsiteY3" fmla="*/ 561975 h 561975"/>
                <a:gd name="connsiteX4" fmla="*/ 0 w 3276980"/>
                <a:gd name="connsiteY4" fmla="*/ 561975 h 561975"/>
                <a:gd name="connsiteX5" fmla="*/ 280988 w 3276980"/>
                <a:gd name="connsiteY5" fmla="*/ 280988 h 561975"/>
                <a:gd name="connsiteX6" fmla="*/ 0 w 3276980"/>
                <a:gd name="connsiteY6" fmla="*/ 0 h 561975"/>
                <a:gd name="connsiteX0" fmla="*/ 0 w 3000533"/>
                <a:gd name="connsiteY0" fmla="*/ 0 h 561975"/>
                <a:gd name="connsiteX1" fmla="*/ 2995993 w 3000533"/>
                <a:gd name="connsiteY1" fmla="*/ 0 h 561975"/>
                <a:gd name="connsiteX2" fmla="*/ 3000533 w 3000533"/>
                <a:gd name="connsiteY2" fmla="*/ 328835 h 561975"/>
                <a:gd name="connsiteX3" fmla="*/ 2995993 w 3000533"/>
                <a:gd name="connsiteY3" fmla="*/ 561975 h 561975"/>
                <a:gd name="connsiteX4" fmla="*/ 0 w 3000533"/>
                <a:gd name="connsiteY4" fmla="*/ 561975 h 561975"/>
                <a:gd name="connsiteX5" fmla="*/ 280988 w 3000533"/>
                <a:gd name="connsiteY5" fmla="*/ 280988 h 561975"/>
                <a:gd name="connsiteX6" fmla="*/ 0 w 3000533"/>
                <a:gd name="connsiteY6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0533" h="561975">
                  <a:moveTo>
                    <a:pt x="0" y="0"/>
                  </a:moveTo>
                  <a:lnTo>
                    <a:pt x="2995993" y="0"/>
                  </a:lnTo>
                  <a:cubicBezTo>
                    <a:pt x="2997506" y="109612"/>
                    <a:pt x="2999020" y="219223"/>
                    <a:pt x="3000533" y="328835"/>
                  </a:cubicBezTo>
                  <a:cubicBezTo>
                    <a:pt x="2999020" y="406548"/>
                    <a:pt x="2997506" y="484262"/>
                    <a:pt x="2995993" y="561975"/>
                  </a:cubicBezTo>
                  <a:lnTo>
                    <a:pt x="0" y="561975"/>
                  </a:lnTo>
                  <a:lnTo>
                    <a:pt x="280988" y="280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BB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5E1CC367-4275-45D3-B198-DD3CA940F235}"/>
              </a:ext>
            </a:extLst>
          </p:cNvPr>
          <p:cNvSpPr/>
          <p:nvPr/>
        </p:nvSpPr>
        <p:spPr>
          <a:xfrm rot="5400000">
            <a:off x="8509593" y="3175596"/>
            <a:ext cx="6857995" cy="506819"/>
          </a:xfrm>
          <a:prstGeom prst="rect">
            <a:avLst/>
          </a:prstGeom>
          <a:solidFill>
            <a:srgbClr val="015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51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1E4B85-8586-4BC1-97A9-E035DC499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9" y="126585"/>
            <a:ext cx="1302805" cy="9112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DD61DD-565F-414B-8DFA-DC66DDBD1047}"/>
              </a:ext>
            </a:extLst>
          </p:cNvPr>
          <p:cNvSpPr txBox="1"/>
          <p:nvPr/>
        </p:nvSpPr>
        <p:spPr>
          <a:xfrm>
            <a:off x="1472804" y="-6686"/>
            <a:ext cx="10719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15D84"/>
                </a:solidFill>
              </a:rPr>
              <a:t>Our Programme</a:t>
            </a:r>
          </a:p>
        </p:txBody>
      </p:sp>
      <p:sp>
        <p:nvSpPr>
          <p:cNvPr id="40" name="Rectangle 39" descr="Classroom">
            <a:extLst>
              <a:ext uri="{FF2B5EF4-FFF2-40B4-BE49-F238E27FC236}">
                <a16:creationId xmlns:a16="http://schemas.microsoft.com/office/drawing/2014/main" id="{BC3F2704-B12D-4648-A43E-FDB30498F984}"/>
              </a:ext>
            </a:extLst>
          </p:cNvPr>
          <p:cNvSpPr/>
          <p:nvPr/>
        </p:nvSpPr>
        <p:spPr>
          <a:xfrm>
            <a:off x="169999" y="3301766"/>
            <a:ext cx="1093500" cy="10935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A06A3D-043E-4977-9E1D-756759F9E4C5}"/>
              </a:ext>
            </a:extLst>
          </p:cNvPr>
          <p:cNvSpPr txBox="1"/>
          <p:nvPr/>
        </p:nvSpPr>
        <p:spPr>
          <a:xfrm>
            <a:off x="1263498" y="1854090"/>
            <a:ext cx="4697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15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 Difference launched on 26</a:t>
            </a:r>
            <a:r>
              <a:rPr lang="en-US" sz="2000" b="1" baseline="30000" dirty="0">
                <a:solidFill>
                  <a:srgbClr val="015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015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October 2020 and will run for 3 years.</a:t>
            </a:r>
            <a:endParaRPr lang="en-US" sz="2000" b="1" dirty="0">
              <a:solidFill>
                <a:srgbClr val="015D8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79D6B6-7904-4644-95BA-D80F57DDA56A}"/>
              </a:ext>
            </a:extLst>
          </p:cNvPr>
          <p:cNvSpPr txBox="1"/>
          <p:nvPr/>
        </p:nvSpPr>
        <p:spPr>
          <a:xfrm>
            <a:off x="1263498" y="3210623"/>
            <a:ext cx="46976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15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ESF funded programme offering a tailored programme of </a:t>
            </a:r>
            <a:r>
              <a:rPr lang="en-US" sz="2000" b="1" dirty="0">
                <a:solidFill>
                  <a:srgbClr val="015D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 for Unemployed and Economically Inactive Participants.</a:t>
            </a:r>
            <a:endParaRPr lang="en-GB" sz="2000" dirty="0">
              <a:solidFill>
                <a:srgbClr val="015D84"/>
              </a:solidFill>
            </a:endParaRPr>
          </a:p>
        </p:txBody>
      </p:sp>
      <p:pic>
        <p:nvPicPr>
          <p:cNvPr id="7" name="Graphic 6" descr="Rocket with solid fill">
            <a:extLst>
              <a:ext uri="{FF2B5EF4-FFF2-40B4-BE49-F238E27FC236}">
                <a16:creationId xmlns:a16="http://schemas.microsoft.com/office/drawing/2014/main" id="{10A3A277-3C3A-4C18-BD63-96877E0CC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637" y="1734813"/>
            <a:ext cx="914400" cy="914400"/>
          </a:xfrm>
          <a:prstGeom prst="rect">
            <a:avLst/>
          </a:prstGeom>
        </p:spPr>
      </p:pic>
      <p:sp>
        <p:nvSpPr>
          <p:cNvPr id="66" name="Rectangle 65" descr="Marker">
            <a:extLst>
              <a:ext uri="{FF2B5EF4-FFF2-40B4-BE49-F238E27FC236}">
                <a16:creationId xmlns:a16="http://schemas.microsoft.com/office/drawing/2014/main" id="{5C60727D-A2C9-47D1-A3EE-1495D9C338AA}"/>
              </a:ext>
            </a:extLst>
          </p:cNvPr>
          <p:cNvSpPr/>
          <p:nvPr/>
        </p:nvSpPr>
        <p:spPr>
          <a:xfrm>
            <a:off x="191087" y="4892446"/>
            <a:ext cx="1093500" cy="10935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667B0FB-07CB-43BF-A1B1-D32386E117EB}"/>
              </a:ext>
            </a:extLst>
          </p:cNvPr>
          <p:cNvSpPr txBox="1"/>
          <p:nvPr/>
        </p:nvSpPr>
        <p:spPr>
          <a:xfrm>
            <a:off x="1263498" y="4970283"/>
            <a:ext cx="46875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15D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Covers the Coast to Capital region with a team specifically in place to support Croydon residents.</a:t>
            </a:r>
            <a:endParaRPr lang="en-US" sz="2000" dirty="0">
              <a:solidFill>
                <a:srgbClr val="015D8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F61541C-5E50-418A-A581-8DC2003C3757}"/>
              </a:ext>
            </a:extLst>
          </p:cNvPr>
          <p:cNvSpPr/>
          <p:nvPr/>
        </p:nvSpPr>
        <p:spPr>
          <a:xfrm rot="5400000">
            <a:off x="8509593" y="3175596"/>
            <a:ext cx="6857995" cy="506819"/>
          </a:xfrm>
          <a:prstGeom prst="rect">
            <a:avLst/>
          </a:prstGeom>
          <a:solidFill>
            <a:srgbClr val="015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5AEF55-323D-4FB0-A8C0-EDD3835D7C2D}"/>
              </a:ext>
            </a:extLst>
          </p:cNvPr>
          <p:cNvGrpSpPr/>
          <p:nvPr/>
        </p:nvGrpSpPr>
        <p:grpSpPr>
          <a:xfrm>
            <a:off x="5841442" y="1268770"/>
            <a:ext cx="5674365" cy="5159491"/>
            <a:chOff x="5841442" y="1268770"/>
            <a:chExt cx="5674365" cy="5159491"/>
          </a:xfrm>
        </p:grpSpPr>
        <p:pic>
          <p:nvPicPr>
            <p:cNvPr id="31" name="Picture Placeholder 5" descr="coast_to_capital_map__january_2019__copy_565">
              <a:extLst>
                <a:ext uri="{FF2B5EF4-FFF2-40B4-BE49-F238E27FC236}">
                  <a16:creationId xmlns:a16="http://schemas.microsoft.com/office/drawing/2014/main" id="{BC94A112-4122-4DCF-B299-2F1987F2948A}"/>
                </a:ext>
              </a:extLst>
            </p:cNvPr>
            <p:cNvPicPr>
              <a:picLocks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1" r="20557" b="1382"/>
            <a:stretch/>
          </p:blipFill>
          <p:spPr bwMode="auto">
            <a:xfrm>
              <a:off x="5841442" y="1268770"/>
              <a:ext cx="5634434" cy="5159491"/>
            </a:xfrm>
            <a:prstGeom prst="rect">
              <a:avLst/>
            </a:prstGeom>
            <a:noFill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E8DE36-12F4-4644-A79F-2FA46950CFA3}"/>
                </a:ext>
              </a:extLst>
            </p:cNvPr>
            <p:cNvSpPr/>
            <p:nvPr/>
          </p:nvSpPr>
          <p:spPr>
            <a:xfrm>
              <a:off x="11008988" y="5326912"/>
              <a:ext cx="50681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13473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Subtitle 2">
            <a:extLst>
              <a:ext uri="{FF2B5EF4-FFF2-40B4-BE49-F238E27FC236}">
                <a16:creationId xmlns:a16="http://schemas.microsoft.com/office/drawing/2014/main" id="{5365F68D-4897-4841-B9BA-E367608CAB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843916"/>
              </p:ext>
            </p:extLst>
          </p:nvPr>
        </p:nvGraphicFramePr>
        <p:xfrm>
          <a:off x="-361508" y="1183923"/>
          <a:ext cx="7591647" cy="554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A0D148C-A82C-4E79-BB40-D02D7B20392D}"/>
              </a:ext>
            </a:extLst>
          </p:cNvPr>
          <p:cNvSpPr/>
          <p:nvPr/>
        </p:nvSpPr>
        <p:spPr>
          <a:xfrm rot="5400000">
            <a:off x="8509593" y="3175596"/>
            <a:ext cx="6857995" cy="506819"/>
          </a:xfrm>
          <a:prstGeom prst="rect">
            <a:avLst/>
          </a:prstGeom>
          <a:solidFill>
            <a:srgbClr val="015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595092-C4FC-43D9-A141-6AB06FA67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9" y="126585"/>
            <a:ext cx="1302805" cy="91122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A55D6F-5469-48B4-BEC3-31ECC286CDDA}"/>
              </a:ext>
            </a:extLst>
          </p:cNvPr>
          <p:cNvSpPr txBox="1"/>
          <p:nvPr/>
        </p:nvSpPr>
        <p:spPr>
          <a:xfrm>
            <a:off x="1472804" y="-6686"/>
            <a:ext cx="10719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15D84"/>
                </a:solidFill>
              </a:rPr>
              <a:t>Our Customers</a:t>
            </a:r>
          </a:p>
        </p:txBody>
      </p:sp>
      <p:pic>
        <p:nvPicPr>
          <p:cNvPr id="3" name="Graphic 2" descr="Users with solid fill">
            <a:extLst>
              <a:ext uri="{FF2B5EF4-FFF2-40B4-BE49-F238E27FC236}">
                <a16:creationId xmlns:a16="http://schemas.microsoft.com/office/drawing/2014/main" id="{8E04158D-B5DA-4086-B4D9-D7F524F7C8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52614" y="2961855"/>
            <a:ext cx="2204407" cy="22044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0C07AE-3134-4531-BB85-234A62DB410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631" r="-2" b="25597"/>
          <a:stretch/>
        </p:blipFill>
        <p:spPr>
          <a:xfrm>
            <a:off x="6569460" y="9246"/>
            <a:ext cx="5126354" cy="2340549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9" name="Picture 28" descr="A person sitting at a table eating food&#10;&#10;Description automatically generated">
            <a:extLst>
              <a:ext uri="{FF2B5EF4-FFF2-40B4-BE49-F238E27FC236}">
                <a16:creationId xmlns:a16="http://schemas.microsoft.com/office/drawing/2014/main" id="{329614A9-2ABB-4114-89FC-B8DCF1ABA5C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r="-2" b="31026"/>
          <a:stretch/>
        </p:blipFill>
        <p:spPr>
          <a:xfrm>
            <a:off x="6601359" y="4581574"/>
            <a:ext cx="5083822" cy="2277815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pic>
        <p:nvPicPr>
          <p:cNvPr id="1030" name="Picture 6" descr="Mature business woman making notes on a piece of paper Free Photo">
            <a:extLst>
              <a:ext uri="{FF2B5EF4-FFF2-40B4-BE49-F238E27FC236}">
                <a16:creationId xmlns:a16="http://schemas.microsoft.com/office/drawing/2014/main" id="{8C5788F2-4A8F-4CD0-8FA9-148E48775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 b="15110"/>
          <a:stretch/>
        </p:blipFill>
        <p:spPr bwMode="auto">
          <a:xfrm>
            <a:off x="7432161" y="2411146"/>
            <a:ext cx="4253020" cy="20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58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0D148C-A82C-4E79-BB40-D02D7B20392D}"/>
              </a:ext>
            </a:extLst>
          </p:cNvPr>
          <p:cNvSpPr/>
          <p:nvPr/>
        </p:nvSpPr>
        <p:spPr>
          <a:xfrm rot="5400000">
            <a:off x="8509593" y="3175596"/>
            <a:ext cx="6857995" cy="506819"/>
          </a:xfrm>
          <a:prstGeom prst="rect">
            <a:avLst/>
          </a:prstGeom>
          <a:solidFill>
            <a:srgbClr val="015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595092-C4FC-43D9-A141-6AB06FA67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9" y="126585"/>
            <a:ext cx="1302805" cy="91122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A55D6F-5469-48B4-BEC3-31ECC286CDDA}"/>
              </a:ext>
            </a:extLst>
          </p:cNvPr>
          <p:cNvSpPr txBox="1"/>
          <p:nvPr/>
        </p:nvSpPr>
        <p:spPr>
          <a:xfrm>
            <a:off x="1472804" y="-6686"/>
            <a:ext cx="10719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15D84"/>
                </a:solidFill>
              </a:rPr>
              <a:t>Priority Groups</a:t>
            </a:r>
          </a:p>
        </p:txBody>
      </p:sp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0F4C4DB3-EECF-4395-A95D-63F970B0C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64291" y="3997843"/>
            <a:ext cx="3343938" cy="3343938"/>
          </a:xfrm>
          <a:prstGeom prst="rect">
            <a:avLst/>
          </a:prstGeom>
        </p:spPr>
      </p:pic>
      <p:pic>
        <p:nvPicPr>
          <p:cNvPr id="14" name="Graphic 13" descr="User with solid fill">
            <a:extLst>
              <a:ext uri="{FF2B5EF4-FFF2-40B4-BE49-F238E27FC236}">
                <a16:creationId xmlns:a16="http://schemas.microsoft.com/office/drawing/2014/main" id="{858FEC54-FB30-4652-9C3F-E0303502F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6871" y="3997843"/>
            <a:ext cx="3343938" cy="3343938"/>
          </a:xfrm>
          <a:prstGeom prst="rect">
            <a:avLst/>
          </a:prstGeom>
        </p:spPr>
      </p:pic>
      <p:pic>
        <p:nvPicPr>
          <p:cNvPr id="15" name="Graphic 14" descr="User with solid fill">
            <a:extLst>
              <a:ext uri="{FF2B5EF4-FFF2-40B4-BE49-F238E27FC236}">
                <a16:creationId xmlns:a16="http://schemas.microsoft.com/office/drawing/2014/main" id="{FBE71249-8D65-4557-BB79-744C1C6DCE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263" y="3997843"/>
            <a:ext cx="3343938" cy="3343938"/>
          </a:xfrm>
          <a:prstGeom prst="rect">
            <a:avLst/>
          </a:prstGeom>
        </p:spPr>
      </p:pic>
      <p:pic>
        <p:nvPicPr>
          <p:cNvPr id="17" name="Graphic 16" descr="User with solid fill">
            <a:extLst>
              <a:ext uri="{FF2B5EF4-FFF2-40B4-BE49-F238E27FC236}">
                <a16:creationId xmlns:a16="http://schemas.microsoft.com/office/drawing/2014/main" id="{94B33C46-D730-4E7E-9B02-8035A7BB73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01324" y="3997841"/>
            <a:ext cx="3343938" cy="3343938"/>
          </a:xfrm>
          <a:prstGeom prst="rect">
            <a:avLst/>
          </a:prstGeom>
        </p:spPr>
      </p:pic>
      <p:pic>
        <p:nvPicPr>
          <p:cNvPr id="18" name="Graphic 17" descr="User with solid fill">
            <a:extLst>
              <a:ext uri="{FF2B5EF4-FFF2-40B4-BE49-F238E27FC236}">
                <a16:creationId xmlns:a16="http://schemas.microsoft.com/office/drawing/2014/main" id="{12B4E6C8-033A-4C79-85F5-D82A187C45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13308" y="3997843"/>
            <a:ext cx="3343938" cy="334393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E272294-27B3-4571-AF04-0DA8055F0393}"/>
              </a:ext>
            </a:extLst>
          </p:cNvPr>
          <p:cNvGrpSpPr/>
          <p:nvPr/>
        </p:nvGrpSpPr>
        <p:grpSpPr>
          <a:xfrm>
            <a:off x="278091" y="1722623"/>
            <a:ext cx="1860994" cy="2562446"/>
            <a:chOff x="278091" y="1722623"/>
            <a:chExt cx="1860994" cy="2562446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876EC404-45C9-456C-8F4C-7D7D0D96BC2E}"/>
                </a:ext>
              </a:extLst>
            </p:cNvPr>
            <p:cNvSpPr/>
            <p:nvPr/>
          </p:nvSpPr>
          <p:spPr>
            <a:xfrm rot="5400000">
              <a:off x="-72635" y="2073349"/>
              <a:ext cx="2562446" cy="1860994"/>
            </a:xfrm>
            <a:prstGeom prst="homePlate">
              <a:avLst/>
            </a:prstGeom>
            <a:solidFill>
              <a:srgbClr val="017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6F0A4B-FEEC-442D-9F55-A1C617960CC8}"/>
                </a:ext>
              </a:extLst>
            </p:cNvPr>
            <p:cNvSpPr txBox="1"/>
            <p:nvPr/>
          </p:nvSpPr>
          <p:spPr>
            <a:xfrm>
              <a:off x="516356" y="1967023"/>
              <a:ext cx="1397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Over 50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3CFD5D-A94D-4C5E-AD3A-76198AE9E10D}"/>
              </a:ext>
            </a:extLst>
          </p:cNvPr>
          <p:cNvGrpSpPr/>
          <p:nvPr/>
        </p:nvGrpSpPr>
        <p:grpSpPr>
          <a:xfrm>
            <a:off x="2578343" y="1722623"/>
            <a:ext cx="1860994" cy="2562446"/>
            <a:chOff x="278091" y="1722623"/>
            <a:chExt cx="1860994" cy="2562446"/>
          </a:xfrm>
          <a:solidFill>
            <a:srgbClr val="5B9BD5"/>
          </a:solidFill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2E309C49-8181-4103-8633-3DEBE1E636D6}"/>
                </a:ext>
              </a:extLst>
            </p:cNvPr>
            <p:cNvSpPr/>
            <p:nvPr/>
          </p:nvSpPr>
          <p:spPr>
            <a:xfrm rot="5400000">
              <a:off x="-72635" y="2073349"/>
              <a:ext cx="2562446" cy="186099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09E09E-8B32-4D59-B092-C2F2090D1A9D}"/>
                </a:ext>
              </a:extLst>
            </p:cNvPr>
            <p:cNvSpPr txBox="1"/>
            <p:nvPr/>
          </p:nvSpPr>
          <p:spPr>
            <a:xfrm>
              <a:off x="516356" y="1967023"/>
              <a:ext cx="13975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Lone Parent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3404BC-4CE7-4821-8F79-3110D39159CB}"/>
              </a:ext>
            </a:extLst>
          </p:cNvPr>
          <p:cNvGrpSpPr/>
          <p:nvPr/>
        </p:nvGrpSpPr>
        <p:grpSpPr>
          <a:xfrm>
            <a:off x="4920751" y="1722623"/>
            <a:ext cx="1860994" cy="2562446"/>
            <a:chOff x="278091" y="1722623"/>
            <a:chExt cx="1860994" cy="2562446"/>
          </a:xfrm>
          <a:solidFill>
            <a:srgbClr val="54CCCD"/>
          </a:solidFill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6074CEC9-8510-44ED-99AD-C0CBC811F615}"/>
                </a:ext>
              </a:extLst>
            </p:cNvPr>
            <p:cNvSpPr/>
            <p:nvPr/>
          </p:nvSpPr>
          <p:spPr>
            <a:xfrm rot="5400000">
              <a:off x="-72635" y="2073349"/>
              <a:ext cx="2562446" cy="186099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309DAB-5096-4ED2-9943-58C4B1ADF5E6}"/>
                </a:ext>
              </a:extLst>
            </p:cNvPr>
            <p:cNvSpPr txBox="1"/>
            <p:nvPr/>
          </p:nvSpPr>
          <p:spPr>
            <a:xfrm>
              <a:off x="368298" y="1967023"/>
              <a:ext cx="16866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Ethnic Minority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718EB1-146E-4179-AB39-5D6F37BE724A}"/>
              </a:ext>
            </a:extLst>
          </p:cNvPr>
          <p:cNvGrpSpPr/>
          <p:nvPr/>
        </p:nvGrpSpPr>
        <p:grpSpPr>
          <a:xfrm>
            <a:off x="7219798" y="1722623"/>
            <a:ext cx="1860994" cy="2562446"/>
            <a:chOff x="278091" y="1722623"/>
            <a:chExt cx="1860994" cy="2562446"/>
          </a:xfrm>
          <a:solidFill>
            <a:srgbClr val="4DC58D"/>
          </a:solidFill>
        </p:grpSpPr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05EEFF6D-C5F5-4B16-A9C0-2B6B73F4A69D}"/>
                </a:ext>
              </a:extLst>
            </p:cNvPr>
            <p:cNvSpPr/>
            <p:nvPr/>
          </p:nvSpPr>
          <p:spPr>
            <a:xfrm rot="5400000">
              <a:off x="-72635" y="2073349"/>
              <a:ext cx="2562446" cy="186099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671869-432D-467F-8732-8EA94BF059DA}"/>
                </a:ext>
              </a:extLst>
            </p:cNvPr>
            <p:cNvSpPr txBox="1"/>
            <p:nvPr/>
          </p:nvSpPr>
          <p:spPr>
            <a:xfrm>
              <a:off x="368298" y="1967023"/>
              <a:ext cx="168660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Disability </a:t>
              </a:r>
              <a:r>
                <a:rPr lang="en-GB" sz="2400" b="1" dirty="0">
                  <a:solidFill>
                    <a:schemeClr val="bg1"/>
                  </a:solidFill>
                </a:rPr>
                <a:t>or long-term health problems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A05756-BDD5-4A29-BAFF-3E252D6458F3}"/>
              </a:ext>
            </a:extLst>
          </p:cNvPr>
          <p:cNvGrpSpPr/>
          <p:nvPr/>
        </p:nvGrpSpPr>
        <p:grpSpPr>
          <a:xfrm>
            <a:off x="9562206" y="1722623"/>
            <a:ext cx="1860994" cy="2562446"/>
            <a:chOff x="278091" y="1722623"/>
            <a:chExt cx="1860994" cy="2562446"/>
          </a:xfrm>
          <a:solidFill>
            <a:srgbClr val="48BB4F"/>
          </a:solidFill>
        </p:grpSpPr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47CD5960-BCB1-4BCA-846B-40BDA3A8B2EA}"/>
                </a:ext>
              </a:extLst>
            </p:cNvPr>
            <p:cNvSpPr/>
            <p:nvPr/>
          </p:nvSpPr>
          <p:spPr>
            <a:xfrm rot="5400000">
              <a:off x="-72635" y="2073349"/>
              <a:ext cx="2562446" cy="186099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DCE67F-82B8-46F3-8A44-E16E129743CB}"/>
                </a:ext>
              </a:extLst>
            </p:cNvPr>
            <p:cNvSpPr txBox="1"/>
            <p:nvPr/>
          </p:nvSpPr>
          <p:spPr>
            <a:xfrm>
              <a:off x="368298" y="1967023"/>
              <a:ext cx="16866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Without Basic Skills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30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an with solid fill">
            <a:extLst>
              <a:ext uri="{FF2B5EF4-FFF2-40B4-BE49-F238E27FC236}">
                <a16:creationId xmlns:a16="http://schemas.microsoft.com/office/drawing/2014/main" id="{A334DDB0-1E1C-4A6B-902E-F00BA2DD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5056" y="1381150"/>
            <a:ext cx="5043150" cy="50431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5CDDD45-C992-4B4B-AFA8-2717A62BDFF1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3902294" y="3303719"/>
            <a:ext cx="0" cy="1428987"/>
          </a:xfrm>
          <a:prstGeom prst="line">
            <a:avLst/>
          </a:prstGeom>
          <a:ln w="57150">
            <a:solidFill>
              <a:srgbClr val="015D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013D0F6-0982-4570-B754-391D6FB554A4}"/>
              </a:ext>
            </a:extLst>
          </p:cNvPr>
          <p:cNvSpPr/>
          <p:nvPr/>
        </p:nvSpPr>
        <p:spPr>
          <a:xfrm rot="5400000">
            <a:off x="8509593" y="3175596"/>
            <a:ext cx="6857995" cy="506819"/>
          </a:xfrm>
          <a:prstGeom prst="rect">
            <a:avLst/>
          </a:prstGeom>
          <a:solidFill>
            <a:srgbClr val="015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BDFACE-B11D-4CDB-ADB0-738B32E65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9" y="126585"/>
            <a:ext cx="1302805" cy="911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077B55-EC65-455E-8C26-35BDA4026C6D}"/>
              </a:ext>
            </a:extLst>
          </p:cNvPr>
          <p:cNvSpPr txBox="1"/>
          <p:nvPr/>
        </p:nvSpPr>
        <p:spPr>
          <a:xfrm>
            <a:off x="1472804" y="-6686"/>
            <a:ext cx="10719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15D84"/>
                </a:solidFill>
              </a:rPr>
              <a:t>Participant Journey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A9BE81-6388-4D19-B10C-3F45177EB477}"/>
              </a:ext>
            </a:extLst>
          </p:cNvPr>
          <p:cNvGrpSpPr/>
          <p:nvPr/>
        </p:nvGrpSpPr>
        <p:grpSpPr>
          <a:xfrm>
            <a:off x="7143358" y="1046355"/>
            <a:ext cx="1246767" cy="1140080"/>
            <a:chOff x="7326247" y="1796235"/>
            <a:chExt cx="1472805" cy="138186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AE3342-DFC4-4874-80D9-1A5FB1AD9F59}"/>
                </a:ext>
              </a:extLst>
            </p:cNvPr>
            <p:cNvSpPr/>
            <p:nvPr/>
          </p:nvSpPr>
          <p:spPr>
            <a:xfrm>
              <a:off x="7719236" y="2502568"/>
              <a:ext cx="686827" cy="675530"/>
            </a:xfrm>
            <a:prstGeom prst="ellipse">
              <a:avLst/>
            </a:prstGeom>
            <a:noFill/>
            <a:ln w="184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Graphic 9" descr="Marker with solid fill">
              <a:extLst>
                <a:ext uri="{FF2B5EF4-FFF2-40B4-BE49-F238E27FC236}">
                  <a16:creationId xmlns:a16="http://schemas.microsoft.com/office/drawing/2014/main" id="{4393ACBE-1EE1-49CD-AF73-441E4CD03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26247" y="1796235"/>
              <a:ext cx="1472805" cy="1302805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3160F78-24F7-477E-826E-AD5EA1017E17}"/>
              </a:ext>
            </a:extLst>
          </p:cNvPr>
          <p:cNvSpPr/>
          <p:nvPr/>
        </p:nvSpPr>
        <p:spPr>
          <a:xfrm>
            <a:off x="8438146" y="1153789"/>
            <a:ext cx="3137135" cy="1507957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1-2-1 Outcome Star</a:t>
            </a:r>
          </a:p>
          <a:p>
            <a:pPr algn="ctr"/>
            <a:r>
              <a:rPr lang="en-GB" sz="2000" dirty="0"/>
              <a:t>We find out work or training goals and create an action plan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1866E1-4FEF-42F5-86A8-54E71F8FCE82}"/>
              </a:ext>
            </a:extLst>
          </p:cNvPr>
          <p:cNvGrpSpPr/>
          <p:nvPr/>
        </p:nvGrpSpPr>
        <p:grpSpPr>
          <a:xfrm>
            <a:off x="3262466" y="2186433"/>
            <a:ext cx="1279656" cy="1151051"/>
            <a:chOff x="7326247" y="1766559"/>
            <a:chExt cx="1472805" cy="141153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B322844-B89C-4FEA-83D3-764FDB564353}"/>
                </a:ext>
              </a:extLst>
            </p:cNvPr>
            <p:cNvSpPr/>
            <p:nvPr/>
          </p:nvSpPr>
          <p:spPr>
            <a:xfrm>
              <a:off x="7719236" y="2502568"/>
              <a:ext cx="686827" cy="675530"/>
            </a:xfrm>
            <a:prstGeom prst="ellipse">
              <a:avLst/>
            </a:prstGeom>
            <a:solidFill>
              <a:schemeClr val="bg1"/>
            </a:solidFill>
            <a:ln w="184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Marker with solid fill">
              <a:extLst>
                <a:ext uri="{FF2B5EF4-FFF2-40B4-BE49-F238E27FC236}">
                  <a16:creationId xmlns:a16="http://schemas.microsoft.com/office/drawing/2014/main" id="{AFAF0D3C-03C7-4BDF-B311-21AF2BC6E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26247" y="1766559"/>
              <a:ext cx="1472805" cy="1370133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56BBBD-97DD-4B16-98C4-707533266F41}"/>
              </a:ext>
            </a:extLst>
          </p:cNvPr>
          <p:cNvCxnSpPr>
            <a:cxnSpLocks/>
          </p:cNvCxnSpPr>
          <p:nvPr/>
        </p:nvCxnSpPr>
        <p:spPr>
          <a:xfrm>
            <a:off x="3884873" y="1907767"/>
            <a:ext cx="3591160" cy="0"/>
          </a:xfrm>
          <a:prstGeom prst="line">
            <a:avLst/>
          </a:prstGeom>
          <a:ln w="57150">
            <a:solidFill>
              <a:srgbClr val="015D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32E7AB9-B35C-4A66-8755-246085843225}"/>
              </a:ext>
            </a:extLst>
          </p:cNvPr>
          <p:cNvSpPr/>
          <p:nvPr/>
        </p:nvSpPr>
        <p:spPr>
          <a:xfrm>
            <a:off x="148221" y="2071840"/>
            <a:ext cx="3174940" cy="1507957"/>
          </a:xfrm>
          <a:prstGeom prst="rect">
            <a:avLst/>
          </a:prstGeom>
          <a:solidFill>
            <a:srgbClr val="54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1-2-1 Personalised Coaching</a:t>
            </a:r>
          </a:p>
          <a:p>
            <a:pPr algn="ctr"/>
            <a:r>
              <a:rPr lang="en-GB" sz="2000" dirty="0"/>
              <a:t>For up to four months – includes revisit of action plan and Outcomes Star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06E636-2AB1-436A-A86D-42D66DDD2002}"/>
              </a:ext>
            </a:extLst>
          </p:cNvPr>
          <p:cNvGrpSpPr/>
          <p:nvPr/>
        </p:nvGrpSpPr>
        <p:grpSpPr>
          <a:xfrm>
            <a:off x="7139460" y="4058938"/>
            <a:ext cx="1246767" cy="1140080"/>
            <a:chOff x="7326247" y="1796235"/>
            <a:chExt cx="1472805" cy="138186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84E8EB8-40FA-4E3B-8FE3-CA45B6EDD781}"/>
                </a:ext>
              </a:extLst>
            </p:cNvPr>
            <p:cNvSpPr/>
            <p:nvPr/>
          </p:nvSpPr>
          <p:spPr>
            <a:xfrm>
              <a:off x="7719236" y="2502568"/>
              <a:ext cx="686827" cy="675530"/>
            </a:xfrm>
            <a:prstGeom prst="ellipse">
              <a:avLst/>
            </a:prstGeom>
            <a:noFill/>
            <a:ln w="184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Graphic 43" descr="Marker with solid fill">
              <a:extLst>
                <a:ext uri="{FF2B5EF4-FFF2-40B4-BE49-F238E27FC236}">
                  <a16:creationId xmlns:a16="http://schemas.microsoft.com/office/drawing/2014/main" id="{238A0D43-3460-4EAF-88D5-E3BC533AD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26247" y="1796235"/>
              <a:ext cx="1472805" cy="1302805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404A11B8-6903-49E9-B167-6215A10CA3FA}"/>
              </a:ext>
            </a:extLst>
          </p:cNvPr>
          <p:cNvSpPr/>
          <p:nvPr/>
        </p:nvSpPr>
        <p:spPr>
          <a:xfrm>
            <a:off x="8467136" y="4058938"/>
            <a:ext cx="3137135" cy="1507957"/>
          </a:xfrm>
          <a:prstGeom prst="rect">
            <a:avLst/>
          </a:prstGeom>
          <a:solidFill>
            <a:srgbClr val="4DC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Group Workshops</a:t>
            </a:r>
          </a:p>
          <a:p>
            <a:pPr algn="ctr"/>
            <a:r>
              <a:rPr lang="en-GB" sz="2000" dirty="0"/>
              <a:t>Including employer opportunities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2E4138-53FD-4EDB-AB2C-60CB1EA550D5}"/>
              </a:ext>
            </a:extLst>
          </p:cNvPr>
          <p:cNvCxnSpPr>
            <a:cxnSpLocks/>
          </p:cNvCxnSpPr>
          <p:nvPr/>
        </p:nvCxnSpPr>
        <p:spPr>
          <a:xfrm>
            <a:off x="3880975" y="4812916"/>
            <a:ext cx="3591160" cy="0"/>
          </a:xfrm>
          <a:prstGeom prst="line">
            <a:avLst/>
          </a:prstGeom>
          <a:ln w="57150">
            <a:solidFill>
              <a:srgbClr val="015D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1B3397-990D-4FAC-B15A-740FAE0E38D9}"/>
              </a:ext>
            </a:extLst>
          </p:cNvPr>
          <p:cNvCxnSpPr>
            <a:cxnSpLocks/>
          </p:cNvCxnSpPr>
          <p:nvPr/>
        </p:nvCxnSpPr>
        <p:spPr>
          <a:xfrm>
            <a:off x="3880975" y="1906988"/>
            <a:ext cx="0" cy="435159"/>
          </a:xfrm>
          <a:prstGeom prst="line">
            <a:avLst/>
          </a:prstGeom>
          <a:ln w="57150">
            <a:solidFill>
              <a:srgbClr val="015D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5D151C9-6EF5-491C-BD20-447930C29C1C}"/>
              </a:ext>
            </a:extLst>
          </p:cNvPr>
          <p:cNvCxnSpPr>
            <a:cxnSpLocks/>
          </p:cNvCxnSpPr>
          <p:nvPr/>
        </p:nvCxnSpPr>
        <p:spPr>
          <a:xfrm>
            <a:off x="7819312" y="5199018"/>
            <a:ext cx="0" cy="1225282"/>
          </a:xfrm>
          <a:prstGeom prst="line">
            <a:avLst/>
          </a:prstGeom>
          <a:ln w="57150">
            <a:solidFill>
              <a:srgbClr val="015D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2478537-2550-450D-B0EB-DF6BAB31CD51}"/>
              </a:ext>
            </a:extLst>
          </p:cNvPr>
          <p:cNvCxnSpPr>
            <a:cxnSpLocks/>
          </p:cNvCxnSpPr>
          <p:nvPr/>
        </p:nvCxnSpPr>
        <p:spPr>
          <a:xfrm>
            <a:off x="3902294" y="6424300"/>
            <a:ext cx="3917018" cy="0"/>
          </a:xfrm>
          <a:prstGeom prst="line">
            <a:avLst/>
          </a:prstGeom>
          <a:ln w="57150">
            <a:solidFill>
              <a:srgbClr val="015D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2F1430E-1C84-49AD-AE37-8777CC06DAA4}"/>
              </a:ext>
            </a:extLst>
          </p:cNvPr>
          <p:cNvGrpSpPr/>
          <p:nvPr/>
        </p:nvGrpSpPr>
        <p:grpSpPr>
          <a:xfrm>
            <a:off x="3279794" y="5369110"/>
            <a:ext cx="1279656" cy="1151051"/>
            <a:chOff x="7326247" y="1766559"/>
            <a:chExt cx="1472805" cy="1411539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8F836EA-D2ED-4760-87E8-8AB1307269F4}"/>
                </a:ext>
              </a:extLst>
            </p:cNvPr>
            <p:cNvSpPr/>
            <p:nvPr/>
          </p:nvSpPr>
          <p:spPr>
            <a:xfrm>
              <a:off x="7719236" y="2502568"/>
              <a:ext cx="686827" cy="675530"/>
            </a:xfrm>
            <a:prstGeom prst="ellipse">
              <a:avLst/>
            </a:prstGeom>
            <a:solidFill>
              <a:schemeClr val="bg1"/>
            </a:solidFill>
            <a:ln w="184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8" name="Graphic 67" descr="Marker with solid fill">
              <a:extLst>
                <a:ext uri="{FF2B5EF4-FFF2-40B4-BE49-F238E27FC236}">
                  <a16:creationId xmlns:a16="http://schemas.microsoft.com/office/drawing/2014/main" id="{454DB686-565C-436A-9A53-F42F52087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26247" y="1766559"/>
              <a:ext cx="1472805" cy="1370133"/>
            </a:xfrm>
            <a:prstGeom prst="rect">
              <a:avLst/>
            </a:prstGeom>
          </p:spPr>
        </p:pic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4471044A-A100-4C51-A272-601011173868}"/>
              </a:ext>
            </a:extLst>
          </p:cNvPr>
          <p:cNvSpPr/>
          <p:nvPr/>
        </p:nvSpPr>
        <p:spPr>
          <a:xfrm>
            <a:off x="169999" y="4987515"/>
            <a:ext cx="3125055" cy="1507957"/>
          </a:xfrm>
          <a:prstGeom prst="rect">
            <a:avLst/>
          </a:prstGeom>
          <a:solidFill>
            <a:srgbClr val="48B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Final Outcome Star</a:t>
            </a:r>
          </a:p>
          <a:p>
            <a:pPr algn="ctr"/>
            <a:r>
              <a:rPr lang="en-GB" sz="2000" dirty="0"/>
              <a:t>Participant moves into work, is work ready or moves into training</a:t>
            </a:r>
          </a:p>
        </p:txBody>
      </p:sp>
    </p:spTree>
    <p:extLst>
      <p:ext uri="{BB962C8B-B14F-4D97-AF65-F5344CB8AC3E}">
        <p14:creationId xmlns:p14="http://schemas.microsoft.com/office/powerpoint/2010/main" val="27249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 animBg="1"/>
      <p:bldP spid="47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E4444ED-7FA9-4A0C-9DDA-A235639EC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876" y="1069926"/>
            <a:ext cx="5838005" cy="27083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70843E-9480-4C8E-A2F2-9BD7705907B7}"/>
              </a:ext>
            </a:extLst>
          </p:cNvPr>
          <p:cNvSpPr txBox="1"/>
          <p:nvPr/>
        </p:nvSpPr>
        <p:spPr>
          <a:xfrm>
            <a:off x="279400" y="2207100"/>
            <a:ext cx="51510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D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D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participants would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D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D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Making a Difference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15D8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D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D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D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48%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D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D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participants leave the programme having moved into employment or active job-searching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AAFD82-B83C-44DA-8A72-91926A9AE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526" y="3711753"/>
            <a:ext cx="5915363" cy="3162281"/>
          </a:xfrm>
          <a:prstGeom prst="rect">
            <a:avLst/>
          </a:prstGeom>
        </p:spPr>
      </p:pic>
      <p:pic>
        <p:nvPicPr>
          <p:cNvPr id="8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487E68-1ABA-4CA2-8BE4-14656311ED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9" y="126585"/>
            <a:ext cx="1302805" cy="911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C916D2-F346-4B6D-990A-71EE53A5AE14}"/>
              </a:ext>
            </a:extLst>
          </p:cNvPr>
          <p:cNvSpPr txBox="1"/>
          <p:nvPr/>
        </p:nvSpPr>
        <p:spPr>
          <a:xfrm>
            <a:off x="1472804" y="-6686"/>
            <a:ext cx="10719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15D84"/>
                </a:solidFill>
              </a:rPr>
              <a:t>Making an Impact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5F5A5B-49D1-4D3B-A6C7-992419880D09}"/>
              </a:ext>
            </a:extLst>
          </p:cNvPr>
          <p:cNvSpPr/>
          <p:nvPr/>
        </p:nvSpPr>
        <p:spPr>
          <a:xfrm rot="5400000">
            <a:off x="8509593" y="3175596"/>
            <a:ext cx="6857995" cy="506819"/>
          </a:xfrm>
          <a:prstGeom prst="rect">
            <a:avLst/>
          </a:prstGeom>
          <a:solidFill>
            <a:srgbClr val="015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Graphic 2" descr="Linear Graph with solid fill">
            <a:extLst>
              <a:ext uri="{FF2B5EF4-FFF2-40B4-BE49-F238E27FC236}">
                <a16:creationId xmlns:a16="http://schemas.microsoft.com/office/drawing/2014/main" id="{DF302885-D99C-4248-8854-5014449EE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3060" y="1197438"/>
            <a:ext cx="1183693" cy="1183693"/>
          </a:xfrm>
          <a:prstGeom prst="rect">
            <a:avLst/>
          </a:prstGeom>
        </p:spPr>
      </p:pic>
      <p:pic>
        <p:nvPicPr>
          <p:cNvPr id="7" name="Graphic 6" descr="Briefcase with solid fill">
            <a:extLst>
              <a:ext uri="{FF2B5EF4-FFF2-40B4-BE49-F238E27FC236}">
                <a16:creationId xmlns:a16="http://schemas.microsoft.com/office/drawing/2014/main" id="{0E8C6DBA-1806-4230-A1A5-7DB5BAA9B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7900" y="3867150"/>
            <a:ext cx="1076907" cy="10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69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F63939CD-604F-463B-9173-77A4D4ABA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0"/>
          <a:stretch/>
        </p:blipFill>
        <p:spPr>
          <a:xfrm>
            <a:off x="5687319" y="-3936"/>
            <a:ext cx="5976596" cy="6858000"/>
          </a:xfrm>
          <a:prstGeom prst="rect">
            <a:avLst/>
          </a:prstGeom>
        </p:spPr>
      </p:pic>
      <p:pic>
        <p:nvPicPr>
          <p:cNvPr id="8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487E68-1ABA-4CA2-8BE4-14656311E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9" y="126585"/>
            <a:ext cx="1302805" cy="911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C916D2-F346-4B6D-990A-71EE53A5AE14}"/>
              </a:ext>
            </a:extLst>
          </p:cNvPr>
          <p:cNvSpPr txBox="1"/>
          <p:nvPr/>
        </p:nvSpPr>
        <p:spPr>
          <a:xfrm>
            <a:off x="1472804" y="-6686"/>
            <a:ext cx="10719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>
                <a:solidFill>
                  <a:srgbClr val="015D84"/>
                </a:solidFill>
              </a:rPr>
              <a:t>Referral Process</a:t>
            </a:r>
            <a:endParaRPr lang="en-GB" sz="6600" b="1" dirty="0">
              <a:solidFill>
                <a:srgbClr val="015D8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5F5A5B-49D1-4D3B-A6C7-992419880D09}"/>
              </a:ext>
            </a:extLst>
          </p:cNvPr>
          <p:cNvSpPr/>
          <p:nvPr/>
        </p:nvSpPr>
        <p:spPr>
          <a:xfrm rot="5400000">
            <a:off x="8509593" y="3175596"/>
            <a:ext cx="6857995" cy="506819"/>
          </a:xfrm>
          <a:prstGeom prst="rect">
            <a:avLst/>
          </a:prstGeom>
          <a:solidFill>
            <a:srgbClr val="015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2529EA-F410-4209-9609-F407C06F2CD0}"/>
              </a:ext>
            </a:extLst>
          </p:cNvPr>
          <p:cNvSpPr txBox="1"/>
          <p:nvPr/>
        </p:nvSpPr>
        <p:spPr>
          <a:xfrm>
            <a:off x="608874" y="1728276"/>
            <a:ext cx="6102350" cy="94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JCP or partner organisation’s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Self-referral’s</a:t>
            </a:r>
            <a:endParaRPr lang="en-US" sz="2800" b="1" dirty="0">
              <a:solidFill>
                <a:srgbClr val="006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5C71C7-189E-4940-9B4B-6D400D91E2F8}"/>
              </a:ext>
            </a:extLst>
          </p:cNvPr>
          <p:cNvSpPr txBox="1"/>
          <p:nvPr/>
        </p:nvSpPr>
        <p:spPr>
          <a:xfrm>
            <a:off x="1047750" y="2844800"/>
            <a:ext cx="4818828" cy="307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rgbClr val="006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u="sng" dirty="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" b="1" u="sng" dirty="0">
              <a:solidFill>
                <a:srgbClr val="006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01329 559177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solidFill>
                <a:srgbClr val="006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mades@educationdevelopmenttrust.com</a:t>
            </a:r>
          </a:p>
        </p:txBody>
      </p:sp>
      <p:pic>
        <p:nvPicPr>
          <p:cNvPr id="15" name="Graphic 14" descr="Speaker phone with solid fill">
            <a:extLst>
              <a:ext uri="{FF2B5EF4-FFF2-40B4-BE49-F238E27FC236}">
                <a16:creationId xmlns:a16="http://schemas.microsoft.com/office/drawing/2014/main" id="{24BBC921-58DA-4AE2-AFEC-C382F3342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26" y="3535266"/>
            <a:ext cx="939224" cy="999406"/>
          </a:xfrm>
          <a:prstGeom prst="rect">
            <a:avLst/>
          </a:prstGeom>
        </p:spPr>
      </p:pic>
      <p:pic>
        <p:nvPicPr>
          <p:cNvPr id="16" name="Graphic 15" descr="Email with solid fill">
            <a:extLst>
              <a:ext uri="{FF2B5EF4-FFF2-40B4-BE49-F238E27FC236}">
                <a16:creationId xmlns:a16="http://schemas.microsoft.com/office/drawing/2014/main" id="{61BDAFEF-EF67-41CE-A2E3-1C641F91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999" y="4622132"/>
            <a:ext cx="877751" cy="8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46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E52123-3A9E-45EC-9A33-476B10D1C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9" y="126585"/>
            <a:ext cx="1302805" cy="911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EC1D00-C6FD-43CA-AC1D-9392E7E42D4C}"/>
              </a:ext>
            </a:extLst>
          </p:cNvPr>
          <p:cNvSpPr txBox="1"/>
          <p:nvPr/>
        </p:nvSpPr>
        <p:spPr>
          <a:xfrm>
            <a:off x="1472804" y="-6686"/>
            <a:ext cx="10719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15D84"/>
                </a:solidFill>
              </a:rPr>
              <a:t>Contact Information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206AC-645B-40DC-B842-0665843EEBD3}"/>
              </a:ext>
            </a:extLst>
          </p:cNvPr>
          <p:cNvSpPr/>
          <p:nvPr/>
        </p:nvSpPr>
        <p:spPr>
          <a:xfrm rot="5400000">
            <a:off x="8509593" y="3175596"/>
            <a:ext cx="6857995" cy="506819"/>
          </a:xfrm>
          <a:prstGeom prst="rect">
            <a:avLst/>
          </a:prstGeom>
          <a:solidFill>
            <a:srgbClr val="015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EE2099-D736-4E20-9B81-BB407A3ED1A0}"/>
              </a:ext>
            </a:extLst>
          </p:cNvPr>
          <p:cNvSpPr txBox="1">
            <a:spLocks/>
          </p:cNvSpPr>
          <p:nvPr/>
        </p:nvSpPr>
        <p:spPr>
          <a:xfrm>
            <a:off x="1472804" y="1177778"/>
            <a:ext cx="10331116" cy="5686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14400" b="1" dirty="0">
                <a:solidFill>
                  <a:srgbClr val="0062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Rita Fiuza</a:t>
            </a:r>
          </a:p>
          <a:p>
            <a:pPr marL="0" indent="0">
              <a:lnSpc>
                <a:spcPct val="110000"/>
              </a:lnSpc>
              <a:buNone/>
            </a:pPr>
            <a:endParaRPr lang="en-GB" sz="4000" b="1" dirty="0">
              <a:solidFill>
                <a:srgbClr val="0062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rfiuza@educationdevelopmenttrust.com</a:t>
            </a:r>
            <a:endParaRPr lang="en-GB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1200" dirty="0">
                <a:solidFill>
                  <a:srgbClr val="0062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07586 070176</a:t>
            </a:r>
          </a:p>
          <a:p>
            <a:pPr marL="0" indent="0">
              <a:lnSpc>
                <a:spcPct val="110000"/>
              </a:lnSpc>
              <a:buNone/>
            </a:pPr>
            <a:endParaRPr lang="en-GB" sz="4000" dirty="0">
              <a:solidFill>
                <a:srgbClr val="0062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1200" dirty="0">
                <a:solidFill>
                  <a:srgbClr val="0062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facebook.com/</a:t>
            </a:r>
            <a:r>
              <a:rPr lang="en-GB" sz="11200" dirty="0" err="1">
                <a:solidFill>
                  <a:srgbClr val="0062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employsupport</a:t>
            </a:r>
            <a:endParaRPr lang="en-GB" sz="11200" dirty="0">
              <a:solidFill>
                <a:srgbClr val="0062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4000" dirty="0">
              <a:solidFill>
                <a:srgbClr val="0062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1200" dirty="0">
                <a:solidFill>
                  <a:srgbClr val="006297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twitter.com/</a:t>
            </a:r>
            <a:r>
              <a:rPr lang="en-GB" sz="11200" dirty="0" err="1">
                <a:solidFill>
                  <a:srgbClr val="006297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employ_support</a:t>
            </a:r>
            <a:endParaRPr lang="en-GB" sz="11200" dirty="0">
              <a:solidFill>
                <a:srgbClr val="0062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4000" dirty="0">
              <a:solidFill>
                <a:srgbClr val="0062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1200" dirty="0">
                <a:solidFill>
                  <a:srgbClr val="0062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01329 559177</a:t>
            </a:r>
          </a:p>
          <a:p>
            <a:pPr marL="0" indent="0">
              <a:lnSpc>
                <a:spcPct val="110000"/>
              </a:lnSpc>
              <a:buNone/>
            </a:pPr>
            <a:endParaRPr lang="en-GB" sz="4000" dirty="0">
              <a:solidFill>
                <a:srgbClr val="0062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12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www.educationdevelopmenttrust.com/making-a-difference</a:t>
            </a:r>
            <a:endParaRPr lang="en-GB" sz="112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 descr="Speaker phone with solid fill">
            <a:extLst>
              <a:ext uri="{FF2B5EF4-FFF2-40B4-BE49-F238E27FC236}">
                <a16:creationId xmlns:a16="http://schemas.microsoft.com/office/drawing/2014/main" id="{A63B5F00-E21E-486D-A84A-DF27E9CEFB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609" y="5160091"/>
            <a:ext cx="914400" cy="914400"/>
          </a:xfrm>
          <a:prstGeom prst="rect">
            <a:avLst/>
          </a:prstGeom>
        </p:spPr>
      </p:pic>
      <p:pic>
        <p:nvPicPr>
          <p:cNvPr id="12" name="Graphic 11" descr="Smart Phone with solid fill">
            <a:extLst>
              <a:ext uri="{FF2B5EF4-FFF2-40B4-BE49-F238E27FC236}">
                <a16:creationId xmlns:a16="http://schemas.microsoft.com/office/drawing/2014/main" id="{086AEEE5-934E-49D7-89CE-1F0802D58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939" y="2941340"/>
            <a:ext cx="782902" cy="692211"/>
          </a:xfrm>
          <a:prstGeom prst="rect">
            <a:avLst/>
          </a:prstGeom>
        </p:spPr>
      </p:pic>
      <p:pic>
        <p:nvPicPr>
          <p:cNvPr id="14" name="Graphic 13" descr="Internet with solid fill">
            <a:extLst>
              <a:ext uri="{FF2B5EF4-FFF2-40B4-BE49-F238E27FC236}">
                <a16:creationId xmlns:a16="http://schemas.microsoft.com/office/drawing/2014/main" id="{8D16E469-F1CE-4CD9-A88B-1F9422C0E2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7609" y="5893215"/>
            <a:ext cx="914400" cy="914400"/>
          </a:xfrm>
          <a:prstGeom prst="rect">
            <a:avLst/>
          </a:prstGeom>
        </p:spPr>
      </p:pic>
      <p:pic>
        <p:nvPicPr>
          <p:cNvPr id="2050" name="Picture 2" descr="Facebook icon - Free download on Iconfinder">
            <a:hlinkClick r:id="rId4"/>
            <a:extLst>
              <a:ext uri="{FF2B5EF4-FFF2-40B4-BE49-F238E27FC236}">
                <a16:creationId xmlns:a16="http://schemas.microsoft.com/office/drawing/2014/main" id="{E3BBA395-B4DE-430F-BEB0-87DE95672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4" y="3739903"/>
            <a:ext cx="692212" cy="6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witter icon Royalty Free Vector Image - VectorStock">
            <a:hlinkClick r:id="rId5"/>
            <a:extLst>
              <a:ext uri="{FF2B5EF4-FFF2-40B4-BE49-F238E27FC236}">
                <a16:creationId xmlns:a16="http://schemas.microsoft.com/office/drawing/2014/main" id="{F19BFFEA-FC90-440D-8A78-F938AB0A8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6"/>
          <a:stretch/>
        </p:blipFill>
        <p:spPr bwMode="auto">
          <a:xfrm>
            <a:off x="503403" y="4340392"/>
            <a:ext cx="1049003" cy="9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Envelope with solid fill">
            <a:extLst>
              <a:ext uri="{FF2B5EF4-FFF2-40B4-BE49-F238E27FC236}">
                <a16:creationId xmlns:a16="http://schemas.microsoft.com/office/drawing/2014/main" id="{5244556A-DDD6-45B9-8CCA-E3B985E04D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7335" y="2134290"/>
            <a:ext cx="778042" cy="7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94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C6FE17E51EF44B7E041CB57719315" ma:contentTypeVersion="8" ma:contentTypeDescription="Create a new document." ma:contentTypeScope="" ma:versionID="791b68fcd31aff0855402cc7b2dfa94a">
  <xsd:schema xmlns:xsd="http://www.w3.org/2001/XMLSchema" xmlns:xs="http://www.w3.org/2001/XMLSchema" xmlns:p="http://schemas.microsoft.com/office/2006/metadata/properties" xmlns:ns2="083a6b03-7f16-4dbb-91ef-9076ab310c30" targetNamespace="http://schemas.microsoft.com/office/2006/metadata/properties" ma:root="true" ma:fieldsID="c464c14c926dec480e89a3ef764a3ead" ns2:_="">
    <xsd:import namespace="083a6b03-7f16-4dbb-91ef-9076ab310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a6b03-7f16-4dbb-91ef-9076ab310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E14473-C192-4E76-AA06-C6C42ED4D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99A4D-F933-4F71-8A86-5B7F0EB91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3a6b03-7f16-4dbb-91ef-9076ab310c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0A97B4-64D3-4379-87E3-6FA32B9AC0D2}">
  <ds:schemaRefs>
    <ds:schemaRef ds:uri="http://purl.org/dc/terms/"/>
    <ds:schemaRef ds:uri="http://schemas.openxmlformats.org/package/2006/metadata/core-properties"/>
    <ds:schemaRef ds:uri="http://purl.org/dc/dcmitype/"/>
    <ds:schemaRef ds:uri="083a6b03-7f16-4dbb-91ef-9076ab310c30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1269</TotalTime>
  <Words>328</Words>
  <Application>Microsoft Office PowerPoint</Application>
  <PresentationFormat>Widescreen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Making a Difference Programme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Difference Programme  Education Development Trust</dc:title>
  <dc:creator>Melanie Rignall</dc:creator>
  <cp:lastModifiedBy>Rita Fiuza</cp:lastModifiedBy>
  <cp:revision>24</cp:revision>
  <dcterms:created xsi:type="dcterms:W3CDTF">2020-11-12T10:49:47Z</dcterms:created>
  <dcterms:modified xsi:type="dcterms:W3CDTF">2023-01-23T13:16:40Z</dcterms:modified>
</cp:coreProperties>
</file>