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notesMasterIdLst>
    <p:notesMasterId r:id="rId9"/>
  </p:notesMasterIdLst>
  <p:handoutMasterIdLst>
    <p:handoutMasterId r:id="rId10"/>
  </p:handoutMasterIdLst>
  <p:sldIdLst>
    <p:sldId id="386" r:id="rId6"/>
    <p:sldId id="402" r:id="rId7"/>
    <p:sldId id="404" r:id="rId8"/>
  </p:sldIdLst>
  <p:sldSz cx="9144000" cy="6858000" type="screen4x3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riam Lemar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81867" autoAdjust="0"/>
  </p:normalViewPr>
  <p:slideViewPr>
    <p:cSldViewPr snapToGrid="0" snapToObjects="1">
      <p:cViewPr varScale="1">
        <p:scale>
          <a:sx n="61" d="100"/>
          <a:sy n="61" d="100"/>
        </p:scale>
        <p:origin x="167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85CA8D-0D3A-5945-AEA5-573CEC5202D2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935D2-2F5F-CD42-ABAF-0CEA4C92F3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6401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9BF1BE-E314-6946-8113-7438D7AF4878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C5598-16C8-5B49-AEB6-D11157615C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0468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5E890-3E96-451B-8481-79E1113CA9CE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1</a:t>
            </a:fld>
            <a:endParaRPr lang="en-GB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5136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50C77-1CAF-49EE-9CE3-9923332971B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876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C5598-16C8-5B49-AEB6-D11157615CF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193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94A39-62C3-414A-BF35-215E99D45358}" type="datetime1">
              <a:rPr lang="en-GB" smtClean="0">
                <a:latin typeface="Georgia"/>
              </a:rPr>
              <a:t>15/06/2017</a:t>
            </a:fld>
            <a:endParaRPr lang="en-US" dirty="0">
              <a:latin typeface="Georgia"/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Georgia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18FE23-E271-3C45-9EC0-B8CE90A1B787}" type="slidenum">
              <a:rPr lang="en-US" smtClean="0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‹#›</a:t>
            </a:fld>
            <a:endParaRPr lang="en-US" dirty="0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413384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B859-D68F-DE45-A03E-B276FBEDA2EC}" type="datetime1">
              <a:rPr lang="en-GB" smtClean="0">
                <a:latin typeface="Georgia"/>
              </a:rPr>
              <a:t>15/06/2017</a:t>
            </a:fld>
            <a:endParaRPr lang="en-US" dirty="0">
              <a:latin typeface="Georg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Georg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8FE23-E271-3C45-9EC0-B8CE90A1B787}" type="slidenum">
              <a:rPr lang="en-US" smtClean="0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‹#›</a:t>
            </a:fld>
            <a:endParaRPr lang="en-US" dirty="0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07503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918FE23-E271-3C45-9EC0-B8CE90A1B787}" type="slidenum">
              <a:rPr lang="en-US" smtClean="0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‹#›</a:t>
            </a:fld>
            <a:endParaRPr lang="en-US" dirty="0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21D3C-5C34-2B4D-9A3C-1888BB39558E}" type="datetime1">
              <a:rPr lang="en-GB" smtClean="0">
                <a:latin typeface="Georgia"/>
              </a:rPr>
              <a:t>15/06/2017</a:t>
            </a:fld>
            <a:endParaRPr lang="en-US" dirty="0">
              <a:latin typeface="Georg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Georgia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366872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8A48-A356-994C-888F-ACE903E1E5A4}" type="datetime1">
              <a:rPr lang="en-GB" smtClean="0">
                <a:latin typeface="Georgia"/>
              </a:rPr>
              <a:t>15/06/2017</a:t>
            </a:fld>
            <a:endParaRPr lang="en-US" dirty="0">
              <a:latin typeface="Georg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Georg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918FE23-E271-3C45-9EC0-B8CE90A1B787}" type="slidenum">
              <a:rPr lang="en-US" smtClean="0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‹#›</a:t>
            </a:fld>
            <a:endParaRPr lang="en-US" dirty="0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665274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Georgia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CE0-AFB8-CA4A-BFEB-51D28CF6B585}" type="datetime1">
              <a:rPr lang="en-GB" smtClean="0">
                <a:latin typeface="Georgia"/>
              </a:rPr>
              <a:t>15/06/2017</a:t>
            </a:fld>
            <a:endParaRPr lang="en-US" dirty="0">
              <a:latin typeface="Georgia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18FE23-E271-3C45-9EC0-B8CE90A1B787}" type="slidenum">
              <a:rPr lang="en-US" smtClean="0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‹#›</a:t>
            </a:fld>
            <a:endParaRPr lang="en-US" dirty="0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684124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45BC92D-BB93-E144-B918-04CFFFC623C8}" type="datetime1">
              <a:rPr lang="en-GB" smtClean="0">
                <a:latin typeface="Georgia"/>
              </a:rPr>
              <a:t>15/06/2017</a:t>
            </a:fld>
            <a:endParaRPr lang="en-US" dirty="0">
              <a:latin typeface="Georgi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Georgi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8FE23-E271-3C45-9EC0-B8CE90A1B787}" type="slidenum">
              <a:rPr lang="en-US" smtClean="0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‹#›</a:t>
            </a:fld>
            <a:endParaRPr lang="en-US" dirty="0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077890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3AAD-16FF-CC44-BBD5-03D244205AF7}" type="datetime1">
              <a:rPr lang="en-GB" smtClean="0">
                <a:latin typeface="Georgia"/>
              </a:rPr>
              <a:t>15/06/2017</a:t>
            </a:fld>
            <a:endParaRPr lang="en-US" dirty="0">
              <a:latin typeface="Georgia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>
              <a:latin typeface="Georgia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918FE23-E271-3C45-9EC0-B8CE90A1B787}" type="slidenum">
              <a:rPr lang="en-US" smtClean="0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‹#›</a:t>
            </a:fld>
            <a:endParaRPr lang="en-US" dirty="0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573565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EBB7-6F1B-2C40-ADD4-1E444CA295C4}" type="datetime1">
              <a:rPr lang="en-GB" smtClean="0">
                <a:latin typeface="Georgia"/>
              </a:rPr>
              <a:t>15/06/2017</a:t>
            </a:fld>
            <a:endParaRPr lang="en-US" dirty="0">
              <a:latin typeface="Georgi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Georg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918FE23-E271-3C45-9EC0-B8CE90A1B787}" type="slidenum">
              <a:rPr lang="en-US" smtClean="0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‹#›</a:t>
            </a:fld>
            <a:endParaRPr lang="en-US" dirty="0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608869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ED22-BD5A-AB46-A30E-0676B856E6C8}" type="datetime1">
              <a:rPr lang="en-GB" smtClean="0">
                <a:latin typeface="Georgia"/>
              </a:rPr>
              <a:t>15/06/2017</a:t>
            </a:fld>
            <a:endParaRPr lang="en-US" dirty="0">
              <a:latin typeface="Georgi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Georgi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18FE23-E271-3C45-9EC0-B8CE90A1B787}" type="slidenum">
              <a:rPr lang="en-US" smtClean="0">
                <a:latin typeface="Georgia"/>
              </a:rPr>
              <a:pPr/>
              <a:t>‹#›</a:t>
            </a:fld>
            <a:endParaRPr lang="en-US" dirty="0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08957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18FE23-E271-3C45-9EC0-B8CE90A1B787}" type="slidenum">
              <a:rPr lang="en-US" smtClean="0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‹#›</a:t>
            </a:fld>
            <a:endParaRPr lang="en-US" dirty="0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EBFFF-DB6C-7F4F-A688-8D2714F04F43}" type="datetime1">
              <a:rPr lang="en-GB" smtClean="0">
                <a:latin typeface="Georgia"/>
              </a:rPr>
              <a:t>15/06/2017</a:t>
            </a:fld>
            <a:endParaRPr lang="en-US" dirty="0">
              <a:latin typeface="Georgi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125330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918FE23-E271-3C45-9EC0-B8CE90A1B787}" type="slidenum">
              <a:rPr lang="en-US" smtClean="0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‹#›</a:t>
            </a:fld>
            <a:endParaRPr lang="en-US" dirty="0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GB" dirty="0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4D167B4-31A7-1641-9E27-16632BFC13F1}" type="datetime1">
              <a:rPr lang="en-GB" smtClean="0">
                <a:latin typeface="Georgia"/>
              </a:rPr>
              <a:t>15/06/2017</a:t>
            </a:fld>
            <a:endParaRPr lang="en-US" dirty="0">
              <a:latin typeface="Georgi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33423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1502C52-F614-A944-9933-CF731B32E7B4}" type="datetime1">
              <a:rPr lang="en-GB" smtClean="0">
                <a:latin typeface="Georgia"/>
              </a:rPr>
              <a:t>15/06/2017</a:t>
            </a:fld>
            <a:endParaRPr lang="en-US" dirty="0">
              <a:latin typeface="Georgi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>
              <a:latin typeface="Georgia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18FE23-E271-3C45-9EC0-B8CE90A1B787}" type="slidenum">
              <a:rPr lang="en-US" smtClean="0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‹#›</a:t>
            </a:fld>
            <a:endParaRPr lang="en-US" dirty="0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40222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381000"/>
            <a:ext cx="8784976" cy="17526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+mn-lt"/>
                <a:cs typeface="Century Gothic"/>
              </a:rPr>
              <a:t>Outcomes Based Commissioning </a:t>
            </a:r>
            <a:br>
              <a:rPr lang="en-US" sz="4000" b="1" dirty="0" smtClean="0">
                <a:latin typeface="+mn-lt"/>
                <a:cs typeface="Century Gothic"/>
              </a:rPr>
            </a:br>
            <a:r>
              <a:rPr lang="en-US" sz="4000" b="1" dirty="0" smtClean="0">
                <a:latin typeface="+mn-lt"/>
                <a:cs typeface="Century Gothic"/>
              </a:rPr>
              <a:t>for the Over 65s</a:t>
            </a:r>
            <a:r>
              <a:rPr lang="en-US" sz="3200" b="1" dirty="0" smtClean="0">
                <a:latin typeface="+mn-lt"/>
                <a:cs typeface="Century Gothic"/>
              </a:rPr>
              <a:t/>
            </a:r>
            <a:br>
              <a:rPr lang="en-US" sz="3200" b="1" dirty="0" smtClean="0">
                <a:latin typeface="+mn-lt"/>
                <a:cs typeface="Century Gothic"/>
              </a:rPr>
            </a:br>
            <a:endParaRPr lang="en-US" sz="3200" b="1" dirty="0">
              <a:latin typeface="+mn-lt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5667" y="2929390"/>
            <a:ext cx="81844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400" b="1" i="1" dirty="0">
                <a:solidFill>
                  <a:srgbClr val="8CADAE">
                    <a:lumMod val="50000"/>
                  </a:srgbClr>
                </a:solidFill>
                <a:latin typeface="+mj-lt"/>
                <a:cs typeface="Century Gothic"/>
              </a:rPr>
              <a:t>Voluntary and Community Sector</a:t>
            </a:r>
            <a:br>
              <a:rPr lang="en-US" sz="2400" b="1" i="1" dirty="0">
                <a:solidFill>
                  <a:srgbClr val="8CADAE">
                    <a:lumMod val="50000"/>
                  </a:srgbClr>
                </a:solidFill>
                <a:latin typeface="+mj-lt"/>
                <a:cs typeface="Century Gothic"/>
              </a:rPr>
            </a:br>
            <a:r>
              <a:rPr lang="en-US" sz="2400" b="1" i="1" dirty="0" smtClean="0">
                <a:solidFill>
                  <a:srgbClr val="8CADAE">
                    <a:lumMod val="50000"/>
                  </a:srgbClr>
                </a:solidFill>
                <a:latin typeface="+mj-lt"/>
                <a:cs typeface="Century Gothic"/>
              </a:rPr>
              <a:t>Engagement </a:t>
            </a:r>
            <a:r>
              <a:rPr lang="en-US" sz="2400" b="1" i="1" dirty="0">
                <a:solidFill>
                  <a:srgbClr val="8CADAE">
                    <a:lumMod val="50000"/>
                  </a:srgbClr>
                </a:solidFill>
                <a:latin typeface="+mj-lt"/>
                <a:cs typeface="Century Gothic"/>
              </a:rPr>
              <a:t>Event</a:t>
            </a:r>
          </a:p>
          <a:p>
            <a:pPr algn="ctr" defTabSz="914400"/>
            <a:endParaRPr lang="en-US" sz="2400" b="1" i="1" dirty="0">
              <a:solidFill>
                <a:srgbClr val="8CADAE">
                  <a:lumMod val="50000"/>
                </a:srgbClr>
              </a:solidFill>
              <a:latin typeface="+mj-lt"/>
              <a:cs typeface="Century Gothic"/>
            </a:endParaRPr>
          </a:p>
          <a:p>
            <a:pPr algn="ctr" defTabSz="914400"/>
            <a:r>
              <a:rPr lang="en-US" sz="2400" b="1" i="1" dirty="0">
                <a:solidFill>
                  <a:srgbClr val="8CADAE">
                    <a:lumMod val="50000"/>
                  </a:srgbClr>
                </a:solidFill>
                <a:latin typeface="+mj-lt"/>
                <a:cs typeface="Century Gothic"/>
              </a:rPr>
              <a:t>28 June 2017</a:t>
            </a:r>
          </a:p>
          <a:p>
            <a:pPr algn="ctr" defTabSz="914400"/>
            <a:r>
              <a:rPr lang="en-US" sz="2400" b="1" i="1" dirty="0" smtClean="0">
                <a:solidFill>
                  <a:srgbClr val="8CADAE">
                    <a:lumMod val="50000"/>
                  </a:srgbClr>
                </a:solidFill>
                <a:latin typeface="+mj-lt"/>
                <a:cs typeface="Century Gothic"/>
              </a:rPr>
              <a:t> </a:t>
            </a:r>
            <a:endParaRPr lang="en-US" sz="2400" i="1" dirty="0">
              <a:solidFill>
                <a:srgbClr val="8CADAE">
                  <a:lumMod val="50000"/>
                </a:srgbClr>
              </a:solidFill>
              <a:latin typeface="+mj-lt"/>
              <a:cs typeface="Century Gothic"/>
            </a:endParaRPr>
          </a:p>
          <a:p>
            <a:pPr algn="ctr" defTabSz="914400"/>
            <a:r>
              <a:rPr lang="en-US" sz="2400" b="1" i="1" dirty="0" smtClean="0">
                <a:solidFill>
                  <a:srgbClr val="8CADAE">
                    <a:lumMod val="50000"/>
                  </a:srgbClr>
                </a:solidFill>
                <a:latin typeface="+mj-lt"/>
                <a:cs typeface="Century Gothic"/>
              </a:rPr>
              <a:t>14.30 – 16.30 pm</a:t>
            </a:r>
          </a:p>
          <a:p>
            <a:pPr algn="ctr" defTabSz="914400"/>
            <a:r>
              <a:rPr lang="en-US" b="1" i="1" dirty="0" smtClean="0">
                <a:solidFill>
                  <a:srgbClr val="8CADAE">
                    <a:lumMod val="50000"/>
                  </a:srgbClr>
                </a:solidFill>
                <a:latin typeface="+mj-lt"/>
                <a:cs typeface="Century Gothic"/>
              </a:rPr>
              <a:t>(Registration and refreshments 14.00-14.30)</a:t>
            </a:r>
          </a:p>
          <a:p>
            <a:pPr algn="ctr" defTabSz="914400"/>
            <a:r>
              <a:rPr lang="en-GB" sz="2400" b="1" i="1" dirty="0" smtClean="0">
                <a:solidFill>
                  <a:srgbClr val="8CADAE">
                    <a:lumMod val="50000"/>
                  </a:srgbClr>
                </a:solidFill>
                <a:latin typeface="+mj-lt"/>
                <a:cs typeface="Century Gothic"/>
              </a:rPr>
              <a:t>Croydon </a:t>
            </a:r>
            <a:r>
              <a:rPr lang="en-GB" sz="2400" b="1" i="1" dirty="0">
                <a:solidFill>
                  <a:srgbClr val="8CADAE">
                    <a:lumMod val="50000"/>
                  </a:srgbClr>
                </a:solidFill>
                <a:latin typeface="+mj-lt"/>
                <a:cs typeface="Century Gothic"/>
              </a:rPr>
              <a:t>Voluntary Action, Conference </a:t>
            </a:r>
            <a:r>
              <a:rPr lang="en-GB" sz="2400" b="1" i="1" dirty="0" smtClean="0">
                <a:solidFill>
                  <a:srgbClr val="8CADAE">
                    <a:lumMod val="50000"/>
                  </a:srgbClr>
                </a:solidFill>
                <a:latin typeface="+mj-lt"/>
                <a:cs typeface="Century Gothic"/>
              </a:rPr>
              <a:t>Room</a:t>
            </a:r>
          </a:p>
          <a:p>
            <a:pPr algn="ctr" defTabSz="914400"/>
            <a:r>
              <a:rPr lang="en-GB" sz="2400" b="1" i="1" dirty="0" smtClean="0">
                <a:solidFill>
                  <a:srgbClr val="8CADAE">
                    <a:lumMod val="50000"/>
                  </a:srgbClr>
                </a:solidFill>
                <a:latin typeface="+mj-lt"/>
                <a:cs typeface="Century Gothic"/>
              </a:rPr>
              <a:t>82 </a:t>
            </a:r>
            <a:r>
              <a:rPr lang="en-GB" sz="2400" b="1" i="1" dirty="0">
                <a:solidFill>
                  <a:srgbClr val="8CADAE">
                    <a:lumMod val="50000"/>
                  </a:srgbClr>
                </a:solidFill>
                <a:latin typeface="+mj-lt"/>
                <a:cs typeface="Century Gothic"/>
              </a:rPr>
              <a:t>London Road, </a:t>
            </a:r>
            <a:r>
              <a:rPr lang="en-GB" sz="2400" b="1" i="1" dirty="0" smtClean="0">
                <a:solidFill>
                  <a:srgbClr val="8CADAE">
                    <a:lumMod val="50000"/>
                  </a:srgbClr>
                </a:solidFill>
                <a:latin typeface="+mj-lt"/>
                <a:cs typeface="Century Gothic"/>
              </a:rPr>
              <a:t>Croydon </a:t>
            </a:r>
            <a:r>
              <a:rPr lang="en-GB" sz="2400" b="1" i="1" dirty="0">
                <a:solidFill>
                  <a:srgbClr val="8CADAE">
                    <a:lumMod val="50000"/>
                  </a:srgbClr>
                </a:solidFill>
                <a:latin typeface="+mj-lt"/>
                <a:cs typeface="Century Gothic"/>
              </a:rPr>
              <a:t>CR0 2TB </a:t>
            </a:r>
            <a:endParaRPr lang="en-US" sz="2400" b="1" i="1" dirty="0" smtClean="0">
              <a:solidFill>
                <a:srgbClr val="8CADAE">
                  <a:lumMod val="50000"/>
                </a:srgbClr>
              </a:solidFill>
              <a:latin typeface="+mj-lt"/>
              <a:cs typeface="Century Gothic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8FE23-E271-3C45-9EC0-B8CE90A1B787}" type="slidenum">
              <a:rPr lang="en-US" smtClean="0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1</a:t>
            </a:fld>
            <a:endParaRPr lang="en-US" dirty="0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49556" y="424744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15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Agenda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8FE23-E271-3C45-9EC0-B8CE90A1B787}" type="slidenum">
              <a:rPr lang="en-US" smtClean="0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2</a:t>
            </a:fld>
            <a:endParaRPr lang="en-US" dirty="0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649153"/>
              </p:ext>
            </p:extLst>
          </p:nvPr>
        </p:nvGraphicFramePr>
        <p:xfrm>
          <a:off x="179512" y="1618086"/>
          <a:ext cx="8784976" cy="5082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8219"/>
                <a:gridCol w="3739487"/>
                <a:gridCol w="3587270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650" dirty="0" smtClean="0">
                          <a:latin typeface="+mn-lt"/>
                        </a:rPr>
                        <a:t>Time</a:t>
                      </a:r>
                      <a:endParaRPr lang="en-GB" sz="165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50" dirty="0" smtClean="0">
                          <a:latin typeface="+mn-lt"/>
                        </a:rPr>
                        <a:t>Item</a:t>
                      </a:r>
                      <a:endParaRPr lang="en-GB" sz="165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50" dirty="0" smtClean="0">
                          <a:latin typeface="+mn-lt"/>
                        </a:rPr>
                        <a:t>Lead</a:t>
                      </a:r>
                      <a:endParaRPr lang="en-GB" sz="1650" dirty="0">
                        <a:latin typeface="+mn-lt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650" dirty="0" smtClean="0">
                          <a:solidFill>
                            <a:schemeClr val="tx1"/>
                          </a:solidFill>
                          <a:latin typeface="+mn-lt"/>
                        </a:rPr>
                        <a:t>14.30</a:t>
                      </a:r>
                      <a:r>
                        <a:rPr lang="en-GB" sz="165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– 14.40</a:t>
                      </a:r>
                      <a:endParaRPr lang="en-GB" sz="165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Welcome</a:t>
                      </a:r>
                      <a:r>
                        <a:rPr lang="en-GB" sz="165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</a:t>
                      </a:r>
                      <a:r>
                        <a:rPr lang="en-GB" sz="16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introductions, and aims and outputs from today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Rachel Soni, Croydon</a:t>
                      </a:r>
                      <a:r>
                        <a:rPr lang="en-GB" sz="165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OBC Alliance Programme Director</a:t>
                      </a:r>
                      <a:endParaRPr lang="en-GB" sz="16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650" dirty="0" smtClean="0">
                          <a:latin typeface="+mn-lt"/>
                        </a:rPr>
                        <a:t>14.40 –</a:t>
                      </a:r>
                      <a:r>
                        <a:rPr lang="en-GB" sz="1650" baseline="0" dirty="0" smtClean="0">
                          <a:latin typeface="+mn-lt"/>
                        </a:rPr>
                        <a:t> 14.50</a:t>
                      </a:r>
                      <a:endParaRPr lang="en-GB" sz="165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6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Overview of Croydon OBC Alliance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50" dirty="0" smtClean="0">
                          <a:latin typeface="+mn-lt"/>
                        </a:rPr>
                        <a:t>Kathy </a:t>
                      </a:r>
                      <a:r>
                        <a:rPr lang="en-GB" sz="1650" dirty="0" err="1" smtClean="0">
                          <a:latin typeface="+mn-lt"/>
                        </a:rPr>
                        <a:t>Wocial</a:t>
                      </a:r>
                      <a:r>
                        <a:rPr lang="en-GB" sz="1650" dirty="0" smtClean="0">
                          <a:latin typeface="+mn-lt"/>
                        </a:rPr>
                        <a:t>,</a:t>
                      </a:r>
                      <a:r>
                        <a:rPr lang="en-GB" sz="1650" baseline="0" dirty="0" smtClean="0">
                          <a:latin typeface="+mn-lt"/>
                        </a:rPr>
                        <a:t> Croydon OBC Alliance</a:t>
                      </a:r>
                      <a:endParaRPr lang="en-GB" sz="1650" dirty="0">
                        <a:latin typeface="+mn-lt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650" dirty="0" smtClean="0">
                          <a:latin typeface="+mn-lt"/>
                        </a:rPr>
                        <a:t>14.50 – 15.00</a:t>
                      </a:r>
                      <a:endParaRPr lang="en-GB" sz="165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GB" sz="16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Introduction</a:t>
                      </a:r>
                      <a:r>
                        <a:rPr kumimoji="0" lang="en-GB" sz="165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‘Galvanising Community Networks’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50" dirty="0" smtClean="0">
                          <a:latin typeface="+mn-lt"/>
                        </a:rPr>
                        <a:t>Dr Dev Malhotra, Senior Responsible Officer for Integrated</a:t>
                      </a:r>
                      <a:r>
                        <a:rPr lang="en-GB" sz="1650" baseline="0" dirty="0" smtClean="0">
                          <a:latin typeface="+mn-lt"/>
                        </a:rPr>
                        <a:t> Community Networks Programme</a:t>
                      </a:r>
                      <a:endParaRPr lang="en-GB" sz="1650" dirty="0">
                        <a:latin typeface="+mn-lt"/>
                      </a:endParaRPr>
                    </a:p>
                  </a:txBody>
                  <a:tcPr anchor="ctr"/>
                </a:tc>
              </a:tr>
              <a:tr h="581933">
                <a:tc>
                  <a:txBody>
                    <a:bodyPr/>
                    <a:lstStyle/>
                    <a:p>
                      <a:pPr algn="l"/>
                      <a:r>
                        <a:rPr lang="en-GB" sz="1650" dirty="0" smtClean="0">
                          <a:latin typeface="+mn-lt"/>
                        </a:rPr>
                        <a:t>15.00 – 15.40</a:t>
                      </a:r>
                      <a:endParaRPr lang="en-GB" sz="165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16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Round table group work on</a:t>
                      </a:r>
                      <a:r>
                        <a:rPr lang="en-GB" sz="165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dirty="0" smtClean="0"/>
                        <a:t>Supporting Healthy Independence in Croydon and pump prime funding</a:t>
                      </a:r>
                      <a:endParaRPr lang="en-GB" sz="16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GB" sz="16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Kate </a:t>
                      </a:r>
                      <a:r>
                        <a:rPr kumimoji="0" lang="en-GB" sz="16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Pierpoint</a:t>
                      </a:r>
                      <a:r>
                        <a:rPr kumimoji="0" lang="en-GB" sz="16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Acting Chief Executive Officer, Age UK Croydon</a:t>
                      </a:r>
                      <a:endParaRPr kumimoji="0" lang="en-GB" sz="16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650" dirty="0" smtClean="0">
                          <a:latin typeface="+mn-lt"/>
                        </a:rPr>
                        <a:t>15.40</a:t>
                      </a:r>
                      <a:r>
                        <a:rPr lang="en-GB" sz="1650" baseline="0" dirty="0" smtClean="0">
                          <a:latin typeface="+mn-lt"/>
                        </a:rPr>
                        <a:t> – 16.10</a:t>
                      </a:r>
                      <a:endParaRPr lang="en-GB" sz="165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16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Discussion on reshaping</a:t>
                      </a:r>
                      <a:r>
                        <a:rPr lang="en-GB" sz="165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developing community networks</a:t>
                      </a:r>
                      <a:endParaRPr lang="en-GB" sz="16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GB" sz="16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Paul Macey, Community Development Manager, CVA</a:t>
                      </a:r>
                      <a:endParaRPr kumimoji="0" lang="en-GB" sz="16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650" dirty="0" smtClean="0">
                          <a:latin typeface="+mn-lt"/>
                        </a:rPr>
                        <a:t>16.10 – 16.25</a:t>
                      </a:r>
                      <a:endParaRPr lang="en-GB" sz="165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16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Questions</a:t>
                      </a:r>
                      <a:r>
                        <a:rPr lang="en-GB" sz="165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clarification</a:t>
                      </a:r>
                      <a:endParaRPr lang="en-GB" sz="16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GB" sz="16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</a:t>
                      </a:r>
                      <a:endParaRPr kumimoji="0" lang="en-GB" sz="16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650" dirty="0" smtClean="0">
                          <a:latin typeface="+mn-lt"/>
                        </a:rPr>
                        <a:t>16.25 </a:t>
                      </a:r>
                      <a:r>
                        <a:rPr lang="en-GB" sz="1650" baseline="0" dirty="0" smtClean="0">
                          <a:latin typeface="+mn-lt"/>
                        </a:rPr>
                        <a:t>– 16.30</a:t>
                      </a:r>
                      <a:endParaRPr lang="en-GB" sz="165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16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Next steps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Rachel Soni</a:t>
                      </a:r>
                      <a:r>
                        <a:rPr kumimoji="0" lang="en-GB" sz="16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Programme Director, </a:t>
                      </a:r>
                      <a:r>
                        <a:rPr kumimoji="0" lang="en-GB" sz="16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Croydon OBC </a:t>
                      </a:r>
                      <a:r>
                        <a:rPr kumimoji="0" lang="en-GB" sz="16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Alliance</a:t>
                      </a:r>
                      <a:endParaRPr kumimoji="0" lang="en-GB" sz="165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650" smtClean="0">
                          <a:latin typeface="+mn-lt"/>
                        </a:rPr>
                        <a:t>16.30</a:t>
                      </a:r>
                      <a:endParaRPr lang="en-GB" sz="165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16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Close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65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14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Aims and Outputs from Today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8FE23-E271-3C45-9EC0-B8CE90A1B787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3</a:t>
            </a:fld>
            <a:endParaRPr lang="en-US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4583" y="1257629"/>
            <a:ext cx="808873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Aims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 smtClean="0"/>
              <a:t>To share information with voluntary and community groups so they understand the strategy and priorities of the OBC programme; 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 smtClean="0"/>
              <a:t>For the voluntary and community groups to respond and feedback on the plans for galvanising community networks</a:t>
            </a:r>
            <a:r>
              <a:rPr lang="en-GB" sz="2200" dirty="0"/>
              <a:t>.</a:t>
            </a:r>
            <a:endParaRPr lang="en-GB" sz="2200" dirty="0" smtClean="0"/>
          </a:p>
          <a:p>
            <a:pPr marL="285750" indent="-285750">
              <a:buFont typeface="Arial" pitchFamily="34" charset="0"/>
              <a:buChar char="•"/>
            </a:pPr>
            <a:endParaRPr lang="en-GB" sz="2200" dirty="0"/>
          </a:p>
          <a:p>
            <a:r>
              <a:rPr lang="en-GB" sz="2200" b="1" dirty="0" smtClean="0"/>
              <a:t>Outputs</a:t>
            </a:r>
            <a:endParaRPr lang="en-GB" sz="22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2200" dirty="0" smtClean="0"/>
              <a:t>An understanding of how </a:t>
            </a:r>
            <a:r>
              <a:rPr lang="en-GB" sz="2200" dirty="0"/>
              <a:t>this programme will influence the commissioning intentions and the scope for attracting new investment in </a:t>
            </a:r>
            <a:r>
              <a:rPr lang="en-GB" sz="2200" dirty="0" smtClean="0"/>
              <a:t>Croydon;</a:t>
            </a:r>
            <a:endParaRPr lang="en-GB" sz="220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2200" dirty="0" smtClean="0"/>
              <a:t>To have an agreed list of priorities, including approach for allocation of the pump </a:t>
            </a:r>
            <a:r>
              <a:rPr lang="en-GB" sz="2200" smtClean="0"/>
              <a:t>prime funding; and</a:t>
            </a:r>
            <a:endParaRPr lang="en-GB" sz="22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2200" dirty="0" smtClean="0"/>
              <a:t>Agreement</a:t>
            </a:r>
            <a:r>
              <a:rPr lang="en-GB" sz="22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to build community </a:t>
            </a:r>
            <a:r>
              <a:rPr lang="en-GB" sz="22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resilience. </a:t>
            </a:r>
          </a:p>
        </p:txBody>
      </p:sp>
    </p:spTree>
    <p:extLst>
      <p:ext uri="{BB962C8B-B14F-4D97-AF65-F5344CB8AC3E}">
        <p14:creationId xmlns:p14="http://schemas.microsoft.com/office/powerpoint/2010/main" val="29942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09b920bb-4f15-4fae-9738-82eeb8e0e1a0" ContentTypeId="0x0101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Description xmlns="6073c274-daff-4a83-932a-a914f846b2eb" xsi:nil="true"/>
    <l1c2f45cb913413195fefa0ed1a24d84 xmlns="299e9bb1-c380-4086-bad8-d8471915ec23">
      <Terms xmlns="http://schemas.microsoft.com/office/infopath/2007/PartnerControls"/>
    </l1c2f45cb913413195fefa0ed1a24d84>
    <ProtectiveClassification xmlns="6073c274-daff-4a83-932a-a914f846b2eb">NOT CLASSIFIED</ProtectiveClassification>
    <DocumentAuthor xmlns="6073c274-daff-4a83-932a-a914f846b2eb">
      <UserInfo>
        <DisplayName>Richardson, Dawn</DisplayName>
        <AccountId>18</AccountId>
        <AccountType/>
      </UserInfo>
    </DocumentAuthor>
    <TaxKeywordTaxHTField xmlns="e4ee1351-6712-4df0-b39f-026aba693b5d">
      <Terms xmlns="http://schemas.microsoft.com/office/infopath/2007/PartnerControls"/>
    </TaxKeywordTaxHTField>
    <TaxCatchAll xmlns="e4ee1351-6712-4df0-b39f-026aba693b5d">
      <Value>1</Value>
    </TaxCatchAll>
    <febcb389c47c4530afe6acfa103de16c xmlns="e4ee1351-6712-4df0-b39f-026aba693b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Strategic project manager</TermName>
          <TermId xmlns="http://schemas.microsoft.com/office/infopath/2007/PartnerControls">75f60221-28b7-4d5c-82c9-87d8eb3d3f77</TermId>
        </TermInfo>
      </Terms>
    </febcb389c47c4530afe6acfa103de16c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4DB3604D6811468EABAE0E55569B38" ma:contentTypeVersion="2" ma:contentTypeDescription="Create a new document." ma:contentTypeScope="" ma:versionID="829e93f68ce477d3428e40621a827958">
  <xsd:schema xmlns:xsd="http://www.w3.org/2001/XMLSchema" xmlns:xs="http://www.w3.org/2001/XMLSchema" xmlns:p="http://schemas.microsoft.com/office/2006/metadata/properties" xmlns:ns2="6073c274-daff-4a83-932a-a914f846b2eb" xmlns:ns3="e4ee1351-6712-4df0-b39f-026aba693b5d" xmlns:ns4="299e9bb1-c380-4086-bad8-d8471915ec23" targetNamespace="http://schemas.microsoft.com/office/2006/metadata/properties" ma:root="true" ma:fieldsID="df92b8b6144bbfcf943cd551b685dac3" ns2:_="" ns3:_="" ns4:_="">
    <xsd:import namespace="6073c274-daff-4a83-932a-a914f846b2eb"/>
    <xsd:import namespace="e4ee1351-6712-4df0-b39f-026aba693b5d"/>
    <xsd:import namespace="299e9bb1-c380-4086-bad8-d8471915ec23"/>
    <xsd:element name="properties">
      <xsd:complexType>
        <xsd:sequence>
          <xsd:element name="documentManagement">
            <xsd:complexType>
              <xsd:all>
                <xsd:element ref="ns2:DocumentDescription" minOccurs="0"/>
                <xsd:element ref="ns2:DocumentAuthor"/>
                <xsd:element ref="ns2:ProtectiveClassification"/>
                <xsd:element ref="ns3:TaxCatchAll" minOccurs="0"/>
                <xsd:element ref="ns3:TaxCatchAllLabel" minOccurs="0"/>
                <xsd:element ref="ns3:febcb389c47c4530afe6acfa103de16c" minOccurs="0"/>
                <xsd:element ref="ns4:l1c2f45cb913413195fefa0ed1a24d84" minOccurs="0"/>
                <xsd:element ref="ns3:TaxKeyword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73c274-daff-4a83-932a-a914f846b2eb" elementFormDefault="qualified">
    <xsd:import namespace="http://schemas.microsoft.com/office/2006/documentManagement/types"/>
    <xsd:import namespace="http://schemas.microsoft.com/office/infopath/2007/PartnerControls"/>
    <xsd:element name="DocumentDescription" ma:index="2" nillable="true" ma:displayName="Document Description" ma:internalName="DocumentDescription">
      <xsd:simpleType>
        <xsd:restriction base="dms:Note">
          <xsd:maxLength value="255"/>
        </xsd:restriction>
      </xsd:simpleType>
    </xsd:element>
    <xsd:element name="DocumentAuthor" ma:index="3" ma:displayName="Primary Contact" ma:list="UserInfo" ma:SearchPeopleOnly="false" ma:SharePointGroup="0" ma:internalName="DocumentAuth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rotectiveClassification" ma:index="4" ma:displayName="Protective Marking" ma:default="NOT CLASSIFIED" ma:description="Protective Marking scheme for LBC is being reviewed and will be available at a later date. NOT CLASSIFIED means that no Protective Marking decision has been made." ma:format="Dropdown" ma:internalName="ProtectiveClassification" ma:readOnly="false">
      <xsd:simpleType>
        <xsd:restriction base="dms:Choice">
          <xsd:enumeration value="NOT CLASSIFI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ee1351-6712-4df0-b39f-026aba693b5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description="" ma:hidden="true" ma:list="{4f929df4-ca1d-4bed-9a3e-5278674e480e}" ma:internalName="TaxCatchAll" ma:showField="CatchAllData" ma:web="6073c274-daff-4a83-932a-a914f846b2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description="" ma:hidden="true" ma:list="{4f929df4-ca1d-4bed-9a3e-5278674e480e}" ma:internalName="TaxCatchAllLabel" ma:readOnly="true" ma:showField="CatchAllDataLabel" ma:web="6073c274-daff-4a83-932a-a914f846b2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ebcb389c47c4530afe6acfa103de16c" ma:index="12" ma:taxonomy="true" ma:internalName="febcb389c47c4530afe6acfa103de16c" ma:taxonomyFieldName="OrganisationalUnit" ma:displayName="Organisational Unit" ma:readOnly="false" ma:default="" ma:fieldId="{febcb389-c47c-4530-afe6-acfa103de16c}" ma:sspId="09b920bb-4f15-4fae-9738-82eeb8e0e1a0" ma:termSetId="78ff6660-95be-4a3d-b23f-866811dcb0c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6" nillable="true" ma:taxonomy="true" ma:internalName="TaxKeywordTaxHTField" ma:taxonomyFieldName="TaxKeyword" ma:displayName="Enterprise Keywords" ma:fieldId="{23f27201-bee3-471e-b2e7-b64fd8b7ca38}" ma:taxonomyMulti="true" ma:sspId="09b920bb-4f15-4fae-9738-82eeb8e0e1a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9e9bb1-c380-4086-bad8-d8471915ec23" elementFormDefault="qualified">
    <xsd:import namespace="http://schemas.microsoft.com/office/2006/documentManagement/types"/>
    <xsd:import namespace="http://schemas.microsoft.com/office/infopath/2007/PartnerControls"/>
    <xsd:element name="l1c2f45cb913413195fefa0ed1a24d84" ma:index="14" nillable="true" ma:taxonomy="true" ma:internalName="l1c2f45cb913413195fefa0ed1a24d84" ma:taxonomyFieldName="Activity" ma:displayName="Activity" ma:fieldId="{51c2f45c-b913-4131-95fe-fa0ed1a24d84}" ma:sspId="09b920bb-4f15-4fae-9738-82eeb8e0e1a0" ma:termSetId="44100e73-1814-4be6-bb99-e9013fcd64c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9CA79C-8668-4888-B064-D0BCAE646FFF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23181841-F632-48A5-BBC3-A7684669D9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A0E27DB-67CA-45A8-9F30-52C58B90EB6F}">
  <ds:schemaRefs>
    <ds:schemaRef ds:uri="http://schemas.microsoft.com/office/2006/metadata/properties"/>
    <ds:schemaRef ds:uri="http://schemas.microsoft.com/office/infopath/2007/PartnerControls"/>
    <ds:schemaRef ds:uri="6073c274-daff-4a83-932a-a914f846b2eb"/>
    <ds:schemaRef ds:uri="299e9bb1-c380-4086-bad8-d8471915ec23"/>
    <ds:schemaRef ds:uri="e4ee1351-6712-4df0-b39f-026aba693b5d"/>
  </ds:schemaRefs>
</ds:datastoreItem>
</file>

<file path=customXml/itemProps4.xml><?xml version="1.0" encoding="utf-8"?>
<ds:datastoreItem xmlns:ds="http://schemas.openxmlformats.org/officeDocument/2006/customXml" ds:itemID="{B8F633BD-D752-4914-889C-0CCFF677D4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73c274-daff-4a83-932a-a914f846b2eb"/>
    <ds:schemaRef ds:uri="e4ee1351-6712-4df0-b39f-026aba693b5d"/>
    <ds:schemaRef ds:uri="299e9bb1-c380-4086-bad8-d8471915ec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5571</TotalTime>
  <Words>236</Words>
  <Application>Microsoft Office PowerPoint</Application>
  <PresentationFormat>On-screen Show (4:3)</PresentationFormat>
  <Paragraphs>51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Century Gothic</vt:lpstr>
      <vt:lpstr>Georgia</vt:lpstr>
      <vt:lpstr>Times New Roman</vt:lpstr>
      <vt:lpstr>Wingdings</vt:lpstr>
      <vt:lpstr>Wingdings 2</vt:lpstr>
      <vt:lpstr>Civic</vt:lpstr>
      <vt:lpstr>Outcomes Based Commissioning  for the Over 65s </vt:lpstr>
      <vt:lpstr> Agenda</vt:lpstr>
      <vt:lpstr>Aims and Outputs from Today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CROYDON GP COLLABORATIVE WORKING</dc:title>
  <dc:creator>Dwivedi Ashish</dc:creator>
  <cp:keywords/>
  <cp:lastModifiedBy>Richardson, Dawn</cp:lastModifiedBy>
  <cp:revision>1600</cp:revision>
  <cp:lastPrinted>2017-06-13T11:25:03Z</cp:lastPrinted>
  <dcterms:created xsi:type="dcterms:W3CDTF">2015-03-09T12:57:12Z</dcterms:created>
  <dcterms:modified xsi:type="dcterms:W3CDTF">2017-06-15T14:32:58Z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0x010100944DB3604D6811468EABAE0E55569B38</vt:lpwstr>
  </property>
  <property fmtid="{D5CDD505-2E9C-101B-9397-08002B2CF9AE}" pid="3" name="TaxKeyword">
    <vt:lpwstr/>
  </property>
  <property fmtid="{D5CDD505-2E9C-101B-9397-08002B2CF9AE}" pid="4" name="OrganisationalUnit">
    <vt:lpwstr>1;#Strategic project manager|75f60221-28b7-4d5c-82c9-87d8eb3d3f77</vt:lpwstr>
  </property>
</Properties>
</file>