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90" r:id="rId2"/>
    <p:sldId id="314" r:id="rId3"/>
    <p:sldId id="317" r:id="rId4"/>
    <p:sldId id="316" r:id="rId5"/>
    <p:sldId id="325" r:id="rId6"/>
    <p:sldId id="326" r:id="rId7"/>
    <p:sldId id="327" r:id="rId8"/>
    <p:sldId id="315" r:id="rId9"/>
    <p:sldId id="318" r:id="rId10"/>
    <p:sldId id="304" r:id="rId11"/>
    <p:sldId id="319" r:id="rId12"/>
    <p:sldId id="310" r:id="rId13"/>
    <p:sldId id="323" r:id="rId14"/>
    <p:sldId id="321" r:id="rId15"/>
    <p:sldId id="322" r:id="rId16"/>
    <p:sldId id="294"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80088"/>
    <a:srgbClr val="99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600" autoAdjust="0"/>
    <p:restoredTop sz="88832" autoAdjust="0"/>
  </p:normalViewPr>
  <p:slideViewPr>
    <p:cSldViewPr snapToGrid="0">
      <p:cViewPr varScale="1">
        <p:scale>
          <a:sx n="69" d="100"/>
          <a:sy n="69" d="100"/>
        </p:scale>
        <p:origin x="356" y="32"/>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A467F87-7B6F-4327-82DC-49B29BC7740E}" type="datetimeFigureOut">
              <a:rPr lang="en-GB" smtClean="0"/>
              <a:t>09/03/2021</a:t>
            </a:fld>
            <a:endParaRPr lang="en-GB"/>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2DEFFE9-BC96-4770-B69A-F35B51F2B962}" type="slidenum">
              <a:rPr lang="en-GB" smtClean="0"/>
              <a:t>‹#›</a:t>
            </a:fld>
            <a:endParaRPr lang="en-GB"/>
          </a:p>
        </p:txBody>
      </p:sp>
    </p:spTree>
    <p:extLst>
      <p:ext uri="{BB962C8B-B14F-4D97-AF65-F5344CB8AC3E}">
        <p14:creationId xmlns:p14="http://schemas.microsoft.com/office/powerpoint/2010/main" val="318004945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1B507F-BEB9-4F99-AEF3-F89C6109D7D0}" type="datetimeFigureOut">
              <a:rPr lang="en-GB" smtClean="0"/>
              <a:t>09/03/2021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7E057B6-E50B-4A4D-BBD0-25C79E87A3D7}" type="slidenum">
              <a:rPr lang="en-GB" smtClean="0"/>
              <a:t>‹#›</a:t>
            </a:fld>
            <a:endParaRPr lang="en-GB"/>
          </a:p>
        </p:txBody>
      </p:sp>
    </p:spTree>
    <p:extLst>
      <p:ext uri="{BB962C8B-B14F-4D97-AF65-F5344CB8AC3E}">
        <p14:creationId xmlns:p14="http://schemas.microsoft.com/office/powerpoint/2010/main" val="173305642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7E057B6-E50B-4A4D-BBD0-25C79E87A3D7}" type="slidenum">
              <a:rPr lang="en-GB" smtClean="0"/>
              <a:t>2</a:t>
            </a:fld>
            <a:endParaRPr lang="en-GB"/>
          </a:p>
        </p:txBody>
      </p:sp>
    </p:spTree>
    <p:extLst>
      <p:ext uri="{BB962C8B-B14F-4D97-AF65-F5344CB8AC3E}">
        <p14:creationId xmlns:p14="http://schemas.microsoft.com/office/powerpoint/2010/main" val="7785391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7E057B6-E50B-4A4D-BBD0-25C79E87A3D7}" type="slidenum">
              <a:rPr lang="en-GB" smtClean="0"/>
              <a:t>11</a:t>
            </a:fld>
            <a:endParaRPr lang="en-GB"/>
          </a:p>
        </p:txBody>
      </p:sp>
    </p:spTree>
    <p:extLst>
      <p:ext uri="{BB962C8B-B14F-4D97-AF65-F5344CB8AC3E}">
        <p14:creationId xmlns:p14="http://schemas.microsoft.com/office/powerpoint/2010/main" val="10075007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7E057B6-E50B-4A4D-BBD0-25C79E87A3D7}" type="slidenum">
              <a:rPr lang="en-GB" smtClean="0"/>
              <a:t>13</a:t>
            </a:fld>
            <a:endParaRPr lang="en-GB"/>
          </a:p>
        </p:txBody>
      </p:sp>
    </p:spTree>
    <p:extLst>
      <p:ext uri="{BB962C8B-B14F-4D97-AF65-F5344CB8AC3E}">
        <p14:creationId xmlns:p14="http://schemas.microsoft.com/office/powerpoint/2010/main" val="17905764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7E057B6-E50B-4A4D-BBD0-25C79E87A3D7}" type="slidenum">
              <a:rPr lang="en-GB" smtClean="0"/>
              <a:t>14</a:t>
            </a:fld>
            <a:endParaRPr lang="en-GB"/>
          </a:p>
        </p:txBody>
      </p:sp>
    </p:spTree>
    <p:extLst>
      <p:ext uri="{BB962C8B-B14F-4D97-AF65-F5344CB8AC3E}">
        <p14:creationId xmlns:p14="http://schemas.microsoft.com/office/powerpoint/2010/main" val="16717097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7E057B6-E50B-4A4D-BBD0-25C79E87A3D7}" type="slidenum">
              <a:rPr lang="en-GB" smtClean="0"/>
              <a:t>15</a:t>
            </a:fld>
            <a:endParaRPr lang="en-GB"/>
          </a:p>
        </p:txBody>
      </p:sp>
    </p:spTree>
    <p:extLst>
      <p:ext uri="{BB962C8B-B14F-4D97-AF65-F5344CB8AC3E}">
        <p14:creationId xmlns:p14="http://schemas.microsoft.com/office/powerpoint/2010/main" val="29991756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7E057B6-E50B-4A4D-BBD0-25C79E87A3D7}" type="slidenum">
              <a:rPr lang="en-GB" smtClean="0"/>
              <a:t>3</a:t>
            </a:fld>
            <a:endParaRPr lang="en-GB"/>
          </a:p>
        </p:txBody>
      </p:sp>
    </p:spTree>
    <p:extLst>
      <p:ext uri="{BB962C8B-B14F-4D97-AF65-F5344CB8AC3E}">
        <p14:creationId xmlns:p14="http://schemas.microsoft.com/office/powerpoint/2010/main" val="30164626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7E057B6-E50B-4A4D-BBD0-25C79E87A3D7}" type="slidenum">
              <a:rPr lang="en-GB" smtClean="0"/>
              <a:t>4</a:t>
            </a:fld>
            <a:endParaRPr lang="en-GB"/>
          </a:p>
        </p:txBody>
      </p:sp>
    </p:spTree>
    <p:extLst>
      <p:ext uri="{BB962C8B-B14F-4D97-AF65-F5344CB8AC3E}">
        <p14:creationId xmlns:p14="http://schemas.microsoft.com/office/powerpoint/2010/main" val="40487669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7E057B6-E50B-4A4D-BBD0-25C79E87A3D7}" type="slidenum">
              <a:rPr lang="en-GB" smtClean="0"/>
              <a:t>5</a:t>
            </a:fld>
            <a:endParaRPr lang="en-GB"/>
          </a:p>
        </p:txBody>
      </p:sp>
    </p:spTree>
    <p:extLst>
      <p:ext uri="{BB962C8B-B14F-4D97-AF65-F5344CB8AC3E}">
        <p14:creationId xmlns:p14="http://schemas.microsoft.com/office/powerpoint/2010/main" val="3634555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7E057B6-E50B-4A4D-BBD0-25C79E87A3D7}" type="slidenum">
              <a:rPr lang="en-GB" smtClean="0"/>
              <a:t>6</a:t>
            </a:fld>
            <a:endParaRPr lang="en-GB"/>
          </a:p>
        </p:txBody>
      </p:sp>
    </p:spTree>
    <p:extLst>
      <p:ext uri="{BB962C8B-B14F-4D97-AF65-F5344CB8AC3E}">
        <p14:creationId xmlns:p14="http://schemas.microsoft.com/office/powerpoint/2010/main" val="39377290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7E057B6-E50B-4A4D-BBD0-25C79E87A3D7}" type="slidenum">
              <a:rPr lang="en-GB" smtClean="0"/>
              <a:t>7</a:t>
            </a:fld>
            <a:endParaRPr lang="en-GB"/>
          </a:p>
        </p:txBody>
      </p:sp>
    </p:spTree>
    <p:extLst>
      <p:ext uri="{BB962C8B-B14F-4D97-AF65-F5344CB8AC3E}">
        <p14:creationId xmlns:p14="http://schemas.microsoft.com/office/powerpoint/2010/main" val="20923104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7E057B6-E50B-4A4D-BBD0-25C79E87A3D7}" type="slidenum">
              <a:rPr lang="en-GB" smtClean="0"/>
              <a:t>8</a:t>
            </a:fld>
            <a:endParaRPr lang="en-GB"/>
          </a:p>
        </p:txBody>
      </p:sp>
    </p:spTree>
    <p:extLst>
      <p:ext uri="{BB962C8B-B14F-4D97-AF65-F5344CB8AC3E}">
        <p14:creationId xmlns:p14="http://schemas.microsoft.com/office/powerpoint/2010/main" val="5427332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7E057B6-E50B-4A4D-BBD0-25C79E87A3D7}" type="slidenum">
              <a:rPr lang="en-GB" smtClean="0"/>
              <a:t>9</a:t>
            </a:fld>
            <a:endParaRPr lang="en-GB"/>
          </a:p>
        </p:txBody>
      </p:sp>
    </p:spTree>
    <p:extLst>
      <p:ext uri="{BB962C8B-B14F-4D97-AF65-F5344CB8AC3E}">
        <p14:creationId xmlns:p14="http://schemas.microsoft.com/office/powerpoint/2010/main" val="23453827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7E057B6-E50B-4A4D-BBD0-25C79E87A3D7}" type="slidenum">
              <a:rPr lang="en-GB" smtClean="0"/>
              <a:t>10</a:t>
            </a:fld>
            <a:endParaRPr lang="en-GB"/>
          </a:p>
        </p:txBody>
      </p:sp>
    </p:spTree>
    <p:extLst>
      <p:ext uri="{BB962C8B-B14F-4D97-AF65-F5344CB8AC3E}">
        <p14:creationId xmlns:p14="http://schemas.microsoft.com/office/powerpoint/2010/main" val="399241855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14" name="Rectangle">
            <a:extLst>
              <a:ext uri="{FF2B5EF4-FFF2-40B4-BE49-F238E27FC236}">
                <a16:creationId xmlns="" xmlns:a16="http://schemas.microsoft.com/office/drawing/2014/main" id="{D18D513B-155C-49D1-A614-215EDD5316AF}"/>
              </a:ext>
            </a:extLst>
          </p:cNvPr>
          <p:cNvSpPr/>
          <p:nvPr userDrawn="1"/>
        </p:nvSpPr>
        <p:spPr>
          <a:xfrm>
            <a:off x="0" y="6149667"/>
            <a:ext cx="12192000" cy="719533"/>
          </a:xfrm>
          <a:prstGeom prst="rect">
            <a:avLst/>
          </a:prstGeom>
          <a:solidFill>
            <a:srgbClr val="880088"/>
          </a:solidFill>
          <a:ln w="3175">
            <a:miter lim="400000"/>
          </a:ln>
          <a:effectLst>
            <a:outerShdw blurRad="12700" dir="5400000" rotWithShape="0">
              <a:srgbClr val="000000">
                <a:alpha val="50000"/>
              </a:srgbClr>
            </a:outerShdw>
          </a:effectLst>
        </p:spPr>
        <p:txBody>
          <a:bodyPr lIns="24292" tIns="24292" rIns="24292" bIns="24292"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eaLnBrk="0" fontAlgn="base" hangingPunct="0">
              <a:spcBef>
                <a:spcPct val="0"/>
              </a:spcBef>
              <a:spcAft>
                <a:spcPct val="0"/>
              </a:spcAft>
              <a:defRPr sz="1200">
                <a:solidFill>
                  <a:srgbClr val="FFFFFF"/>
                </a:solidFill>
              </a:defRPr>
            </a:pPr>
            <a:endParaRPr sz="1088">
              <a:solidFill>
                <a:srgbClr val="FFFFFF"/>
              </a:solidFill>
              <a:ea typeface="ヒラギノ角ゴ Pro W3" charset="-128"/>
            </a:endParaRPr>
          </a:p>
        </p:txBody>
      </p:sp>
      <p:sp>
        <p:nvSpPr>
          <p:cNvPr id="22" name="Rectangle">
            <a:extLst>
              <a:ext uri="{FF2B5EF4-FFF2-40B4-BE49-F238E27FC236}">
                <a16:creationId xmlns="" xmlns:a16="http://schemas.microsoft.com/office/drawing/2014/main" id="{36FAA9E6-66CA-4EB3-977C-D5DD086BAB0B}"/>
              </a:ext>
            </a:extLst>
          </p:cNvPr>
          <p:cNvSpPr/>
          <p:nvPr userDrawn="1"/>
        </p:nvSpPr>
        <p:spPr>
          <a:xfrm>
            <a:off x="0" y="8571"/>
            <a:ext cx="12192000" cy="6858665"/>
          </a:xfrm>
          <a:prstGeom prst="rect">
            <a:avLst/>
          </a:prstGeom>
          <a:noFill/>
          <a:ln w="3175">
            <a:miter lim="400000"/>
          </a:ln>
          <a:effectLst>
            <a:outerShdw blurRad="12700" dir="5400000" rotWithShape="0">
              <a:srgbClr val="000000">
                <a:alpha val="50000"/>
              </a:srgbClr>
            </a:outerShdw>
          </a:effectLst>
        </p:spPr>
        <p:txBody>
          <a:bodyPr lIns="24292" tIns="24292" rIns="24292" bIns="24292"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eaLnBrk="0" fontAlgn="base" hangingPunct="0">
              <a:spcBef>
                <a:spcPct val="0"/>
              </a:spcBef>
              <a:spcAft>
                <a:spcPct val="0"/>
              </a:spcAft>
              <a:defRPr sz="1200">
                <a:solidFill>
                  <a:srgbClr val="FFFFFF"/>
                </a:solidFill>
              </a:defRPr>
            </a:pPr>
            <a:endParaRPr sz="1088">
              <a:solidFill>
                <a:schemeClr val="tx1"/>
              </a:solidFill>
              <a:ea typeface="ヒラギノ角ゴ Pro W3" charset="-128"/>
            </a:endParaRPr>
          </a:p>
        </p:txBody>
      </p:sp>
      <p:cxnSp>
        <p:nvCxnSpPr>
          <p:cNvPr id="11" name="Straight Connector 10"/>
          <p:cNvCxnSpPr/>
          <p:nvPr userDrawn="1"/>
        </p:nvCxnSpPr>
        <p:spPr>
          <a:xfrm>
            <a:off x="0" y="5873674"/>
            <a:ext cx="1219200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3" name="Title 22"/>
          <p:cNvSpPr>
            <a:spLocks noGrp="1"/>
          </p:cNvSpPr>
          <p:nvPr>
            <p:ph type="title" hasCustomPrompt="1"/>
          </p:nvPr>
        </p:nvSpPr>
        <p:spPr>
          <a:xfrm>
            <a:off x="614083" y="1247554"/>
            <a:ext cx="10515600" cy="1325563"/>
          </a:xfrm>
          <a:prstGeom prst="rect">
            <a:avLst/>
          </a:prstGeom>
        </p:spPr>
        <p:txBody>
          <a:bodyPr>
            <a:normAutofit/>
          </a:bodyPr>
          <a:lstStyle>
            <a:lvl1pPr>
              <a:defRPr sz="6000" b="1">
                <a:solidFill>
                  <a:schemeClr val="tx1"/>
                </a:solidFill>
                <a:latin typeface="Arial" panose="020B0604020202020204" pitchFamily="34" charset="0"/>
                <a:cs typeface="Arial" panose="020B0604020202020204" pitchFamily="34" charset="0"/>
              </a:defRPr>
            </a:lvl1pPr>
          </a:lstStyle>
          <a:p>
            <a:r>
              <a:rPr lang="en-US" dirty="0"/>
              <a:t>Title of presentation</a:t>
            </a:r>
            <a:endParaRPr lang="en-GB" dirty="0"/>
          </a:p>
        </p:txBody>
      </p:sp>
      <p:sp>
        <p:nvSpPr>
          <p:cNvPr id="27" name="Text Placeholder 26"/>
          <p:cNvSpPr>
            <a:spLocks noGrp="1"/>
          </p:cNvSpPr>
          <p:nvPr>
            <p:ph type="body" sz="quarter" idx="11" hasCustomPrompt="1"/>
          </p:nvPr>
        </p:nvSpPr>
        <p:spPr>
          <a:xfrm>
            <a:off x="614083" y="2944338"/>
            <a:ext cx="9431338" cy="2291049"/>
          </a:xfrm>
          <a:prstGeom prst="rect">
            <a:avLst/>
          </a:prstGeom>
        </p:spPr>
        <p:txBody>
          <a:bodyPr>
            <a:normAutofit/>
          </a:bodyPr>
          <a:lstStyle>
            <a:lvl1pPr marL="0" indent="0">
              <a:buNone/>
              <a:defRPr sz="3000" b="0" baseline="0">
                <a:solidFill>
                  <a:schemeClr val="tx1"/>
                </a:solidFill>
                <a:latin typeface="Arial" panose="020B0604020202020204" pitchFamily="34" charset="0"/>
                <a:cs typeface="Arial" panose="020B0604020202020204" pitchFamily="34" charset="0"/>
              </a:defRPr>
            </a:lvl1pPr>
          </a:lstStyle>
          <a:p>
            <a:pPr lvl="0"/>
            <a:r>
              <a:rPr lang="en-GB" dirty="0"/>
              <a:t>Forename </a:t>
            </a:r>
            <a:r>
              <a:rPr lang="en-GB" dirty="0" smtClean="0"/>
              <a:t>Surname</a:t>
            </a:r>
          </a:p>
          <a:p>
            <a:pPr lvl="0"/>
            <a:r>
              <a:rPr lang="en-GB" dirty="0" smtClean="0"/>
              <a:t>Job Title</a:t>
            </a:r>
          </a:p>
          <a:p>
            <a:pPr lvl="0"/>
            <a:r>
              <a:rPr lang="en-GB" dirty="0" smtClean="0"/>
              <a:t>Directorate</a:t>
            </a:r>
          </a:p>
          <a:p>
            <a:pPr lvl="0"/>
            <a:r>
              <a:rPr lang="en-GB" dirty="0" smtClean="0"/>
              <a:t>Department</a:t>
            </a:r>
          </a:p>
          <a:p>
            <a:pPr lvl="0"/>
            <a:endParaRPr lang="en-GB" dirty="0"/>
          </a:p>
        </p:txBody>
      </p:sp>
      <p:sp>
        <p:nvSpPr>
          <p:cNvPr id="32" name="Text Placeholder 31"/>
          <p:cNvSpPr>
            <a:spLocks noGrp="1"/>
          </p:cNvSpPr>
          <p:nvPr>
            <p:ph type="body" sz="quarter" idx="12" hasCustomPrompt="1"/>
          </p:nvPr>
        </p:nvSpPr>
        <p:spPr>
          <a:xfrm>
            <a:off x="614083" y="6309662"/>
            <a:ext cx="3792538" cy="493712"/>
          </a:xfrm>
          <a:prstGeom prst="rect">
            <a:avLst/>
          </a:prstGeom>
        </p:spPr>
        <p:txBody>
          <a:bodyPr>
            <a:normAutofit/>
          </a:bodyPr>
          <a:lstStyle>
            <a:lvl1pPr marL="0" indent="0">
              <a:buNone/>
              <a:defRPr sz="2400">
                <a:solidFill>
                  <a:schemeClr val="bg1"/>
                </a:solidFill>
                <a:latin typeface="Arial" panose="020B0604020202020204" pitchFamily="34" charset="0"/>
                <a:cs typeface="Arial" panose="020B0604020202020204" pitchFamily="34" charset="0"/>
              </a:defRPr>
            </a:lvl1pPr>
          </a:lstStyle>
          <a:p>
            <a:pPr lvl="0"/>
            <a:r>
              <a:rPr lang="en-US" dirty="0"/>
              <a:t>DD/MM/YY</a:t>
            </a:r>
            <a:endParaRPr lang="en-GB" dirty="0"/>
          </a:p>
        </p:txBody>
      </p:sp>
      <p:pic>
        <p:nvPicPr>
          <p:cNvPr id="15" name="Picture 14" descr="logo.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45421" y="6344439"/>
            <a:ext cx="1501616" cy="424158"/>
          </a:xfrm>
          <a:prstGeom prst="rect">
            <a:avLst/>
          </a:prstGeom>
        </p:spPr>
      </p:pic>
    </p:spTree>
    <p:extLst>
      <p:ext uri="{BB962C8B-B14F-4D97-AF65-F5344CB8AC3E}">
        <p14:creationId xmlns:p14="http://schemas.microsoft.com/office/powerpoint/2010/main" val="23466428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Roadmap">
    <p:spTree>
      <p:nvGrpSpPr>
        <p:cNvPr id="1" name=""/>
        <p:cNvGrpSpPr/>
        <p:nvPr/>
      </p:nvGrpSpPr>
      <p:grpSpPr>
        <a:xfrm>
          <a:off x="0" y="0"/>
          <a:ext cx="0" cy="0"/>
          <a:chOff x="0" y="0"/>
          <a:chExt cx="0" cy="0"/>
        </a:xfrm>
      </p:grpSpPr>
      <p:cxnSp>
        <p:nvCxnSpPr>
          <p:cNvPr id="6" name="Straight Connector 5"/>
          <p:cNvCxnSpPr/>
          <p:nvPr userDrawn="1"/>
        </p:nvCxnSpPr>
        <p:spPr>
          <a:xfrm>
            <a:off x="0" y="6122894"/>
            <a:ext cx="12192000" cy="44824"/>
          </a:xfrm>
          <a:prstGeom prst="line">
            <a:avLst/>
          </a:prstGeom>
          <a:ln w="28575">
            <a:solidFill>
              <a:srgbClr val="880088"/>
            </a:solidFill>
          </a:ln>
        </p:spPr>
        <p:style>
          <a:lnRef idx="1">
            <a:schemeClr val="accent1"/>
          </a:lnRef>
          <a:fillRef idx="0">
            <a:schemeClr val="accent1"/>
          </a:fillRef>
          <a:effectRef idx="0">
            <a:schemeClr val="accent1"/>
          </a:effectRef>
          <a:fontRef idx="minor">
            <a:schemeClr val="tx1"/>
          </a:fontRef>
        </p:style>
      </p:cxnSp>
      <p:sp>
        <p:nvSpPr>
          <p:cNvPr id="7" name="Text Placeholder 7"/>
          <p:cNvSpPr>
            <a:spLocks noGrp="1"/>
          </p:cNvSpPr>
          <p:nvPr>
            <p:ph type="body" sz="quarter" idx="10" hasCustomPrompt="1"/>
          </p:nvPr>
        </p:nvSpPr>
        <p:spPr>
          <a:xfrm>
            <a:off x="730439" y="6276877"/>
            <a:ext cx="3540125" cy="430212"/>
          </a:xfrm>
          <a:prstGeom prst="rect">
            <a:avLst/>
          </a:prstGeom>
        </p:spPr>
        <p:txBody>
          <a:bodyPr/>
          <a:lstStyle>
            <a:lvl1pPr marL="0" indent="0">
              <a:buNone/>
              <a:defRPr sz="2400" b="1" baseline="0">
                <a:solidFill>
                  <a:schemeClr val="tx1"/>
                </a:solidFill>
                <a:latin typeface="Arial" panose="020B0604020202020204" pitchFamily="34" charset="0"/>
                <a:cs typeface="Arial" panose="020B0604020202020204" pitchFamily="34" charset="0"/>
              </a:defRPr>
            </a:lvl1pPr>
            <a:lvl5pPr marL="1828800" indent="0">
              <a:buNone/>
              <a:defRPr/>
            </a:lvl5pPr>
          </a:lstStyle>
          <a:p>
            <a:pPr lvl="0"/>
            <a:r>
              <a:rPr lang="en-GB" dirty="0"/>
              <a:t>Forename Surname</a:t>
            </a:r>
          </a:p>
        </p:txBody>
      </p:sp>
      <p:sp>
        <p:nvSpPr>
          <p:cNvPr id="8" name="Rectangle 7">
            <a:extLst>
              <a:ext uri="{FF2B5EF4-FFF2-40B4-BE49-F238E27FC236}">
                <a16:creationId xmlns:a16="http://schemas.microsoft.com/office/drawing/2014/main" xmlns="" id="{3BAEC47D-76FE-EC4A-87C0-572E73C58D43}"/>
              </a:ext>
            </a:extLst>
          </p:cNvPr>
          <p:cNvSpPr/>
          <p:nvPr userDrawn="1"/>
        </p:nvSpPr>
        <p:spPr>
          <a:xfrm>
            <a:off x="730439" y="559912"/>
            <a:ext cx="3069771" cy="430212"/>
          </a:xfrm>
          <a:prstGeom prst="rect">
            <a:avLst/>
          </a:prstGeom>
          <a:noFill/>
          <a:ln w="19050">
            <a:solidFill>
              <a:srgbClr val="880088"/>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72000" rtlCol="0" anchor="t"/>
          <a:lstStyle/>
          <a:p>
            <a:pPr algn="ctr"/>
            <a:r>
              <a:rPr lang="en-US" b="1" dirty="0">
                <a:solidFill>
                  <a:schemeClr val="tx1"/>
                </a:solidFill>
                <a:latin typeface="Arial" panose="020B0604020202020204" pitchFamily="34" charset="0"/>
                <a:cs typeface="Arial" panose="020B0604020202020204" pitchFamily="34" charset="0"/>
              </a:rPr>
              <a:t>NOW</a:t>
            </a:r>
          </a:p>
        </p:txBody>
      </p:sp>
      <p:sp>
        <p:nvSpPr>
          <p:cNvPr id="9" name="Rectangle 8">
            <a:extLst>
              <a:ext uri="{FF2B5EF4-FFF2-40B4-BE49-F238E27FC236}">
                <a16:creationId xmlns:a16="http://schemas.microsoft.com/office/drawing/2014/main" xmlns="" id="{0045894F-7271-0444-8C4C-0CF35FD2FA94}"/>
              </a:ext>
            </a:extLst>
          </p:cNvPr>
          <p:cNvSpPr/>
          <p:nvPr userDrawn="1"/>
        </p:nvSpPr>
        <p:spPr>
          <a:xfrm>
            <a:off x="8614870" y="518134"/>
            <a:ext cx="3069771" cy="430212"/>
          </a:xfrm>
          <a:prstGeom prst="rect">
            <a:avLst/>
          </a:prstGeom>
          <a:noFill/>
          <a:ln w="19050">
            <a:solidFill>
              <a:srgbClr val="880088"/>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72000" rtlCol="0" anchor="t"/>
          <a:lstStyle/>
          <a:p>
            <a:pPr algn="ctr"/>
            <a:r>
              <a:rPr lang="en-US" b="1">
                <a:solidFill>
                  <a:schemeClr val="tx1"/>
                </a:solidFill>
                <a:latin typeface="Arial" panose="020B0604020202020204" pitchFamily="34" charset="0"/>
                <a:cs typeface="Arial" panose="020B0604020202020204" pitchFamily="34" charset="0"/>
              </a:rPr>
              <a:t>LATER</a:t>
            </a:r>
          </a:p>
        </p:txBody>
      </p:sp>
      <p:sp>
        <p:nvSpPr>
          <p:cNvPr id="10" name="Rectangle 9">
            <a:extLst>
              <a:ext uri="{FF2B5EF4-FFF2-40B4-BE49-F238E27FC236}">
                <a16:creationId xmlns:a16="http://schemas.microsoft.com/office/drawing/2014/main" xmlns="" id="{D8BFB32F-7631-594A-B590-6967C46415C1}"/>
              </a:ext>
            </a:extLst>
          </p:cNvPr>
          <p:cNvSpPr/>
          <p:nvPr userDrawn="1"/>
        </p:nvSpPr>
        <p:spPr>
          <a:xfrm>
            <a:off x="4672654" y="559912"/>
            <a:ext cx="3069771" cy="430212"/>
          </a:xfrm>
          <a:prstGeom prst="rect">
            <a:avLst/>
          </a:prstGeom>
          <a:noFill/>
          <a:ln w="19050">
            <a:solidFill>
              <a:srgbClr val="880088"/>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72000" rtlCol="0" anchor="t"/>
          <a:lstStyle/>
          <a:p>
            <a:pPr algn="ctr"/>
            <a:r>
              <a:rPr lang="en-US" b="1">
                <a:solidFill>
                  <a:schemeClr val="tx1"/>
                </a:solidFill>
                <a:latin typeface="Arial" panose="020B0604020202020204" pitchFamily="34" charset="0"/>
                <a:cs typeface="Arial" panose="020B0604020202020204" pitchFamily="34" charset="0"/>
              </a:rPr>
              <a:t>NEXT</a:t>
            </a:r>
          </a:p>
        </p:txBody>
      </p:sp>
      <p:sp>
        <p:nvSpPr>
          <p:cNvPr id="12" name="Text Placeholder 11"/>
          <p:cNvSpPr>
            <a:spLocks noGrp="1"/>
          </p:cNvSpPr>
          <p:nvPr>
            <p:ph type="body" sz="quarter" idx="11"/>
          </p:nvPr>
        </p:nvSpPr>
        <p:spPr>
          <a:xfrm>
            <a:off x="730439" y="1325820"/>
            <a:ext cx="3070225" cy="4419600"/>
          </a:xfrm>
        </p:spPr>
        <p:txBody>
          <a:bodyPr>
            <a:normAutofit/>
          </a:bodyPr>
          <a:lstStyle>
            <a:lvl1pPr>
              <a:defRPr sz="2200">
                <a:latin typeface="Arial" panose="020B0604020202020204" pitchFamily="34" charset="0"/>
                <a:cs typeface="Arial" panose="020B0604020202020204" pitchFamily="34" charset="0"/>
              </a:defRPr>
            </a:lvl1pPr>
            <a:lvl2pPr>
              <a:defRPr sz="2200">
                <a:latin typeface="Arial" panose="020B0604020202020204" pitchFamily="34" charset="0"/>
                <a:cs typeface="Arial" panose="020B0604020202020204" pitchFamily="34" charset="0"/>
              </a:defRPr>
            </a:lvl2pPr>
            <a:lvl3pPr>
              <a:defRPr sz="2200"/>
            </a:lvl3pPr>
            <a:lvl4pPr>
              <a:defRPr sz="2200"/>
            </a:lvl4pPr>
          </a:lstStyle>
          <a:p>
            <a:pPr lvl="0"/>
            <a:r>
              <a:rPr lang="en-US" dirty="0" smtClean="0"/>
              <a:t>Click to edit Master text styles</a:t>
            </a:r>
          </a:p>
          <a:p>
            <a:pPr lvl="1"/>
            <a:endParaRPr lang="en-US" dirty="0" smtClean="0"/>
          </a:p>
          <a:p>
            <a:pPr lvl="0"/>
            <a:r>
              <a:rPr lang="en-US" dirty="0" smtClean="0"/>
              <a:t>Second level</a:t>
            </a:r>
          </a:p>
          <a:p>
            <a:pPr lvl="2"/>
            <a:endParaRPr lang="en-US" dirty="0" smtClean="0"/>
          </a:p>
          <a:p>
            <a:pPr lvl="0"/>
            <a:r>
              <a:rPr lang="en-US" dirty="0" smtClean="0"/>
              <a:t>Third level</a:t>
            </a:r>
          </a:p>
          <a:p>
            <a:pPr lvl="3"/>
            <a:endParaRPr lang="en-US" dirty="0" smtClean="0"/>
          </a:p>
          <a:p>
            <a:pPr lvl="0"/>
            <a:r>
              <a:rPr lang="en-US" dirty="0" smtClean="0"/>
              <a:t>Fourth level</a:t>
            </a:r>
          </a:p>
        </p:txBody>
      </p:sp>
      <p:sp>
        <p:nvSpPr>
          <p:cNvPr id="13" name="Text Placeholder 11"/>
          <p:cNvSpPr>
            <a:spLocks noGrp="1"/>
          </p:cNvSpPr>
          <p:nvPr>
            <p:ph type="body" sz="quarter" idx="12"/>
          </p:nvPr>
        </p:nvSpPr>
        <p:spPr>
          <a:xfrm>
            <a:off x="4676163" y="1312166"/>
            <a:ext cx="3070225" cy="4419600"/>
          </a:xfrm>
        </p:spPr>
        <p:txBody>
          <a:bodyPr>
            <a:normAutofit/>
          </a:bodyPr>
          <a:lstStyle>
            <a:lvl1pPr>
              <a:defRPr sz="2200">
                <a:latin typeface="Arial" panose="020B0604020202020204" pitchFamily="34" charset="0"/>
                <a:cs typeface="Arial" panose="020B0604020202020204" pitchFamily="34" charset="0"/>
              </a:defRPr>
            </a:lvl1pPr>
            <a:lvl2pPr>
              <a:defRPr sz="2200">
                <a:latin typeface="Arial" panose="020B0604020202020204" pitchFamily="34" charset="0"/>
                <a:cs typeface="Arial" panose="020B0604020202020204" pitchFamily="34" charset="0"/>
              </a:defRPr>
            </a:lvl2pPr>
            <a:lvl3pPr>
              <a:defRPr sz="2200"/>
            </a:lvl3pPr>
            <a:lvl4pPr>
              <a:defRPr sz="2200"/>
            </a:lvl4pPr>
          </a:lstStyle>
          <a:p>
            <a:pPr lvl="0"/>
            <a:r>
              <a:rPr lang="en-US" dirty="0" smtClean="0"/>
              <a:t>Click to edit Master text styles</a:t>
            </a:r>
          </a:p>
          <a:p>
            <a:pPr lvl="1"/>
            <a:endParaRPr lang="en-US" dirty="0" smtClean="0"/>
          </a:p>
          <a:p>
            <a:pPr lvl="0"/>
            <a:r>
              <a:rPr lang="en-US" dirty="0" smtClean="0"/>
              <a:t>Second level</a:t>
            </a:r>
          </a:p>
          <a:p>
            <a:pPr lvl="2"/>
            <a:endParaRPr lang="en-US" dirty="0" smtClean="0"/>
          </a:p>
          <a:p>
            <a:pPr lvl="0"/>
            <a:r>
              <a:rPr lang="en-US" dirty="0" smtClean="0"/>
              <a:t>Third level</a:t>
            </a:r>
          </a:p>
          <a:p>
            <a:pPr lvl="3"/>
            <a:endParaRPr lang="en-US" dirty="0" smtClean="0"/>
          </a:p>
          <a:p>
            <a:pPr lvl="0"/>
            <a:r>
              <a:rPr lang="en-US" dirty="0" smtClean="0"/>
              <a:t>Fourth level</a:t>
            </a:r>
          </a:p>
        </p:txBody>
      </p:sp>
      <p:sp>
        <p:nvSpPr>
          <p:cNvPr id="14" name="Text Placeholder 11"/>
          <p:cNvSpPr>
            <a:spLocks noGrp="1"/>
          </p:cNvSpPr>
          <p:nvPr>
            <p:ph type="body" sz="quarter" idx="13"/>
          </p:nvPr>
        </p:nvSpPr>
        <p:spPr>
          <a:xfrm>
            <a:off x="8614416" y="1218267"/>
            <a:ext cx="3070225" cy="4419600"/>
          </a:xfrm>
        </p:spPr>
        <p:txBody>
          <a:bodyPr>
            <a:normAutofit/>
          </a:bodyPr>
          <a:lstStyle>
            <a:lvl1pPr>
              <a:defRPr sz="2200">
                <a:latin typeface="Arial" panose="020B0604020202020204" pitchFamily="34" charset="0"/>
                <a:cs typeface="Arial" panose="020B0604020202020204" pitchFamily="34" charset="0"/>
              </a:defRPr>
            </a:lvl1pPr>
            <a:lvl2pPr>
              <a:defRPr sz="2200">
                <a:latin typeface="Arial" panose="020B0604020202020204" pitchFamily="34" charset="0"/>
                <a:cs typeface="Arial" panose="020B0604020202020204" pitchFamily="34" charset="0"/>
              </a:defRPr>
            </a:lvl2pPr>
            <a:lvl3pPr>
              <a:defRPr sz="2200"/>
            </a:lvl3pPr>
            <a:lvl4pPr>
              <a:defRPr sz="2200"/>
            </a:lvl4pPr>
          </a:lstStyle>
          <a:p>
            <a:pPr lvl="0"/>
            <a:r>
              <a:rPr lang="en-US" dirty="0" smtClean="0"/>
              <a:t>Click to edit Master text styles</a:t>
            </a:r>
          </a:p>
          <a:p>
            <a:pPr lvl="1"/>
            <a:endParaRPr lang="en-US" dirty="0" smtClean="0"/>
          </a:p>
          <a:p>
            <a:pPr lvl="0"/>
            <a:r>
              <a:rPr lang="en-US" dirty="0" smtClean="0"/>
              <a:t>Second level</a:t>
            </a:r>
          </a:p>
          <a:p>
            <a:pPr lvl="2"/>
            <a:endParaRPr lang="en-US" dirty="0" smtClean="0"/>
          </a:p>
          <a:p>
            <a:pPr lvl="0"/>
            <a:r>
              <a:rPr lang="en-US" dirty="0" smtClean="0"/>
              <a:t>Third level</a:t>
            </a:r>
          </a:p>
          <a:p>
            <a:pPr lvl="3"/>
            <a:endParaRPr lang="en-US" dirty="0" smtClean="0"/>
          </a:p>
          <a:p>
            <a:pPr lvl="0"/>
            <a:r>
              <a:rPr lang="en-US" dirty="0" smtClean="0"/>
              <a:t>Fourth level</a:t>
            </a:r>
          </a:p>
        </p:txBody>
      </p:sp>
      <p:pic>
        <p:nvPicPr>
          <p:cNvPr id="11" name="Picture 2" descr="Croydon Council Logo - trans - Cornerstone Group"/>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973516" y="5986562"/>
            <a:ext cx="1646331" cy="11249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52520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cxnSp>
        <p:nvCxnSpPr>
          <p:cNvPr id="3" name="Straight Connector 2"/>
          <p:cNvCxnSpPr/>
          <p:nvPr userDrawn="1"/>
        </p:nvCxnSpPr>
        <p:spPr>
          <a:xfrm>
            <a:off x="0" y="1981200"/>
            <a:ext cx="12192000" cy="0"/>
          </a:xfrm>
          <a:prstGeom prst="line">
            <a:avLst/>
          </a:prstGeom>
          <a:ln w="38100">
            <a:solidFill>
              <a:srgbClr val="880088"/>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userDrawn="1"/>
        </p:nvCxnSpPr>
        <p:spPr>
          <a:xfrm>
            <a:off x="0" y="4885765"/>
            <a:ext cx="12192000" cy="0"/>
          </a:xfrm>
          <a:prstGeom prst="line">
            <a:avLst/>
          </a:prstGeom>
          <a:ln w="38100">
            <a:solidFill>
              <a:srgbClr val="880088"/>
            </a:solidFill>
          </a:ln>
        </p:spPr>
        <p:style>
          <a:lnRef idx="1">
            <a:schemeClr val="accent1"/>
          </a:lnRef>
          <a:fillRef idx="0">
            <a:schemeClr val="accent1"/>
          </a:fillRef>
          <a:effectRef idx="0">
            <a:schemeClr val="accent1"/>
          </a:effectRef>
          <a:fontRef idx="minor">
            <a:schemeClr val="tx1"/>
          </a:fontRef>
        </p:style>
      </p:cxnSp>
      <p:sp>
        <p:nvSpPr>
          <p:cNvPr id="4" name="Text Placeholder 3"/>
          <p:cNvSpPr>
            <a:spLocks noGrp="1"/>
          </p:cNvSpPr>
          <p:nvPr>
            <p:ph type="body" sz="quarter" idx="10" hasCustomPrompt="1"/>
          </p:nvPr>
        </p:nvSpPr>
        <p:spPr>
          <a:xfrm>
            <a:off x="591764" y="2639419"/>
            <a:ext cx="11349037" cy="1588127"/>
          </a:xfrm>
        </p:spPr>
        <p:txBody>
          <a:bodyPr>
            <a:spAutoFit/>
          </a:bodyPr>
          <a:lstStyle>
            <a:lvl1pPr marL="0" indent="0">
              <a:buNone/>
              <a:defRPr sz="5400" baseline="0">
                <a:latin typeface="Arial" panose="020B0604020202020204" pitchFamily="34" charset="0"/>
                <a:cs typeface="Arial" panose="020B0604020202020204" pitchFamily="34" charset="0"/>
              </a:defRPr>
            </a:lvl1pPr>
          </a:lstStyle>
          <a:p>
            <a:pPr lvl="0"/>
            <a:r>
              <a:rPr lang="en-US" dirty="0" smtClean="0"/>
              <a:t>Punctuate your slides with section title cards like this</a:t>
            </a:r>
          </a:p>
        </p:txBody>
      </p:sp>
    </p:spTree>
    <p:extLst>
      <p:ext uri="{BB962C8B-B14F-4D97-AF65-F5344CB8AC3E}">
        <p14:creationId xmlns:p14="http://schemas.microsoft.com/office/powerpoint/2010/main" val="39304436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ank with footer">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598160" y="6212263"/>
            <a:ext cx="3540125" cy="430212"/>
          </a:xfrm>
          <a:prstGeom prst="rect">
            <a:avLst/>
          </a:prstGeom>
        </p:spPr>
        <p:txBody>
          <a:bodyPr/>
          <a:lstStyle>
            <a:lvl1pPr marL="0" indent="0">
              <a:buNone/>
              <a:defRPr sz="2400" b="1" baseline="0">
                <a:solidFill>
                  <a:schemeClr val="tx1"/>
                </a:solidFill>
                <a:latin typeface="Arial" panose="020B0604020202020204" pitchFamily="34" charset="0"/>
                <a:cs typeface="Arial" panose="020B0604020202020204" pitchFamily="34" charset="0"/>
              </a:defRPr>
            </a:lvl1pPr>
            <a:lvl5pPr marL="1828800" indent="0">
              <a:buNone/>
              <a:defRPr/>
            </a:lvl5pPr>
          </a:lstStyle>
          <a:p>
            <a:pPr lvl="0"/>
            <a:r>
              <a:rPr lang="en-GB" dirty="0"/>
              <a:t>Forename Surname</a:t>
            </a:r>
          </a:p>
        </p:txBody>
      </p:sp>
      <p:sp>
        <p:nvSpPr>
          <p:cNvPr id="11" name="Text Placeholder 10"/>
          <p:cNvSpPr>
            <a:spLocks noGrp="1"/>
          </p:cNvSpPr>
          <p:nvPr>
            <p:ph type="body" sz="quarter" idx="11" hasCustomPrompt="1"/>
          </p:nvPr>
        </p:nvSpPr>
        <p:spPr>
          <a:xfrm>
            <a:off x="598160" y="2632143"/>
            <a:ext cx="10002837" cy="784830"/>
          </a:xfrm>
        </p:spPr>
        <p:txBody>
          <a:bodyPr>
            <a:spAutoFit/>
          </a:bodyPr>
          <a:lstStyle>
            <a:lvl1pPr marL="0" indent="0">
              <a:buNone/>
              <a:defRPr sz="5000">
                <a:latin typeface="Arial" panose="020B0604020202020204" pitchFamily="34" charset="0"/>
                <a:cs typeface="Arial" panose="020B0604020202020204" pitchFamily="34" charset="0"/>
              </a:defRPr>
            </a:lvl1pPr>
          </a:lstStyle>
          <a:p>
            <a:pPr lvl="0"/>
            <a:r>
              <a:rPr lang="en-US" dirty="0"/>
              <a:t>Add text here</a:t>
            </a:r>
            <a:endParaRPr lang="en-GB" dirty="0"/>
          </a:p>
        </p:txBody>
      </p:sp>
      <p:cxnSp>
        <p:nvCxnSpPr>
          <p:cNvPr id="3" name="Straight Connector 2"/>
          <p:cNvCxnSpPr/>
          <p:nvPr userDrawn="1"/>
        </p:nvCxnSpPr>
        <p:spPr>
          <a:xfrm>
            <a:off x="0" y="6122894"/>
            <a:ext cx="12192000" cy="44824"/>
          </a:xfrm>
          <a:prstGeom prst="line">
            <a:avLst/>
          </a:prstGeom>
          <a:ln w="28575">
            <a:solidFill>
              <a:srgbClr val="880088"/>
            </a:solidFill>
          </a:ln>
        </p:spPr>
        <p:style>
          <a:lnRef idx="1">
            <a:schemeClr val="accent1"/>
          </a:lnRef>
          <a:fillRef idx="0">
            <a:schemeClr val="accent1"/>
          </a:fillRef>
          <a:effectRef idx="0">
            <a:schemeClr val="accent1"/>
          </a:effectRef>
          <a:fontRef idx="minor">
            <a:schemeClr val="tx1"/>
          </a:fontRef>
        </p:style>
      </p:cxnSp>
      <p:pic>
        <p:nvPicPr>
          <p:cNvPr id="6" name="Picture 2" descr="Croydon Council Logo - trans - Cornerstone Group"/>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973516" y="5986562"/>
            <a:ext cx="1646331" cy="11249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642074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Detail slide">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49941" y="6310924"/>
            <a:ext cx="3540125" cy="430212"/>
          </a:xfrm>
          <a:prstGeom prst="rect">
            <a:avLst/>
          </a:prstGeom>
        </p:spPr>
        <p:txBody>
          <a:bodyPr/>
          <a:lstStyle>
            <a:lvl1pPr marL="0" indent="0">
              <a:buNone/>
              <a:defRPr sz="2400" b="1" baseline="0">
                <a:solidFill>
                  <a:schemeClr val="tx1"/>
                </a:solidFill>
                <a:latin typeface="Arial" panose="020B0604020202020204" pitchFamily="34" charset="0"/>
                <a:cs typeface="Arial" panose="020B0604020202020204" pitchFamily="34" charset="0"/>
              </a:defRPr>
            </a:lvl1pPr>
            <a:lvl5pPr marL="1828800" indent="0">
              <a:buNone/>
              <a:defRPr/>
            </a:lvl5pPr>
          </a:lstStyle>
          <a:p>
            <a:pPr lvl="0"/>
            <a:r>
              <a:rPr lang="en-GB" dirty="0"/>
              <a:t>Forename Surname</a:t>
            </a:r>
          </a:p>
        </p:txBody>
      </p:sp>
      <p:sp>
        <p:nvSpPr>
          <p:cNvPr id="2" name="Title 1"/>
          <p:cNvSpPr>
            <a:spLocks noGrp="1"/>
          </p:cNvSpPr>
          <p:nvPr>
            <p:ph type="title" hasCustomPrompt="1"/>
          </p:nvPr>
        </p:nvSpPr>
        <p:spPr>
          <a:xfrm>
            <a:off x="649941" y="201339"/>
            <a:ext cx="10515600" cy="580465"/>
          </a:xfrm>
          <a:prstGeom prst="rect">
            <a:avLst/>
          </a:prstGeom>
        </p:spPr>
        <p:txBody>
          <a:bodyPr>
            <a:normAutofit/>
          </a:bodyPr>
          <a:lstStyle>
            <a:lvl1pPr>
              <a:defRPr sz="3200" b="1" u="sng" baseline="0">
                <a:uFill>
                  <a:solidFill>
                    <a:srgbClr val="660066"/>
                  </a:solidFill>
                </a:uFill>
                <a:latin typeface="Arial" panose="020B0604020202020204" pitchFamily="34" charset="0"/>
                <a:cs typeface="Arial" panose="020B0604020202020204" pitchFamily="34" charset="0"/>
              </a:defRPr>
            </a:lvl1pPr>
          </a:lstStyle>
          <a:p>
            <a:r>
              <a:rPr lang="en-US" dirty="0"/>
              <a:t>Use slides like this to give detail</a:t>
            </a:r>
            <a:endParaRPr lang="en-GB" dirty="0"/>
          </a:p>
        </p:txBody>
      </p:sp>
      <p:sp>
        <p:nvSpPr>
          <p:cNvPr id="4" name="Text Placeholder 3"/>
          <p:cNvSpPr>
            <a:spLocks noGrp="1"/>
          </p:cNvSpPr>
          <p:nvPr>
            <p:ph type="body" sz="quarter" idx="11" hasCustomPrompt="1"/>
          </p:nvPr>
        </p:nvSpPr>
        <p:spPr>
          <a:xfrm>
            <a:off x="649941" y="1281583"/>
            <a:ext cx="10515600" cy="4051300"/>
          </a:xfrm>
          <a:prstGeom prst="rect">
            <a:avLst/>
          </a:prstGeom>
        </p:spPr>
        <p:txBody>
          <a:bodyPr>
            <a:normAutofit/>
          </a:bodyPr>
          <a:lstStyle>
            <a:lvl1pPr>
              <a:defRPr sz="3200">
                <a:latin typeface="Arial" panose="020B0604020202020204" pitchFamily="34" charset="0"/>
                <a:cs typeface="Arial" panose="020B0604020202020204" pitchFamily="34" charset="0"/>
              </a:defRPr>
            </a:lvl1pPr>
            <a:lvl2pPr marL="1028700" indent="-571500">
              <a:buFont typeface="Arial" panose="020B0604020202020204" pitchFamily="34" charset="0"/>
              <a:buChar char="•"/>
              <a:defRPr sz="3200">
                <a:latin typeface="Arial" panose="020B0604020202020204" pitchFamily="34" charset="0"/>
                <a:cs typeface="Arial" panose="020B0604020202020204" pitchFamily="34" charset="0"/>
              </a:defRPr>
            </a:lvl2pPr>
          </a:lstStyle>
          <a:p>
            <a:pPr lvl="0"/>
            <a:r>
              <a:rPr lang="en-US" dirty="0"/>
              <a:t>The heading is </a:t>
            </a:r>
            <a:r>
              <a:rPr lang="en-US" dirty="0" smtClean="0"/>
              <a:t>optional</a:t>
            </a:r>
            <a:endParaRPr lang="en-US" dirty="0"/>
          </a:p>
          <a:p>
            <a:pPr lvl="0"/>
            <a:r>
              <a:rPr lang="en-US" dirty="0"/>
              <a:t>Use 36pt or 30pt Arial for the main text</a:t>
            </a:r>
          </a:p>
          <a:p>
            <a:pPr lvl="0"/>
            <a:r>
              <a:rPr lang="en-US" dirty="0"/>
              <a:t>Keep bullet points short </a:t>
            </a:r>
            <a:endParaRPr lang="en-US" dirty="0" smtClean="0"/>
          </a:p>
          <a:p>
            <a:pPr lvl="1"/>
            <a:endParaRPr lang="en-GB" dirty="0"/>
          </a:p>
        </p:txBody>
      </p:sp>
      <p:cxnSp>
        <p:nvCxnSpPr>
          <p:cNvPr id="7" name="Straight Connector 6"/>
          <p:cNvCxnSpPr/>
          <p:nvPr userDrawn="1"/>
        </p:nvCxnSpPr>
        <p:spPr>
          <a:xfrm>
            <a:off x="0" y="6122894"/>
            <a:ext cx="12192000" cy="44824"/>
          </a:xfrm>
          <a:prstGeom prst="line">
            <a:avLst/>
          </a:prstGeom>
          <a:ln w="28575">
            <a:solidFill>
              <a:srgbClr val="880088"/>
            </a:solidFill>
          </a:ln>
        </p:spPr>
        <p:style>
          <a:lnRef idx="1">
            <a:schemeClr val="accent1"/>
          </a:lnRef>
          <a:fillRef idx="0">
            <a:schemeClr val="accent1"/>
          </a:fillRef>
          <a:effectRef idx="0">
            <a:schemeClr val="accent1"/>
          </a:effectRef>
          <a:fontRef idx="minor">
            <a:schemeClr val="tx1"/>
          </a:fontRef>
        </p:style>
      </p:cxnSp>
      <p:pic>
        <p:nvPicPr>
          <p:cNvPr id="9" name="Picture 2" descr="Croydon Council Logo - trans - Cornerstone Group"/>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973516" y="5986562"/>
            <a:ext cx="1646331" cy="11249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889099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etails slide 2">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658905" y="221670"/>
            <a:ext cx="10515600" cy="580465"/>
          </a:xfrm>
          <a:prstGeom prst="rect">
            <a:avLst/>
          </a:prstGeom>
        </p:spPr>
        <p:txBody>
          <a:bodyPr>
            <a:normAutofit/>
          </a:bodyPr>
          <a:lstStyle>
            <a:lvl1pPr>
              <a:defRPr sz="3200" b="1" u="sng" baseline="0">
                <a:uFill>
                  <a:solidFill>
                    <a:srgbClr val="660066"/>
                  </a:solidFill>
                </a:uFill>
                <a:latin typeface="Arial" panose="020B0604020202020204" pitchFamily="34" charset="0"/>
                <a:cs typeface="Arial" panose="020B0604020202020204" pitchFamily="34" charset="0"/>
              </a:defRPr>
            </a:lvl1pPr>
          </a:lstStyle>
          <a:p>
            <a:r>
              <a:rPr lang="en-US" dirty="0"/>
              <a:t>Use slides like this to give detail</a:t>
            </a:r>
            <a:endParaRPr lang="en-GB" dirty="0"/>
          </a:p>
        </p:txBody>
      </p:sp>
      <p:sp>
        <p:nvSpPr>
          <p:cNvPr id="10" name="Text Placeholder 3"/>
          <p:cNvSpPr>
            <a:spLocks noGrp="1"/>
          </p:cNvSpPr>
          <p:nvPr>
            <p:ph type="body" sz="quarter" idx="11" hasCustomPrompt="1"/>
          </p:nvPr>
        </p:nvSpPr>
        <p:spPr>
          <a:xfrm>
            <a:off x="658905" y="1303054"/>
            <a:ext cx="10515600" cy="4051300"/>
          </a:xfrm>
          <a:prstGeom prst="rect">
            <a:avLst/>
          </a:prstGeom>
        </p:spPr>
        <p:txBody>
          <a:bodyPr>
            <a:normAutofit/>
          </a:bodyPr>
          <a:lstStyle>
            <a:lvl1pPr>
              <a:defRPr sz="3200">
                <a:latin typeface="Arial" panose="020B0604020202020204" pitchFamily="34" charset="0"/>
                <a:cs typeface="Arial" panose="020B0604020202020204" pitchFamily="34" charset="0"/>
              </a:defRPr>
            </a:lvl1pPr>
            <a:lvl2pPr marL="1028700" indent="-571500">
              <a:buFont typeface="Arial" panose="020B0604020202020204" pitchFamily="34" charset="0"/>
              <a:buChar char="•"/>
              <a:defRPr sz="3200">
                <a:latin typeface="Arial" panose="020B0604020202020204" pitchFamily="34" charset="0"/>
                <a:cs typeface="Arial" panose="020B0604020202020204" pitchFamily="34" charset="0"/>
              </a:defRPr>
            </a:lvl2pPr>
          </a:lstStyle>
          <a:p>
            <a:pPr lvl="0"/>
            <a:r>
              <a:rPr lang="en-US" dirty="0"/>
              <a:t>The heading is </a:t>
            </a:r>
            <a:r>
              <a:rPr lang="en-US" dirty="0" smtClean="0"/>
              <a:t>optional</a:t>
            </a:r>
            <a:endParaRPr lang="en-US" dirty="0"/>
          </a:p>
          <a:p>
            <a:pPr lvl="0"/>
            <a:r>
              <a:rPr lang="en-US" dirty="0"/>
              <a:t>Use 36pt or 30pt Arial for the main text</a:t>
            </a:r>
          </a:p>
          <a:p>
            <a:pPr lvl="0"/>
            <a:r>
              <a:rPr lang="en-US" dirty="0"/>
              <a:t>Keep bullet points short </a:t>
            </a:r>
            <a:endParaRPr lang="en-US" dirty="0" smtClean="0"/>
          </a:p>
          <a:p>
            <a:pPr lvl="1"/>
            <a:endParaRPr lang="en-GB" dirty="0"/>
          </a:p>
        </p:txBody>
      </p:sp>
      <p:sp>
        <p:nvSpPr>
          <p:cNvPr id="13" name="Text Placeholder 7"/>
          <p:cNvSpPr>
            <a:spLocks noGrp="1"/>
          </p:cNvSpPr>
          <p:nvPr>
            <p:ph type="body" sz="quarter" idx="10" hasCustomPrompt="1"/>
          </p:nvPr>
        </p:nvSpPr>
        <p:spPr>
          <a:xfrm>
            <a:off x="658905" y="6324987"/>
            <a:ext cx="3540125" cy="430212"/>
          </a:xfrm>
          <a:prstGeom prst="rect">
            <a:avLst/>
          </a:prstGeom>
        </p:spPr>
        <p:txBody>
          <a:bodyPr/>
          <a:lstStyle>
            <a:lvl1pPr marL="0" indent="0">
              <a:buNone/>
              <a:defRPr sz="2400" b="1" baseline="0">
                <a:solidFill>
                  <a:schemeClr val="tx1"/>
                </a:solidFill>
                <a:latin typeface="Arial" panose="020B0604020202020204" pitchFamily="34" charset="0"/>
                <a:cs typeface="Arial" panose="020B0604020202020204" pitchFamily="34" charset="0"/>
              </a:defRPr>
            </a:lvl1pPr>
            <a:lvl5pPr marL="1828800" indent="0">
              <a:buNone/>
              <a:defRPr/>
            </a:lvl5pPr>
          </a:lstStyle>
          <a:p>
            <a:pPr lvl="0"/>
            <a:r>
              <a:rPr lang="en-GB" dirty="0"/>
              <a:t>Forename Surname</a:t>
            </a:r>
          </a:p>
        </p:txBody>
      </p:sp>
      <p:cxnSp>
        <p:nvCxnSpPr>
          <p:cNvPr id="8" name="Straight Connector 7"/>
          <p:cNvCxnSpPr/>
          <p:nvPr userDrawn="1"/>
        </p:nvCxnSpPr>
        <p:spPr>
          <a:xfrm>
            <a:off x="0" y="6122894"/>
            <a:ext cx="12192000" cy="44824"/>
          </a:xfrm>
          <a:prstGeom prst="line">
            <a:avLst/>
          </a:prstGeom>
          <a:ln w="28575">
            <a:solidFill>
              <a:srgbClr val="880088"/>
            </a:solidFill>
          </a:ln>
        </p:spPr>
        <p:style>
          <a:lnRef idx="1">
            <a:schemeClr val="accent1"/>
          </a:lnRef>
          <a:fillRef idx="0">
            <a:schemeClr val="accent1"/>
          </a:fillRef>
          <a:effectRef idx="0">
            <a:schemeClr val="accent1"/>
          </a:effectRef>
          <a:fontRef idx="minor">
            <a:schemeClr val="tx1"/>
          </a:fontRef>
        </p:style>
      </p:cxnSp>
      <p:pic>
        <p:nvPicPr>
          <p:cNvPr id="11" name="Picture 2" descr="Croydon Council Logo - trans - Cornerstone Group"/>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973516" y="5986562"/>
            <a:ext cx="1646331" cy="11249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441495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Closing slide">
    <p:spTree>
      <p:nvGrpSpPr>
        <p:cNvPr id="1" name=""/>
        <p:cNvGrpSpPr/>
        <p:nvPr/>
      </p:nvGrpSpPr>
      <p:grpSpPr>
        <a:xfrm>
          <a:off x="0" y="0"/>
          <a:ext cx="0" cy="0"/>
          <a:chOff x="0" y="0"/>
          <a:chExt cx="0" cy="0"/>
        </a:xfrm>
      </p:grpSpPr>
      <p:cxnSp>
        <p:nvCxnSpPr>
          <p:cNvPr id="11" name="Straight Connector 10"/>
          <p:cNvCxnSpPr/>
          <p:nvPr userDrawn="1"/>
        </p:nvCxnSpPr>
        <p:spPr>
          <a:xfrm>
            <a:off x="0" y="5873674"/>
            <a:ext cx="1219200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3" name="Title 22"/>
          <p:cNvSpPr>
            <a:spLocks noGrp="1"/>
          </p:cNvSpPr>
          <p:nvPr>
            <p:ph type="title" hasCustomPrompt="1"/>
          </p:nvPr>
        </p:nvSpPr>
        <p:spPr>
          <a:xfrm>
            <a:off x="663202" y="1537460"/>
            <a:ext cx="10515600" cy="1325563"/>
          </a:xfrm>
          <a:prstGeom prst="rect">
            <a:avLst/>
          </a:prstGeom>
        </p:spPr>
        <p:txBody>
          <a:bodyPr>
            <a:normAutofit/>
          </a:bodyPr>
          <a:lstStyle>
            <a:lvl1pPr>
              <a:defRPr sz="6000" b="1">
                <a:solidFill>
                  <a:schemeClr val="tx1"/>
                </a:solidFill>
                <a:latin typeface="Arial" panose="020B0604020202020204" pitchFamily="34" charset="0"/>
                <a:cs typeface="Arial" panose="020B0604020202020204" pitchFamily="34" charset="0"/>
              </a:defRPr>
            </a:lvl1pPr>
          </a:lstStyle>
          <a:p>
            <a:r>
              <a:rPr lang="en-US" dirty="0"/>
              <a:t>Thank you</a:t>
            </a:r>
            <a:endParaRPr lang="en-GB" dirty="0"/>
          </a:p>
        </p:txBody>
      </p:sp>
      <p:sp>
        <p:nvSpPr>
          <p:cNvPr id="27" name="Text Placeholder 26"/>
          <p:cNvSpPr>
            <a:spLocks noGrp="1"/>
          </p:cNvSpPr>
          <p:nvPr>
            <p:ph type="body" sz="quarter" idx="11" hasCustomPrompt="1"/>
          </p:nvPr>
        </p:nvSpPr>
        <p:spPr>
          <a:xfrm>
            <a:off x="663202" y="2981053"/>
            <a:ext cx="9431338" cy="2061672"/>
          </a:xfrm>
          <a:prstGeom prst="rect">
            <a:avLst/>
          </a:prstGeom>
        </p:spPr>
        <p:txBody>
          <a:bodyPr>
            <a:normAutofit/>
          </a:bodyPr>
          <a:lstStyle>
            <a:lvl1pPr marL="0" indent="0">
              <a:buNone/>
              <a:defRPr sz="3000" b="0" baseline="0">
                <a:solidFill>
                  <a:schemeClr val="tx1"/>
                </a:solidFill>
                <a:latin typeface="Arial" panose="020B0604020202020204" pitchFamily="34" charset="0"/>
                <a:cs typeface="Arial" panose="020B0604020202020204" pitchFamily="34" charset="0"/>
              </a:defRPr>
            </a:lvl1pPr>
          </a:lstStyle>
          <a:p>
            <a:pPr lvl="0"/>
            <a:r>
              <a:rPr lang="en-GB" dirty="0"/>
              <a:t>Forename </a:t>
            </a:r>
            <a:r>
              <a:rPr lang="en-GB" dirty="0" smtClean="0"/>
              <a:t>Surname</a:t>
            </a:r>
          </a:p>
          <a:p>
            <a:pPr lvl="0"/>
            <a:r>
              <a:rPr lang="en-GB" dirty="0" smtClean="0"/>
              <a:t>Job Title</a:t>
            </a:r>
          </a:p>
          <a:p>
            <a:pPr lvl="0"/>
            <a:r>
              <a:rPr lang="en-GB" dirty="0" smtClean="0"/>
              <a:t>Directorate</a:t>
            </a:r>
          </a:p>
          <a:p>
            <a:pPr lvl="0"/>
            <a:r>
              <a:rPr lang="en-GB" dirty="0" smtClean="0"/>
              <a:t>Department</a:t>
            </a:r>
            <a:endParaRPr lang="en-GB" dirty="0"/>
          </a:p>
        </p:txBody>
      </p:sp>
      <p:cxnSp>
        <p:nvCxnSpPr>
          <p:cNvPr id="10" name="Straight Connector 9"/>
          <p:cNvCxnSpPr/>
          <p:nvPr userDrawn="1"/>
        </p:nvCxnSpPr>
        <p:spPr>
          <a:xfrm>
            <a:off x="0" y="6122894"/>
            <a:ext cx="12192000" cy="44824"/>
          </a:xfrm>
          <a:prstGeom prst="line">
            <a:avLst/>
          </a:prstGeom>
          <a:ln w="28575">
            <a:solidFill>
              <a:srgbClr val="880088"/>
            </a:solidFill>
          </a:ln>
        </p:spPr>
        <p:style>
          <a:lnRef idx="1">
            <a:schemeClr val="accent1"/>
          </a:lnRef>
          <a:fillRef idx="0">
            <a:schemeClr val="accent1"/>
          </a:fillRef>
          <a:effectRef idx="0">
            <a:schemeClr val="accent1"/>
          </a:effectRef>
          <a:fontRef idx="minor">
            <a:schemeClr val="tx1"/>
          </a:fontRef>
        </p:style>
      </p:cxnSp>
      <p:pic>
        <p:nvPicPr>
          <p:cNvPr id="8" name="Picture 2" descr="Croydon Council Logo - trans - Cornerstone Group"/>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973516" y="5986562"/>
            <a:ext cx="1646331" cy="11249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701212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Right image slide">
    <p:spTree>
      <p:nvGrpSpPr>
        <p:cNvPr id="1" name=""/>
        <p:cNvGrpSpPr/>
        <p:nvPr/>
      </p:nvGrpSpPr>
      <p:grpSpPr>
        <a:xfrm>
          <a:off x="0" y="0"/>
          <a:ext cx="0" cy="0"/>
          <a:chOff x="0" y="0"/>
          <a:chExt cx="0" cy="0"/>
        </a:xfrm>
      </p:grpSpPr>
      <p:sp>
        <p:nvSpPr>
          <p:cNvPr id="9" name="Text Placeholder 7"/>
          <p:cNvSpPr>
            <a:spLocks noGrp="1"/>
          </p:cNvSpPr>
          <p:nvPr>
            <p:ph type="body" sz="quarter" idx="10" hasCustomPrompt="1"/>
          </p:nvPr>
        </p:nvSpPr>
        <p:spPr>
          <a:xfrm>
            <a:off x="619313" y="6313015"/>
            <a:ext cx="3540125" cy="430212"/>
          </a:xfrm>
          <a:prstGeom prst="rect">
            <a:avLst/>
          </a:prstGeom>
        </p:spPr>
        <p:txBody>
          <a:bodyPr/>
          <a:lstStyle>
            <a:lvl1pPr marL="0" indent="0">
              <a:buNone/>
              <a:defRPr sz="2400" b="1" baseline="0">
                <a:solidFill>
                  <a:schemeClr val="tx1"/>
                </a:solidFill>
                <a:latin typeface="Arial" panose="020B0604020202020204" pitchFamily="34" charset="0"/>
                <a:cs typeface="Arial" panose="020B0604020202020204" pitchFamily="34" charset="0"/>
              </a:defRPr>
            </a:lvl1pPr>
            <a:lvl5pPr marL="1828800" indent="0">
              <a:buNone/>
              <a:defRPr/>
            </a:lvl5pPr>
          </a:lstStyle>
          <a:p>
            <a:pPr lvl="0"/>
            <a:r>
              <a:rPr lang="en-GB" dirty="0"/>
              <a:t>Forename Surname</a:t>
            </a:r>
          </a:p>
        </p:txBody>
      </p:sp>
      <p:sp>
        <p:nvSpPr>
          <p:cNvPr id="12" name="Text Placeholder 11"/>
          <p:cNvSpPr>
            <a:spLocks noGrp="1"/>
          </p:cNvSpPr>
          <p:nvPr>
            <p:ph type="body" sz="quarter" idx="11" hasCustomPrompt="1"/>
          </p:nvPr>
        </p:nvSpPr>
        <p:spPr>
          <a:xfrm>
            <a:off x="619313" y="788757"/>
            <a:ext cx="5257546" cy="4827588"/>
          </a:xfrm>
          <a:prstGeom prst="rect">
            <a:avLst/>
          </a:prstGeom>
        </p:spPr>
        <p:txBody>
          <a:bodyPr/>
          <a:lstStyle>
            <a:lvl1pPr marL="0" indent="0">
              <a:buNone/>
              <a:defRPr sz="2800"/>
            </a:lvl1pPr>
          </a:lstStyle>
          <a:p>
            <a:pPr eaLnBrk="0" fontAlgn="base" hangingPunct="0">
              <a:spcBef>
                <a:spcPct val="0"/>
              </a:spcBef>
              <a:spcAft>
                <a:spcPct val="0"/>
              </a:spcAft>
              <a:defRPr/>
            </a:pPr>
            <a:r>
              <a:rPr lang="en-GB" sz="3600" dirty="0">
                <a:latin typeface="Arial"/>
                <a:ea typeface="ヒラギノ角ゴ Pro W3"/>
                <a:cs typeface="Arial"/>
              </a:rPr>
              <a:t>Place images and text side by side like this (with the image on the left or right of the text) </a:t>
            </a:r>
          </a:p>
          <a:p>
            <a:pPr eaLnBrk="0" fontAlgn="base" hangingPunct="0">
              <a:spcBef>
                <a:spcPct val="0"/>
              </a:spcBef>
              <a:spcAft>
                <a:spcPct val="0"/>
              </a:spcAft>
              <a:defRPr/>
            </a:pPr>
            <a:endParaRPr lang="en-GB" sz="3600" dirty="0">
              <a:latin typeface="Arial"/>
              <a:ea typeface="ヒラギノ角ゴ Pro W3"/>
              <a:cs typeface="Arial"/>
            </a:endParaRPr>
          </a:p>
          <a:p>
            <a:pPr eaLnBrk="0" fontAlgn="base" hangingPunct="0">
              <a:spcBef>
                <a:spcPct val="0"/>
              </a:spcBef>
              <a:spcAft>
                <a:spcPct val="0"/>
              </a:spcAft>
              <a:defRPr/>
            </a:pPr>
            <a:r>
              <a:rPr lang="en-GB" sz="3600" dirty="0">
                <a:latin typeface="Arial"/>
                <a:ea typeface="ヒラギノ角ゴ Pro W3"/>
                <a:cs typeface="Arial"/>
              </a:rPr>
              <a:t>Drop shadow helps screenshots stand out</a:t>
            </a:r>
          </a:p>
        </p:txBody>
      </p:sp>
      <p:sp>
        <p:nvSpPr>
          <p:cNvPr id="14" name="Picture Placeholder 13"/>
          <p:cNvSpPr>
            <a:spLocks noGrp="1"/>
          </p:cNvSpPr>
          <p:nvPr>
            <p:ph type="pic" sz="quarter" idx="12" hasCustomPrompt="1"/>
          </p:nvPr>
        </p:nvSpPr>
        <p:spPr>
          <a:xfrm>
            <a:off x="5876859" y="788758"/>
            <a:ext cx="5661025" cy="4827587"/>
          </a:xfrm>
          <a:prstGeom prst="rect">
            <a:avLst/>
          </a:prstGeom>
        </p:spPr>
        <p:txBody>
          <a:bodyPr/>
          <a:lstStyle>
            <a:lvl1pPr marL="0" indent="0">
              <a:buNone/>
              <a:defRPr/>
            </a:lvl1pPr>
          </a:lstStyle>
          <a:p>
            <a:r>
              <a:rPr lang="en-GB" dirty="0"/>
              <a:t>Insert picture here</a:t>
            </a:r>
          </a:p>
        </p:txBody>
      </p:sp>
      <p:cxnSp>
        <p:nvCxnSpPr>
          <p:cNvPr id="7" name="Straight Connector 6"/>
          <p:cNvCxnSpPr/>
          <p:nvPr userDrawn="1"/>
        </p:nvCxnSpPr>
        <p:spPr>
          <a:xfrm>
            <a:off x="0" y="6122894"/>
            <a:ext cx="12192000" cy="44824"/>
          </a:xfrm>
          <a:prstGeom prst="line">
            <a:avLst/>
          </a:prstGeom>
          <a:ln w="28575">
            <a:solidFill>
              <a:srgbClr val="880088"/>
            </a:solidFill>
          </a:ln>
        </p:spPr>
        <p:style>
          <a:lnRef idx="1">
            <a:schemeClr val="accent1"/>
          </a:lnRef>
          <a:fillRef idx="0">
            <a:schemeClr val="accent1"/>
          </a:fillRef>
          <a:effectRef idx="0">
            <a:schemeClr val="accent1"/>
          </a:effectRef>
          <a:fontRef idx="minor">
            <a:schemeClr val="tx1"/>
          </a:fontRef>
        </p:style>
      </p:cxnSp>
      <p:pic>
        <p:nvPicPr>
          <p:cNvPr id="10" name="Picture 2" descr="Croydon Council Logo - trans - Cornerstone Group"/>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973516" y="5986562"/>
            <a:ext cx="1646331" cy="11249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57949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eft image slide">
    <p:spTree>
      <p:nvGrpSpPr>
        <p:cNvPr id="1" name=""/>
        <p:cNvGrpSpPr/>
        <p:nvPr/>
      </p:nvGrpSpPr>
      <p:grpSpPr>
        <a:xfrm>
          <a:off x="0" y="0"/>
          <a:ext cx="0" cy="0"/>
          <a:chOff x="0" y="0"/>
          <a:chExt cx="0" cy="0"/>
        </a:xfrm>
      </p:grpSpPr>
      <p:sp>
        <p:nvSpPr>
          <p:cNvPr id="9" name="Text Placeholder 7"/>
          <p:cNvSpPr>
            <a:spLocks noGrp="1"/>
          </p:cNvSpPr>
          <p:nvPr>
            <p:ph type="body" sz="quarter" idx="10" hasCustomPrompt="1"/>
          </p:nvPr>
        </p:nvSpPr>
        <p:spPr>
          <a:xfrm>
            <a:off x="574488" y="6313015"/>
            <a:ext cx="3540125" cy="430212"/>
          </a:xfrm>
          <a:prstGeom prst="rect">
            <a:avLst/>
          </a:prstGeom>
        </p:spPr>
        <p:txBody>
          <a:bodyPr/>
          <a:lstStyle>
            <a:lvl1pPr marL="0" indent="0">
              <a:buNone/>
              <a:defRPr sz="2400" b="1" baseline="0">
                <a:solidFill>
                  <a:schemeClr val="tx1"/>
                </a:solidFill>
                <a:latin typeface="Arial" panose="020B0604020202020204" pitchFamily="34" charset="0"/>
                <a:cs typeface="Arial" panose="020B0604020202020204" pitchFamily="34" charset="0"/>
              </a:defRPr>
            </a:lvl1pPr>
            <a:lvl5pPr marL="1828800" indent="0">
              <a:buNone/>
              <a:defRPr/>
            </a:lvl5pPr>
          </a:lstStyle>
          <a:p>
            <a:pPr lvl="0"/>
            <a:r>
              <a:rPr lang="en-GB" dirty="0"/>
              <a:t>Forename Surname</a:t>
            </a:r>
          </a:p>
        </p:txBody>
      </p:sp>
      <p:sp>
        <p:nvSpPr>
          <p:cNvPr id="12" name="Text Placeholder 11"/>
          <p:cNvSpPr>
            <a:spLocks noGrp="1"/>
          </p:cNvSpPr>
          <p:nvPr>
            <p:ph type="body" sz="quarter" idx="11" hasCustomPrompt="1"/>
          </p:nvPr>
        </p:nvSpPr>
        <p:spPr>
          <a:xfrm>
            <a:off x="6235513" y="739839"/>
            <a:ext cx="5257546" cy="4827588"/>
          </a:xfrm>
          <a:prstGeom prst="rect">
            <a:avLst/>
          </a:prstGeom>
        </p:spPr>
        <p:txBody>
          <a:bodyPr/>
          <a:lstStyle>
            <a:lvl1pPr marL="0" indent="0">
              <a:buNone/>
              <a:defRPr sz="2800"/>
            </a:lvl1pPr>
          </a:lstStyle>
          <a:p>
            <a:pPr eaLnBrk="0" fontAlgn="base" hangingPunct="0">
              <a:spcBef>
                <a:spcPct val="0"/>
              </a:spcBef>
              <a:spcAft>
                <a:spcPct val="0"/>
              </a:spcAft>
              <a:defRPr/>
            </a:pPr>
            <a:r>
              <a:rPr lang="en-GB" sz="3600" dirty="0">
                <a:latin typeface="Arial"/>
                <a:ea typeface="ヒラギノ角ゴ Pro W3"/>
                <a:cs typeface="Arial"/>
              </a:rPr>
              <a:t>Place images and text side by side like this (with the image on the left or right of the text) </a:t>
            </a:r>
          </a:p>
          <a:p>
            <a:pPr eaLnBrk="0" fontAlgn="base" hangingPunct="0">
              <a:spcBef>
                <a:spcPct val="0"/>
              </a:spcBef>
              <a:spcAft>
                <a:spcPct val="0"/>
              </a:spcAft>
              <a:defRPr/>
            </a:pPr>
            <a:endParaRPr lang="en-GB" sz="3600" dirty="0">
              <a:latin typeface="Arial"/>
              <a:ea typeface="ヒラギノ角ゴ Pro W3"/>
              <a:cs typeface="Arial"/>
            </a:endParaRPr>
          </a:p>
          <a:p>
            <a:pPr eaLnBrk="0" fontAlgn="base" hangingPunct="0">
              <a:spcBef>
                <a:spcPct val="0"/>
              </a:spcBef>
              <a:spcAft>
                <a:spcPct val="0"/>
              </a:spcAft>
              <a:defRPr/>
            </a:pPr>
            <a:r>
              <a:rPr lang="en-GB" sz="3600" dirty="0">
                <a:latin typeface="Arial"/>
                <a:ea typeface="ヒラギノ角ゴ Pro W3"/>
                <a:cs typeface="Arial"/>
              </a:rPr>
              <a:t>Drop shadow helps screenshots stand out</a:t>
            </a:r>
          </a:p>
        </p:txBody>
      </p:sp>
      <p:sp>
        <p:nvSpPr>
          <p:cNvPr id="14" name="Picture Placeholder 13"/>
          <p:cNvSpPr>
            <a:spLocks noGrp="1"/>
          </p:cNvSpPr>
          <p:nvPr>
            <p:ph type="pic" sz="quarter" idx="12" hasCustomPrompt="1"/>
          </p:nvPr>
        </p:nvSpPr>
        <p:spPr>
          <a:xfrm>
            <a:off x="574488" y="739839"/>
            <a:ext cx="5661025" cy="4827587"/>
          </a:xfrm>
          <a:prstGeom prst="rect">
            <a:avLst/>
          </a:prstGeom>
        </p:spPr>
        <p:txBody>
          <a:bodyPr/>
          <a:lstStyle>
            <a:lvl1pPr marL="0" indent="0">
              <a:buNone/>
              <a:defRPr/>
            </a:lvl1pPr>
          </a:lstStyle>
          <a:p>
            <a:r>
              <a:rPr lang="en-GB" dirty="0"/>
              <a:t>Insert picture here</a:t>
            </a:r>
          </a:p>
        </p:txBody>
      </p:sp>
      <p:cxnSp>
        <p:nvCxnSpPr>
          <p:cNvPr id="7" name="Straight Connector 6"/>
          <p:cNvCxnSpPr/>
          <p:nvPr userDrawn="1"/>
        </p:nvCxnSpPr>
        <p:spPr>
          <a:xfrm>
            <a:off x="0" y="6122894"/>
            <a:ext cx="12192000" cy="44824"/>
          </a:xfrm>
          <a:prstGeom prst="line">
            <a:avLst/>
          </a:prstGeom>
          <a:ln w="28575">
            <a:solidFill>
              <a:srgbClr val="880088"/>
            </a:solidFill>
          </a:ln>
        </p:spPr>
        <p:style>
          <a:lnRef idx="1">
            <a:schemeClr val="accent1"/>
          </a:lnRef>
          <a:fillRef idx="0">
            <a:schemeClr val="accent1"/>
          </a:fillRef>
          <a:effectRef idx="0">
            <a:schemeClr val="accent1"/>
          </a:effectRef>
          <a:fontRef idx="minor">
            <a:schemeClr val="tx1"/>
          </a:fontRef>
        </p:style>
      </p:cxnSp>
      <p:pic>
        <p:nvPicPr>
          <p:cNvPr id="10" name="Picture 2" descr="Croydon Council Logo - trans - Cornerstone Group"/>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973516" y="5986562"/>
            <a:ext cx="1646331" cy="11249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781045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cxnSp>
        <p:nvCxnSpPr>
          <p:cNvPr id="6" name="Straight Connector 5"/>
          <p:cNvCxnSpPr/>
          <p:nvPr userDrawn="1"/>
        </p:nvCxnSpPr>
        <p:spPr>
          <a:xfrm>
            <a:off x="0" y="6122894"/>
            <a:ext cx="12192000" cy="44824"/>
          </a:xfrm>
          <a:prstGeom prst="line">
            <a:avLst/>
          </a:prstGeom>
          <a:ln w="28575">
            <a:solidFill>
              <a:srgbClr val="880088"/>
            </a:solidFill>
          </a:ln>
        </p:spPr>
        <p:style>
          <a:lnRef idx="1">
            <a:schemeClr val="accent1"/>
          </a:lnRef>
          <a:fillRef idx="0">
            <a:schemeClr val="accent1"/>
          </a:fillRef>
          <a:effectRef idx="0">
            <a:schemeClr val="accent1"/>
          </a:effectRef>
          <a:fontRef idx="minor">
            <a:schemeClr val="tx1"/>
          </a:fontRef>
        </p:style>
      </p:cxnSp>
      <p:sp>
        <p:nvSpPr>
          <p:cNvPr id="7" name="Text Placeholder 7"/>
          <p:cNvSpPr>
            <a:spLocks noGrp="1"/>
          </p:cNvSpPr>
          <p:nvPr>
            <p:ph type="body" sz="quarter" idx="10" hasCustomPrompt="1"/>
          </p:nvPr>
        </p:nvSpPr>
        <p:spPr>
          <a:xfrm>
            <a:off x="368300" y="6319838"/>
            <a:ext cx="3540125" cy="430212"/>
          </a:xfrm>
          <a:prstGeom prst="rect">
            <a:avLst/>
          </a:prstGeom>
        </p:spPr>
        <p:txBody>
          <a:bodyPr/>
          <a:lstStyle>
            <a:lvl1pPr marL="0" indent="0">
              <a:buNone/>
              <a:defRPr sz="2400" b="1" baseline="0">
                <a:solidFill>
                  <a:schemeClr val="tx1"/>
                </a:solidFill>
                <a:latin typeface="Arial" panose="020B0604020202020204" pitchFamily="34" charset="0"/>
                <a:cs typeface="Arial" panose="020B0604020202020204" pitchFamily="34" charset="0"/>
              </a:defRPr>
            </a:lvl1pPr>
            <a:lvl5pPr marL="1828800" indent="0">
              <a:buNone/>
              <a:defRPr/>
            </a:lvl5pPr>
          </a:lstStyle>
          <a:p>
            <a:pPr lvl="0"/>
            <a:r>
              <a:rPr lang="en-GB" dirty="0"/>
              <a:t>Forename Surname</a:t>
            </a:r>
          </a:p>
        </p:txBody>
      </p:sp>
      <p:sp>
        <p:nvSpPr>
          <p:cNvPr id="8" name="Rectangle 7">
            <a:extLst>
              <a:ext uri="{FF2B5EF4-FFF2-40B4-BE49-F238E27FC236}">
                <a16:creationId xmlns:a16="http://schemas.microsoft.com/office/drawing/2014/main" xmlns="" id="{06A1834C-4915-F645-92B2-F5F8D19730AC}"/>
              </a:ext>
            </a:extLst>
          </p:cNvPr>
          <p:cNvSpPr/>
          <p:nvPr userDrawn="1"/>
        </p:nvSpPr>
        <p:spPr>
          <a:xfrm>
            <a:off x="603476" y="476676"/>
            <a:ext cx="3069771" cy="430212"/>
          </a:xfrm>
          <a:prstGeom prst="rect">
            <a:avLst/>
          </a:prstGeom>
          <a:noFill/>
          <a:ln>
            <a:solidFill>
              <a:srgbClr val="880088"/>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72000" rtlCol="0" anchor="t"/>
          <a:lstStyle/>
          <a:p>
            <a:pPr algn="ctr"/>
            <a:r>
              <a:rPr lang="en-US" b="1" dirty="0">
                <a:solidFill>
                  <a:schemeClr val="tx1"/>
                </a:solidFill>
                <a:latin typeface="Arial" panose="020B0604020202020204" pitchFamily="34" charset="0"/>
                <a:cs typeface="Arial" panose="020B0604020202020204" pitchFamily="34" charset="0"/>
              </a:rPr>
              <a:t>PROBLEMS TO SOLVE</a:t>
            </a:r>
          </a:p>
        </p:txBody>
      </p:sp>
      <p:sp>
        <p:nvSpPr>
          <p:cNvPr id="9" name="Rectangle 8">
            <a:extLst>
              <a:ext uri="{FF2B5EF4-FFF2-40B4-BE49-F238E27FC236}">
                <a16:creationId xmlns:a16="http://schemas.microsoft.com/office/drawing/2014/main" xmlns="" id="{2FB9701B-D41C-3248-897D-177BA6B672EE}"/>
              </a:ext>
            </a:extLst>
          </p:cNvPr>
          <p:cNvSpPr/>
          <p:nvPr userDrawn="1"/>
        </p:nvSpPr>
        <p:spPr>
          <a:xfrm>
            <a:off x="6096000" y="0"/>
            <a:ext cx="6096000" cy="6150429"/>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xmlns="" id="{EDD2BEBA-25D9-3E4D-A688-71C31658216F}"/>
              </a:ext>
            </a:extLst>
          </p:cNvPr>
          <p:cNvSpPr/>
          <p:nvPr userDrawn="1"/>
        </p:nvSpPr>
        <p:spPr>
          <a:xfrm>
            <a:off x="6812119" y="476676"/>
            <a:ext cx="3069771" cy="430212"/>
          </a:xfrm>
          <a:prstGeom prst="rect">
            <a:avLst/>
          </a:prstGeom>
          <a:solidFill>
            <a:schemeClr val="bg1"/>
          </a:solidFill>
          <a:ln>
            <a:solidFill>
              <a:srgbClr val="880088"/>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72000" rtlCol="0" anchor="t"/>
          <a:lstStyle/>
          <a:p>
            <a:pPr algn="ctr"/>
            <a:r>
              <a:rPr lang="en-US" b="1" dirty="0">
                <a:solidFill>
                  <a:schemeClr val="tx1"/>
                </a:solidFill>
                <a:latin typeface="Arial" panose="020B0604020202020204" pitchFamily="34" charset="0"/>
                <a:cs typeface="Arial" panose="020B0604020202020204" pitchFamily="34" charset="0"/>
              </a:rPr>
              <a:t>SOLUTIONS</a:t>
            </a:r>
          </a:p>
        </p:txBody>
      </p:sp>
      <p:sp>
        <p:nvSpPr>
          <p:cNvPr id="11" name="Triangle 8">
            <a:extLst>
              <a:ext uri="{FF2B5EF4-FFF2-40B4-BE49-F238E27FC236}">
                <a16:creationId xmlns:a16="http://schemas.microsoft.com/office/drawing/2014/main" xmlns="" id="{A5A2D103-6E5F-394C-AEB6-69DB40E4185C}"/>
              </a:ext>
            </a:extLst>
          </p:cNvPr>
          <p:cNvSpPr/>
          <p:nvPr userDrawn="1"/>
        </p:nvSpPr>
        <p:spPr>
          <a:xfrm rot="16200000">
            <a:off x="5661007" y="1383814"/>
            <a:ext cx="467215" cy="402771"/>
          </a:xfrm>
          <a:prstGeom prst="triangl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xmlns="" id="{4C3EC909-0A07-F64A-9AC2-946DC5B02A29}"/>
              </a:ext>
            </a:extLst>
          </p:cNvPr>
          <p:cNvSpPr/>
          <p:nvPr userDrawn="1"/>
        </p:nvSpPr>
        <p:spPr>
          <a:xfrm>
            <a:off x="598714" y="1351592"/>
            <a:ext cx="402771" cy="40277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latin typeface="Arial" panose="020B0604020202020204" pitchFamily="34" charset="0"/>
                <a:cs typeface="Arial" panose="020B0604020202020204" pitchFamily="34" charset="0"/>
              </a:rPr>
              <a:t>1</a:t>
            </a:r>
          </a:p>
        </p:txBody>
      </p:sp>
      <p:sp>
        <p:nvSpPr>
          <p:cNvPr id="13" name="Oval 12">
            <a:extLst>
              <a:ext uri="{FF2B5EF4-FFF2-40B4-BE49-F238E27FC236}">
                <a16:creationId xmlns:a16="http://schemas.microsoft.com/office/drawing/2014/main" xmlns="" id="{5E30B0A2-4095-9744-8296-E9BB2AF633DC}"/>
              </a:ext>
            </a:extLst>
          </p:cNvPr>
          <p:cNvSpPr/>
          <p:nvPr userDrawn="1"/>
        </p:nvSpPr>
        <p:spPr>
          <a:xfrm>
            <a:off x="598714" y="2077971"/>
            <a:ext cx="402771" cy="402771"/>
          </a:xfrm>
          <a:prstGeom prst="ellips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a:latin typeface="Arial" panose="020B0604020202020204" pitchFamily="34" charset="0"/>
                <a:cs typeface="Arial" panose="020B0604020202020204" pitchFamily="34" charset="0"/>
              </a:rPr>
              <a:t>2</a:t>
            </a:r>
          </a:p>
        </p:txBody>
      </p:sp>
      <p:sp>
        <p:nvSpPr>
          <p:cNvPr id="14" name="Oval 13">
            <a:extLst>
              <a:ext uri="{FF2B5EF4-FFF2-40B4-BE49-F238E27FC236}">
                <a16:creationId xmlns:a16="http://schemas.microsoft.com/office/drawing/2014/main" xmlns="" id="{87EE133E-1E32-0A4B-A817-11AE6409297A}"/>
              </a:ext>
            </a:extLst>
          </p:cNvPr>
          <p:cNvSpPr/>
          <p:nvPr userDrawn="1"/>
        </p:nvSpPr>
        <p:spPr>
          <a:xfrm>
            <a:off x="598713" y="3463982"/>
            <a:ext cx="402771" cy="402771"/>
          </a:xfrm>
          <a:prstGeom prst="ellips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latin typeface="Arial" panose="020B0604020202020204" pitchFamily="34" charset="0"/>
                <a:cs typeface="Arial" panose="020B0604020202020204" pitchFamily="34" charset="0"/>
              </a:rPr>
              <a:t>3</a:t>
            </a:r>
          </a:p>
        </p:txBody>
      </p:sp>
      <p:sp>
        <p:nvSpPr>
          <p:cNvPr id="15" name="Oval 14">
            <a:extLst>
              <a:ext uri="{FF2B5EF4-FFF2-40B4-BE49-F238E27FC236}">
                <a16:creationId xmlns:a16="http://schemas.microsoft.com/office/drawing/2014/main" xmlns="" id="{B3542CF6-C894-884A-A536-D565829AC128}"/>
              </a:ext>
            </a:extLst>
          </p:cNvPr>
          <p:cNvSpPr/>
          <p:nvPr userDrawn="1"/>
        </p:nvSpPr>
        <p:spPr>
          <a:xfrm>
            <a:off x="598713" y="4808204"/>
            <a:ext cx="402771" cy="402771"/>
          </a:xfrm>
          <a:prstGeom prst="ellips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latin typeface="Arial" panose="020B0604020202020204" pitchFamily="34" charset="0"/>
                <a:cs typeface="Arial" panose="020B0604020202020204" pitchFamily="34" charset="0"/>
              </a:rPr>
              <a:t>4</a:t>
            </a:r>
          </a:p>
        </p:txBody>
      </p:sp>
      <p:sp>
        <p:nvSpPr>
          <p:cNvPr id="16" name="Text Placeholder 2">
            <a:extLst>
              <a:ext uri="{FF2B5EF4-FFF2-40B4-BE49-F238E27FC236}">
                <a16:creationId xmlns:a16="http://schemas.microsoft.com/office/drawing/2014/main" xmlns="" id="{EA600136-97E6-8942-B2CB-6645B0A8A128}"/>
              </a:ext>
            </a:extLst>
          </p:cNvPr>
          <p:cNvSpPr>
            <a:spLocks noGrp="1"/>
          </p:cNvSpPr>
          <p:nvPr>
            <p:ph type="body" sz="quarter" idx="11" hasCustomPrompt="1"/>
          </p:nvPr>
        </p:nvSpPr>
        <p:spPr>
          <a:xfrm>
            <a:off x="1110344" y="1355271"/>
            <a:ext cx="4733865" cy="4528694"/>
          </a:xfrm>
        </p:spPr>
        <p:txBody>
          <a:bodyPr>
            <a:noAutofit/>
          </a:bodyPr>
          <a:lstStyle>
            <a:lvl1pPr marL="0" indent="0">
              <a:buFont typeface="Arial" panose="020B0604020202020204" pitchFamily="34" charset="0"/>
              <a:buNone/>
              <a:defRPr>
                <a:latin typeface="Arial" panose="020B0604020202020204" pitchFamily="34" charset="0"/>
                <a:cs typeface="Arial" panose="020B0604020202020204" pitchFamily="34" charset="0"/>
              </a:defRPr>
            </a:lvl1pPr>
          </a:lstStyle>
          <a:p>
            <a:pPr>
              <a:lnSpc>
                <a:spcPct val="100000"/>
              </a:lnSpc>
              <a:spcAft>
                <a:spcPts val="1800"/>
              </a:spcAft>
            </a:pPr>
            <a:r>
              <a:rPr lang="en-US" sz="2200" dirty="0" err="1" smtClean="0"/>
              <a:t>xxxxx</a:t>
            </a:r>
            <a:endParaRPr lang="en-US" sz="2200" dirty="0"/>
          </a:p>
          <a:p>
            <a:pPr>
              <a:lnSpc>
                <a:spcPct val="100000"/>
              </a:lnSpc>
              <a:spcAft>
                <a:spcPts val="1800"/>
              </a:spcAft>
            </a:pPr>
            <a:r>
              <a:rPr lang="en-US" sz="2200" dirty="0" err="1" smtClean="0">
                <a:solidFill>
                  <a:schemeClr val="bg1">
                    <a:lumMod val="75000"/>
                  </a:schemeClr>
                </a:solidFill>
              </a:rPr>
              <a:t>xxxxx</a:t>
            </a:r>
            <a:endParaRPr lang="en-US" sz="2200" dirty="0">
              <a:solidFill>
                <a:schemeClr val="bg1">
                  <a:lumMod val="75000"/>
                </a:schemeClr>
              </a:solidFill>
            </a:endParaRPr>
          </a:p>
          <a:p>
            <a:pPr>
              <a:lnSpc>
                <a:spcPct val="100000"/>
              </a:lnSpc>
              <a:spcAft>
                <a:spcPts val="1800"/>
              </a:spcAft>
            </a:pPr>
            <a:endParaRPr lang="en-US" sz="2200" dirty="0" smtClean="0">
              <a:solidFill>
                <a:schemeClr val="bg1">
                  <a:lumMod val="75000"/>
                </a:schemeClr>
              </a:solidFill>
            </a:endParaRPr>
          </a:p>
          <a:p>
            <a:pPr>
              <a:lnSpc>
                <a:spcPct val="100000"/>
              </a:lnSpc>
              <a:spcAft>
                <a:spcPts val="1800"/>
              </a:spcAft>
            </a:pPr>
            <a:r>
              <a:rPr lang="en-US" sz="2200" dirty="0" err="1" smtClean="0">
                <a:solidFill>
                  <a:schemeClr val="bg1">
                    <a:lumMod val="75000"/>
                  </a:schemeClr>
                </a:solidFill>
              </a:rPr>
              <a:t>xxxx</a:t>
            </a:r>
            <a:endParaRPr lang="en-US" sz="2200" dirty="0">
              <a:solidFill>
                <a:schemeClr val="bg1">
                  <a:lumMod val="75000"/>
                </a:schemeClr>
              </a:solidFill>
            </a:endParaRPr>
          </a:p>
          <a:p>
            <a:pPr>
              <a:lnSpc>
                <a:spcPct val="100000"/>
              </a:lnSpc>
              <a:spcAft>
                <a:spcPts val="1800"/>
              </a:spcAft>
            </a:pPr>
            <a:endParaRPr lang="en-US" sz="2200" dirty="0" smtClean="0">
              <a:solidFill>
                <a:schemeClr val="bg1">
                  <a:lumMod val="75000"/>
                </a:schemeClr>
              </a:solidFill>
            </a:endParaRPr>
          </a:p>
          <a:p>
            <a:pPr>
              <a:lnSpc>
                <a:spcPct val="100000"/>
              </a:lnSpc>
              <a:spcAft>
                <a:spcPts val="1800"/>
              </a:spcAft>
            </a:pPr>
            <a:r>
              <a:rPr lang="en-US" sz="2200" dirty="0" err="1" smtClean="0">
                <a:solidFill>
                  <a:schemeClr val="bg1">
                    <a:lumMod val="75000"/>
                  </a:schemeClr>
                </a:solidFill>
              </a:rPr>
              <a:t>Xxxx</a:t>
            </a:r>
            <a:endParaRPr lang="en-US" sz="2200" dirty="0">
              <a:solidFill>
                <a:schemeClr val="bg1">
                  <a:lumMod val="75000"/>
                </a:schemeClr>
              </a:solidFill>
            </a:endParaRPr>
          </a:p>
        </p:txBody>
      </p:sp>
      <p:sp>
        <p:nvSpPr>
          <p:cNvPr id="19" name="Text Placeholder 18"/>
          <p:cNvSpPr>
            <a:spLocks noGrp="1"/>
          </p:cNvSpPr>
          <p:nvPr>
            <p:ph type="body" sz="quarter" idx="12"/>
          </p:nvPr>
        </p:nvSpPr>
        <p:spPr>
          <a:xfrm>
            <a:off x="6811963" y="1350963"/>
            <a:ext cx="4770437" cy="4532312"/>
          </a:xfrm>
        </p:spPr>
        <p:txBody>
          <a:bodyPr>
            <a:normAutofit/>
          </a:bodyPr>
          <a:lstStyle>
            <a:lvl1pPr marL="0" indent="0">
              <a:buNone/>
              <a:defRPr sz="2200" baseline="0">
                <a:latin typeface="Arial" panose="020B0604020202020204" pitchFamily="34" charset="0"/>
                <a:cs typeface="Arial" panose="020B0604020202020204" pitchFamily="34" charset="0"/>
              </a:defRPr>
            </a:lvl1pPr>
          </a:lstStyle>
          <a:p>
            <a:pPr lvl="0"/>
            <a:r>
              <a:rPr lang="en-US" dirty="0" smtClean="0"/>
              <a:t>Click to edit Master text styles</a:t>
            </a:r>
          </a:p>
          <a:p>
            <a:pPr lvl="0"/>
            <a:endParaRPr lang="en-US" dirty="0" smtClean="0"/>
          </a:p>
          <a:p>
            <a:pPr lvl="0"/>
            <a:r>
              <a:rPr lang="en-US" dirty="0" smtClean="0"/>
              <a:t>Text here</a:t>
            </a:r>
          </a:p>
          <a:p>
            <a:pPr lvl="0"/>
            <a:endParaRPr lang="en-US" dirty="0" smtClean="0"/>
          </a:p>
          <a:p>
            <a:pPr lvl="0"/>
            <a:endParaRPr lang="en-US" dirty="0" smtClean="0"/>
          </a:p>
          <a:p>
            <a:pPr lvl="0"/>
            <a:r>
              <a:rPr lang="en-US" dirty="0" smtClean="0"/>
              <a:t>Text here</a:t>
            </a:r>
          </a:p>
          <a:p>
            <a:pPr lvl="0"/>
            <a:endParaRPr lang="en-US" dirty="0" smtClean="0"/>
          </a:p>
          <a:p>
            <a:pPr lvl="0"/>
            <a:endParaRPr lang="en-US" dirty="0" smtClean="0"/>
          </a:p>
          <a:p>
            <a:pPr lvl="0"/>
            <a:r>
              <a:rPr lang="en-US" dirty="0" smtClean="0"/>
              <a:t>Text here</a:t>
            </a:r>
          </a:p>
          <a:p>
            <a:pPr lvl="0"/>
            <a:endParaRPr lang="en-US" dirty="0" smtClean="0"/>
          </a:p>
        </p:txBody>
      </p:sp>
      <p:pic>
        <p:nvPicPr>
          <p:cNvPr id="17" name="Picture 2" descr="Croydon Council Logo - trans - Cornerstone Group"/>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973516" y="5986562"/>
            <a:ext cx="1646331" cy="11249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33071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Quotes">
    <p:spTree>
      <p:nvGrpSpPr>
        <p:cNvPr id="1" name=""/>
        <p:cNvGrpSpPr/>
        <p:nvPr/>
      </p:nvGrpSpPr>
      <p:grpSpPr>
        <a:xfrm>
          <a:off x="0" y="0"/>
          <a:ext cx="0" cy="0"/>
          <a:chOff x="0" y="0"/>
          <a:chExt cx="0" cy="0"/>
        </a:xfrm>
      </p:grpSpPr>
      <p:cxnSp>
        <p:nvCxnSpPr>
          <p:cNvPr id="6" name="Straight Connector 5"/>
          <p:cNvCxnSpPr/>
          <p:nvPr userDrawn="1"/>
        </p:nvCxnSpPr>
        <p:spPr>
          <a:xfrm>
            <a:off x="0" y="6122894"/>
            <a:ext cx="12192000" cy="44824"/>
          </a:xfrm>
          <a:prstGeom prst="line">
            <a:avLst/>
          </a:prstGeom>
          <a:ln w="28575">
            <a:solidFill>
              <a:srgbClr val="880088"/>
            </a:solidFill>
          </a:ln>
        </p:spPr>
        <p:style>
          <a:lnRef idx="1">
            <a:schemeClr val="accent1"/>
          </a:lnRef>
          <a:fillRef idx="0">
            <a:schemeClr val="accent1"/>
          </a:fillRef>
          <a:effectRef idx="0">
            <a:schemeClr val="accent1"/>
          </a:effectRef>
          <a:fontRef idx="minor">
            <a:schemeClr val="tx1"/>
          </a:fontRef>
        </p:style>
      </p:cxnSp>
      <p:sp>
        <p:nvSpPr>
          <p:cNvPr id="7" name="Text Placeholder 7"/>
          <p:cNvSpPr>
            <a:spLocks noGrp="1"/>
          </p:cNvSpPr>
          <p:nvPr>
            <p:ph type="body" sz="quarter" idx="10" hasCustomPrompt="1"/>
          </p:nvPr>
        </p:nvSpPr>
        <p:spPr>
          <a:xfrm>
            <a:off x="1000125" y="6287377"/>
            <a:ext cx="3540125" cy="430212"/>
          </a:xfrm>
          <a:prstGeom prst="rect">
            <a:avLst/>
          </a:prstGeom>
        </p:spPr>
        <p:txBody>
          <a:bodyPr/>
          <a:lstStyle>
            <a:lvl1pPr marL="0" indent="0">
              <a:buNone/>
              <a:defRPr sz="2400" b="1" baseline="0">
                <a:solidFill>
                  <a:schemeClr val="tx1"/>
                </a:solidFill>
                <a:latin typeface="Arial" panose="020B0604020202020204" pitchFamily="34" charset="0"/>
                <a:cs typeface="Arial" panose="020B0604020202020204" pitchFamily="34" charset="0"/>
              </a:defRPr>
            </a:lvl1pPr>
            <a:lvl5pPr marL="1828800" indent="0">
              <a:buNone/>
              <a:defRPr/>
            </a:lvl5pPr>
          </a:lstStyle>
          <a:p>
            <a:pPr lvl="0"/>
            <a:r>
              <a:rPr lang="en-GB" dirty="0"/>
              <a:t>Forename Surname</a:t>
            </a:r>
          </a:p>
        </p:txBody>
      </p:sp>
      <p:sp>
        <p:nvSpPr>
          <p:cNvPr id="8" name="Rectangle 7">
            <a:extLst>
              <a:ext uri="{FF2B5EF4-FFF2-40B4-BE49-F238E27FC236}">
                <a16:creationId xmlns:a16="http://schemas.microsoft.com/office/drawing/2014/main" xmlns="" id="{335513F8-89B1-864A-B52C-2BC85C388F5D}"/>
              </a:ext>
            </a:extLst>
          </p:cNvPr>
          <p:cNvSpPr/>
          <p:nvPr userDrawn="1"/>
        </p:nvSpPr>
        <p:spPr>
          <a:xfrm>
            <a:off x="201874" y="183897"/>
            <a:ext cx="4144840" cy="2693270"/>
          </a:xfrm>
          <a:prstGeom prst="rect">
            <a:avLst/>
          </a:prstGeom>
          <a:noFill/>
          <a:ln w="19050">
            <a:solidFill>
              <a:srgbClr val="880088"/>
            </a:solidFill>
          </a:ln>
        </p:spPr>
        <p:style>
          <a:lnRef idx="2">
            <a:schemeClr val="accent1">
              <a:shade val="50000"/>
            </a:schemeClr>
          </a:lnRef>
          <a:fillRef idx="1">
            <a:schemeClr val="accent1"/>
          </a:fillRef>
          <a:effectRef idx="0">
            <a:schemeClr val="accent1"/>
          </a:effectRef>
          <a:fontRef idx="minor">
            <a:schemeClr val="lt1"/>
          </a:fontRef>
        </p:style>
        <p:txBody>
          <a:bodyPr lIns="144000" tIns="0" rIns="144000" bIns="0" rtlCol="0" anchor="ctr"/>
          <a:lstStyle/>
          <a:p>
            <a:pPr algn="ctr"/>
            <a:endParaRPr lang="en-US" sz="3200" i="1" dirty="0">
              <a:latin typeface="Arial" panose="020B0604020202020204" pitchFamily="34" charset="0"/>
              <a:cs typeface="Arial" panose="020B0604020202020204" pitchFamily="34" charset="0"/>
            </a:endParaRPr>
          </a:p>
        </p:txBody>
      </p:sp>
      <p:sp>
        <p:nvSpPr>
          <p:cNvPr id="9" name="Rectangle 8">
            <a:extLst>
              <a:ext uri="{FF2B5EF4-FFF2-40B4-BE49-F238E27FC236}">
                <a16:creationId xmlns:a16="http://schemas.microsoft.com/office/drawing/2014/main" xmlns="" id="{4BB514EC-0A58-6A4D-9BA2-ACCCEE0F29CD}"/>
              </a:ext>
            </a:extLst>
          </p:cNvPr>
          <p:cNvSpPr/>
          <p:nvPr userDrawn="1"/>
        </p:nvSpPr>
        <p:spPr>
          <a:xfrm>
            <a:off x="4578405" y="183897"/>
            <a:ext cx="3584934" cy="2693270"/>
          </a:xfrm>
          <a:prstGeom prst="rect">
            <a:avLst/>
          </a:prstGeom>
          <a:noFill/>
          <a:ln w="19050">
            <a:solidFill>
              <a:srgbClr val="880088"/>
            </a:solidFill>
          </a:ln>
        </p:spPr>
        <p:style>
          <a:lnRef idx="2">
            <a:schemeClr val="accent1">
              <a:shade val="50000"/>
            </a:schemeClr>
          </a:lnRef>
          <a:fillRef idx="1">
            <a:schemeClr val="accent1"/>
          </a:fillRef>
          <a:effectRef idx="0">
            <a:schemeClr val="accent1"/>
          </a:effectRef>
          <a:fontRef idx="minor">
            <a:schemeClr val="lt1"/>
          </a:fontRef>
        </p:style>
        <p:txBody>
          <a:bodyPr lIns="144000" tIns="0" rIns="144000" bIns="0" rtlCol="0" anchor="ctr"/>
          <a:lstStyle/>
          <a:p>
            <a:pPr algn="ctr"/>
            <a:endParaRPr lang="en-US" sz="3200" i="1" dirty="0">
              <a:latin typeface="Arial" panose="020B0604020202020204" pitchFamily="34" charset="0"/>
              <a:cs typeface="Arial" panose="020B0604020202020204" pitchFamily="34" charset="0"/>
            </a:endParaRPr>
          </a:p>
        </p:txBody>
      </p:sp>
      <p:sp>
        <p:nvSpPr>
          <p:cNvPr id="10" name="Rectangle 9">
            <a:extLst>
              <a:ext uri="{FF2B5EF4-FFF2-40B4-BE49-F238E27FC236}">
                <a16:creationId xmlns:a16="http://schemas.microsoft.com/office/drawing/2014/main" xmlns="" id="{FE6FC3C4-924A-B24A-9E49-01FA144B91CA}"/>
              </a:ext>
            </a:extLst>
          </p:cNvPr>
          <p:cNvSpPr/>
          <p:nvPr userDrawn="1"/>
        </p:nvSpPr>
        <p:spPr>
          <a:xfrm>
            <a:off x="201875" y="3074505"/>
            <a:ext cx="2726856" cy="2928730"/>
          </a:xfrm>
          <a:prstGeom prst="rect">
            <a:avLst/>
          </a:prstGeom>
          <a:noFill/>
          <a:ln w="19050">
            <a:solidFill>
              <a:srgbClr val="880088"/>
            </a:solidFill>
          </a:ln>
        </p:spPr>
        <p:style>
          <a:lnRef idx="2">
            <a:schemeClr val="accent1">
              <a:shade val="50000"/>
            </a:schemeClr>
          </a:lnRef>
          <a:fillRef idx="1">
            <a:schemeClr val="accent1"/>
          </a:fillRef>
          <a:effectRef idx="0">
            <a:schemeClr val="accent1"/>
          </a:effectRef>
          <a:fontRef idx="minor">
            <a:schemeClr val="lt1"/>
          </a:fontRef>
        </p:style>
        <p:txBody>
          <a:bodyPr lIns="144000" tIns="0" rIns="144000" bIns="0" rtlCol="0" anchor="ctr"/>
          <a:lstStyle/>
          <a:p>
            <a:pPr algn="ctr"/>
            <a:endParaRPr lang="en-US" sz="3200" i="1" dirty="0">
              <a:latin typeface="Arial" panose="020B0604020202020204" pitchFamily="34" charset="0"/>
              <a:cs typeface="Arial" panose="020B0604020202020204" pitchFamily="34" charset="0"/>
            </a:endParaRPr>
          </a:p>
        </p:txBody>
      </p:sp>
      <p:sp>
        <p:nvSpPr>
          <p:cNvPr id="11" name="Rectangle 10">
            <a:extLst>
              <a:ext uri="{FF2B5EF4-FFF2-40B4-BE49-F238E27FC236}">
                <a16:creationId xmlns:a16="http://schemas.microsoft.com/office/drawing/2014/main" xmlns="" id="{23C1A144-B501-2A48-90D4-E2C9B4B233B9}"/>
              </a:ext>
            </a:extLst>
          </p:cNvPr>
          <p:cNvSpPr/>
          <p:nvPr userDrawn="1"/>
        </p:nvSpPr>
        <p:spPr>
          <a:xfrm>
            <a:off x="3215392" y="3074505"/>
            <a:ext cx="5041195" cy="2928730"/>
          </a:xfrm>
          <a:prstGeom prst="rect">
            <a:avLst/>
          </a:prstGeom>
          <a:noFill/>
          <a:ln w="19050">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44000" tIns="0" rIns="144000" bIns="0" rtlCol="0" anchor="ctr"/>
          <a:lstStyle/>
          <a:p>
            <a:pPr algn="ctr"/>
            <a:r>
              <a:rPr lang="en-US" sz="3200" i="1" dirty="0" smtClean="0">
                <a:latin typeface="Arial" panose="020B0604020202020204" pitchFamily="34" charset="0"/>
                <a:cs typeface="Arial" panose="020B0604020202020204" pitchFamily="34" charset="0"/>
              </a:rPr>
              <a:t>“</a:t>
            </a:r>
            <a:endParaRPr lang="en-US" sz="3200" i="1" dirty="0">
              <a:latin typeface="Arial" panose="020B0604020202020204" pitchFamily="34" charset="0"/>
              <a:cs typeface="Arial" panose="020B0604020202020204" pitchFamily="34" charset="0"/>
            </a:endParaRPr>
          </a:p>
        </p:txBody>
      </p:sp>
      <p:sp>
        <p:nvSpPr>
          <p:cNvPr id="12" name="Rectangle 11">
            <a:extLst>
              <a:ext uri="{FF2B5EF4-FFF2-40B4-BE49-F238E27FC236}">
                <a16:creationId xmlns:a16="http://schemas.microsoft.com/office/drawing/2014/main" xmlns="" id="{6FE6674E-770A-6046-95F0-60C81D4ACD5F}"/>
              </a:ext>
            </a:extLst>
          </p:cNvPr>
          <p:cNvSpPr/>
          <p:nvPr userDrawn="1"/>
        </p:nvSpPr>
        <p:spPr>
          <a:xfrm>
            <a:off x="8450000" y="183897"/>
            <a:ext cx="3540126" cy="5819338"/>
          </a:xfrm>
          <a:prstGeom prst="rect">
            <a:avLst/>
          </a:prstGeom>
          <a:noFill/>
          <a:ln w="19050">
            <a:solidFill>
              <a:srgbClr val="880088"/>
            </a:solidFill>
          </a:ln>
        </p:spPr>
        <p:style>
          <a:lnRef idx="2">
            <a:schemeClr val="accent1">
              <a:shade val="50000"/>
            </a:schemeClr>
          </a:lnRef>
          <a:fillRef idx="1">
            <a:schemeClr val="accent1"/>
          </a:fillRef>
          <a:effectRef idx="0">
            <a:schemeClr val="accent1"/>
          </a:effectRef>
          <a:fontRef idx="minor">
            <a:schemeClr val="lt1"/>
          </a:fontRef>
        </p:style>
        <p:txBody>
          <a:bodyPr lIns="144000" tIns="0" rIns="144000" bIns="0" rtlCol="0" anchor="ctr"/>
          <a:lstStyle/>
          <a:p>
            <a:pPr algn="ctr"/>
            <a:endParaRPr lang="en-US" sz="3200" i="1" dirty="0">
              <a:latin typeface="Arial" panose="020B0604020202020204" pitchFamily="34" charset="0"/>
              <a:cs typeface="Arial" panose="020B0604020202020204" pitchFamily="34" charset="0"/>
            </a:endParaRPr>
          </a:p>
        </p:txBody>
      </p:sp>
      <p:sp>
        <p:nvSpPr>
          <p:cNvPr id="14" name="Text Placeholder 13"/>
          <p:cNvSpPr>
            <a:spLocks noGrp="1"/>
          </p:cNvSpPr>
          <p:nvPr>
            <p:ph type="body" sz="quarter" idx="11" hasCustomPrompt="1"/>
          </p:nvPr>
        </p:nvSpPr>
        <p:spPr>
          <a:xfrm>
            <a:off x="368300" y="447675"/>
            <a:ext cx="3810000" cy="2232025"/>
          </a:xfrm>
        </p:spPr>
        <p:txBody>
          <a:bodyPr anchor="ctr">
            <a:normAutofit/>
          </a:bodyPr>
          <a:lstStyle>
            <a:lvl1pPr marL="0" indent="0" algn="ctr">
              <a:buNone/>
              <a:defRPr sz="3200" i="1">
                <a:latin typeface="Arial" panose="020B0604020202020204" pitchFamily="34" charset="0"/>
                <a:cs typeface="Arial" panose="020B0604020202020204" pitchFamily="34" charset="0"/>
              </a:defRPr>
            </a:lvl1pPr>
          </a:lstStyle>
          <a:p>
            <a:pPr lvl="0"/>
            <a:r>
              <a:rPr lang="en-US" dirty="0" smtClean="0"/>
              <a:t>“Click to edit Master text styles”</a:t>
            </a:r>
          </a:p>
        </p:txBody>
      </p:sp>
      <p:sp>
        <p:nvSpPr>
          <p:cNvPr id="22" name="Text Placeholder 21"/>
          <p:cNvSpPr>
            <a:spLocks noGrp="1"/>
          </p:cNvSpPr>
          <p:nvPr>
            <p:ph type="body" sz="quarter" idx="12" hasCustomPrompt="1"/>
          </p:nvPr>
        </p:nvSpPr>
        <p:spPr>
          <a:xfrm>
            <a:off x="4706938" y="447675"/>
            <a:ext cx="3298825" cy="2232025"/>
          </a:xfrm>
        </p:spPr>
        <p:txBody>
          <a:bodyPr anchor="ctr">
            <a:noAutofit/>
          </a:bodyPr>
          <a:lstStyle>
            <a:lvl1pPr marL="0" indent="0" algn="ctr">
              <a:buNone/>
              <a:defRPr sz="3200" i="1">
                <a:latin typeface="Arial" panose="020B0604020202020204" pitchFamily="34" charset="0"/>
                <a:cs typeface="Arial" panose="020B0604020202020204" pitchFamily="34" charset="0"/>
              </a:defRPr>
            </a:lvl1pPr>
            <a:lvl2pPr marL="457200" indent="0">
              <a:buNone/>
              <a:defRPr sz="3200">
                <a:latin typeface="Arial" panose="020B0604020202020204" pitchFamily="34" charset="0"/>
                <a:cs typeface="Arial" panose="020B0604020202020204" pitchFamily="34" charset="0"/>
              </a:defRPr>
            </a:lvl2pPr>
            <a:lvl3pPr marL="914400" indent="0">
              <a:buNone/>
              <a:defRPr sz="3200">
                <a:latin typeface="Arial" panose="020B0604020202020204" pitchFamily="34" charset="0"/>
                <a:cs typeface="Arial" panose="020B0604020202020204" pitchFamily="34" charset="0"/>
              </a:defRPr>
            </a:lvl3pPr>
            <a:lvl4pPr marL="1371600" indent="0">
              <a:buNone/>
              <a:defRPr sz="3200">
                <a:latin typeface="Arial" panose="020B0604020202020204" pitchFamily="34" charset="0"/>
                <a:cs typeface="Arial" panose="020B0604020202020204" pitchFamily="34" charset="0"/>
              </a:defRPr>
            </a:lvl4pPr>
            <a:lvl5pPr marL="1828800" indent="0">
              <a:buNone/>
              <a:defRPr sz="3200">
                <a:latin typeface="Arial" panose="020B0604020202020204" pitchFamily="34" charset="0"/>
                <a:cs typeface="Arial" panose="020B0604020202020204" pitchFamily="34" charset="0"/>
              </a:defRPr>
            </a:lvl5pPr>
          </a:lstStyle>
          <a:p>
            <a:pPr lvl="0"/>
            <a:r>
              <a:rPr lang="en-US" dirty="0" smtClean="0"/>
              <a:t>“Click to edit Master text”</a:t>
            </a:r>
            <a:endParaRPr lang="en-GB" dirty="0"/>
          </a:p>
        </p:txBody>
      </p:sp>
      <p:sp>
        <p:nvSpPr>
          <p:cNvPr id="24" name="Text Placeholder 23"/>
          <p:cNvSpPr>
            <a:spLocks noGrp="1"/>
          </p:cNvSpPr>
          <p:nvPr>
            <p:ph type="body" sz="quarter" idx="13" hasCustomPrompt="1"/>
          </p:nvPr>
        </p:nvSpPr>
        <p:spPr>
          <a:xfrm>
            <a:off x="8775700" y="592138"/>
            <a:ext cx="2968625" cy="5073650"/>
          </a:xfrm>
        </p:spPr>
        <p:txBody>
          <a:bodyPr anchor="ctr">
            <a:normAutofit/>
          </a:bodyPr>
          <a:lstStyle>
            <a:lvl1pPr marL="0" indent="0" algn="ctr">
              <a:buNone/>
              <a:defRPr sz="3200" i="1">
                <a:latin typeface="Arial" panose="020B0604020202020204" pitchFamily="34" charset="0"/>
                <a:cs typeface="Arial" panose="020B0604020202020204" pitchFamily="34" charset="0"/>
              </a:defRPr>
            </a:lvl1pPr>
          </a:lstStyle>
          <a:p>
            <a:pPr lvl="0"/>
            <a:r>
              <a:rPr lang="en-US" dirty="0" smtClean="0"/>
              <a:t>“Click to edit Master text styles”</a:t>
            </a:r>
          </a:p>
        </p:txBody>
      </p:sp>
      <p:sp>
        <p:nvSpPr>
          <p:cNvPr id="26" name="Text Placeholder 25"/>
          <p:cNvSpPr>
            <a:spLocks noGrp="1"/>
          </p:cNvSpPr>
          <p:nvPr>
            <p:ph type="body" sz="quarter" idx="14" hasCustomPrompt="1"/>
          </p:nvPr>
        </p:nvSpPr>
        <p:spPr>
          <a:xfrm>
            <a:off x="3406775" y="3316288"/>
            <a:ext cx="4598988" cy="2492375"/>
          </a:xfrm>
        </p:spPr>
        <p:txBody>
          <a:bodyPr anchor="ctr">
            <a:normAutofit/>
          </a:bodyPr>
          <a:lstStyle>
            <a:lvl1pPr marL="0" indent="0" algn="ctr">
              <a:buNone/>
              <a:defRPr sz="3200" i="1">
                <a:latin typeface="Arial" panose="020B0604020202020204" pitchFamily="34" charset="0"/>
                <a:cs typeface="Arial" panose="020B0604020202020204" pitchFamily="34" charset="0"/>
              </a:defRPr>
            </a:lvl1pPr>
          </a:lstStyle>
          <a:p>
            <a:pPr lvl="0"/>
            <a:r>
              <a:rPr lang="en-US" dirty="0" smtClean="0"/>
              <a:t>“Click to edit Master text styles”</a:t>
            </a:r>
          </a:p>
        </p:txBody>
      </p:sp>
      <p:sp>
        <p:nvSpPr>
          <p:cNvPr id="28" name="Text Placeholder 27"/>
          <p:cNvSpPr>
            <a:spLocks noGrp="1"/>
          </p:cNvSpPr>
          <p:nvPr>
            <p:ph type="body" sz="quarter" idx="15" hasCustomPrompt="1"/>
          </p:nvPr>
        </p:nvSpPr>
        <p:spPr>
          <a:xfrm>
            <a:off x="368300" y="3316288"/>
            <a:ext cx="2401888" cy="2492375"/>
          </a:xfrm>
        </p:spPr>
        <p:txBody>
          <a:bodyPr anchor="ctr">
            <a:normAutofit/>
          </a:bodyPr>
          <a:lstStyle>
            <a:lvl1pPr marL="0" indent="0" algn="ctr">
              <a:buNone/>
              <a:defRPr sz="3200" i="1">
                <a:latin typeface="Arial" panose="020B0604020202020204" pitchFamily="34" charset="0"/>
                <a:cs typeface="Arial" panose="020B0604020202020204" pitchFamily="34" charset="0"/>
              </a:defRPr>
            </a:lvl1pPr>
          </a:lstStyle>
          <a:p>
            <a:pPr lvl="0"/>
            <a:r>
              <a:rPr lang="en-US" dirty="0" smtClean="0"/>
              <a:t>“Click to edit Master text styles”</a:t>
            </a:r>
          </a:p>
        </p:txBody>
      </p:sp>
      <p:pic>
        <p:nvPicPr>
          <p:cNvPr id="15" name="Picture 2" descr="Croydon Council Logo - trans - Cornerstone Group"/>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973516" y="5986562"/>
            <a:ext cx="1646331" cy="11249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543497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D410FC-CDE0-4D8B-AA20-351AF71BCA33}" type="datetimeFigureOut">
              <a:rPr lang="en-GB" smtClean="0"/>
              <a:t>09/03/2021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E58E96-39C5-417F-A78C-896FDC14B73B}" type="slidenum">
              <a:rPr lang="en-GB" smtClean="0"/>
              <a:t>‹#›</a:t>
            </a:fld>
            <a:endParaRPr lang="en-GB"/>
          </a:p>
        </p:txBody>
      </p:sp>
    </p:spTree>
    <p:extLst>
      <p:ext uri="{BB962C8B-B14F-4D97-AF65-F5344CB8AC3E}">
        <p14:creationId xmlns:p14="http://schemas.microsoft.com/office/powerpoint/2010/main" val="740326460"/>
      </p:ext>
    </p:extLst>
  </p:cSld>
  <p:clrMap bg1="lt1" tx1="dk1" bg2="lt2" tx2="dk2" accent1="accent1" accent2="accent2" accent3="accent3" accent4="accent4" accent5="accent5" accent6="accent6" hlink="hlink" folHlink="folHlink"/>
  <p:sldLayoutIdLst>
    <p:sldLayoutId id="2147483660" r:id="rId1"/>
    <p:sldLayoutId id="2147483666" r:id="rId2"/>
    <p:sldLayoutId id="2147483661" r:id="rId3"/>
    <p:sldLayoutId id="2147483669" r:id="rId4"/>
    <p:sldLayoutId id="2147483665" r:id="rId5"/>
    <p:sldLayoutId id="2147483667" r:id="rId6"/>
    <p:sldLayoutId id="2147483668" r:id="rId7"/>
    <p:sldLayoutId id="2147483670" r:id="rId8"/>
    <p:sldLayoutId id="2147483671" r:id="rId9"/>
    <p:sldLayoutId id="2147483672" r:id="rId10"/>
    <p:sldLayoutId id="214748367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4083" y="1457469"/>
            <a:ext cx="10515600" cy="1325563"/>
          </a:xfrm>
        </p:spPr>
        <p:txBody>
          <a:bodyPr>
            <a:normAutofit/>
          </a:bodyPr>
          <a:lstStyle/>
          <a:p>
            <a:r>
              <a:rPr lang="en-GB" dirty="0" smtClean="0"/>
              <a:t>Croydon Renewal Plan</a:t>
            </a:r>
            <a:endParaRPr lang="en-GB" dirty="0"/>
          </a:p>
        </p:txBody>
      </p:sp>
      <p:sp>
        <p:nvSpPr>
          <p:cNvPr id="4" name="Text Placeholder 3"/>
          <p:cNvSpPr>
            <a:spLocks noGrp="1"/>
          </p:cNvSpPr>
          <p:nvPr>
            <p:ph type="body" sz="quarter" idx="11"/>
          </p:nvPr>
        </p:nvSpPr>
        <p:spPr>
          <a:xfrm>
            <a:off x="614083" y="2944338"/>
            <a:ext cx="9431338" cy="2387949"/>
          </a:xfrm>
        </p:spPr>
        <p:txBody>
          <a:bodyPr>
            <a:noAutofit/>
          </a:bodyPr>
          <a:lstStyle/>
          <a:p>
            <a:r>
              <a:rPr lang="en-GB" dirty="0" smtClean="0"/>
              <a:t>Cllr David Wood</a:t>
            </a:r>
          </a:p>
          <a:p>
            <a:r>
              <a:rPr lang="en-GB" dirty="0" smtClean="0"/>
              <a:t>Cabinet Member for Communities, Safety &amp; Resilience</a:t>
            </a:r>
          </a:p>
          <a:p>
            <a:endParaRPr lang="en-GB" dirty="0"/>
          </a:p>
          <a:p>
            <a:r>
              <a:rPr lang="en-GB" dirty="0" smtClean="0"/>
              <a:t>Gavin </a:t>
            </a:r>
            <a:r>
              <a:rPr lang="en-GB" dirty="0"/>
              <a:t>H</a:t>
            </a:r>
            <a:r>
              <a:rPr lang="en-GB" dirty="0" smtClean="0"/>
              <a:t>andford</a:t>
            </a:r>
          </a:p>
          <a:p>
            <a:r>
              <a:rPr lang="en-GB" dirty="0" smtClean="0"/>
              <a:t>Director of Policy &amp; Partnership</a:t>
            </a:r>
          </a:p>
        </p:txBody>
      </p:sp>
      <p:sp>
        <p:nvSpPr>
          <p:cNvPr id="5" name="Text Placeholder 4"/>
          <p:cNvSpPr>
            <a:spLocks noGrp="1"/>
          </p:cNvSpPr>
          <p:nvPr>
            <p:ph type="body" sz="quarter" idx="12"/>
          </p:nvPr>
        </p:nvSpPr>
        <p:spPr/>
        <p:txBody>
          <a:bodyPr/>
          <a:lstStyle/>
          <a:p>
            <a:r>
              <a:rPr lang="en-GB" dirty="0" smtClean="0"/>
              <a:t>11 March 2021</a:t>
            </a:r>
            <a:endParaRPr lang="en-GB" dirty="0"/>
          </a:p>
        </p:txBody>
      </p:sp>
    </p:spTree>
    <p:extLst>
      <p:ext uri="{BB962C8B-B14F-4D97-AF65-F5344CB8AC3E}">
        <p14:creationId xmlns:p14="http://schemas.microsoft.com/office/powerpoint/2010/main" val="35189277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53748" y="392644"/>
            <a:ext cx="10515600" cy="841166"/>
          </a:xfrm>
        </p:spPr>
        <p:txBody>
          <a:bodyPr>
            <a:normAutofit/>
          </a:bodyPr>
          <a:lstStyle/>
          <a:p>
            <a:r>
              <a:rPr lang="en-GB" dirty="0" smtClean="0"/>
              <a:t>Update on consultation</a:t>
            </a:r>
            <a:endParaRPr lang="en-GB" sz="3200" dirty="0"/>
          </a:p>
        </p:txBody>
      </p:sp>
      <p:sp>
        <p:nvSpPr>
          <p:cNvPr id="5" name="I’m here because I care about:…"/>
          <p:cNvSpPr txBox="1">
            <a:spLocks noGrp="1"/>
          </p:cNvSpPr>
          <p:nvPr>
            <p:ph type="body" sz="quarter" idx="11"/>
          </p:nvPr>
        </p:nvSpPr>
        <p:spPr>
          <a:xfrm>
            <a:off x="666250" y="1398197"/>
            <a:ext cx="10515600" cy="3157602"/>
          </a:xfrm>
          <a:prstGeom prst="rect">
            <a:avLst/>
          </a:prstGeom>
          <a:ln w="3175">
            <a:miter lim="400000"/>
          </a:ln>
        </p:spPr>
        <p:txBody>
          <a:bodyPr wrap="square" lIns="24292" tIns="24292" rIns="24292" bIns="24292" anchor="t">
            <a:spAutoFit/>
          </a:bodyPr>
          <a:lstStyle/>
          <a:p>
            <a:pPr marL="576000" indent="-571500" eaLnBrk="0" fontAlgn="base" hangingPunct="0">
              <a:spcBef>
                <a:spcPct val="0"/>
              </a:spcBef>
              <a:spcAft>
                <a:spcPts val="800"/>
              </a:spcAft>
              <a:buFont typeface="Arial" panose="020B0604020202020204" pitchFamily="34" charset="0"/>
              <a:buChar char="•"/>
              <a:defRPr/>
            </a:pPr>
            <a:r>
              <a:rPr lang="en-GB" sz="2400" dirty="0" smtClean="0">
                <a:ea typeface="ヒラギノ角ゴ Pro W3"/>
              </a:rPr>
              <a:t>In addition to the corporate consultation between December and January, we undertook additional targeted consultation</a:t>
            </a:r>
          </a:p>
          <a:p>
            <a:pPr marL="1376100" lvl="1" eaLnBrk="0" fontAlgn="base" hangingPunct="0">
              <a:spcBef>
                <a:spcPct val="0"/>
              </a:spcBef>
              <a:spcAft>
                <a:spcPts val="800"/>
              </a:spcAft>
              <a:defRPr/>
            </a:pPr>
            <a:r>
              <a:rPr lang="en-GB" sz="2400" dirty="0" smtClean="0">
                <a:ea typeface="ヒラギノ角ゴ Pro W3"/>
              </a:rPr>
              <a:t>VCS engagement workshops</a:t>
            </a:r>
          </a:p>
          <a:p>
            <a:pPr marL="1376100" lvl="1" eaLnBrk="0" fontAlgn="base" hangingPunct="0">
              <a:spcBef>
                <a:spcPct val="0"/>
              </a:spcBef>
              <a:spcAft>
                <a:spcPts val="800"/>
              </a:spcAft>
              <a:defRPr/>
            </a:pPr>
            <a:r>
              <a:rPr lang="en-GB" sz="2400" dirty="0" smtClean="0">
                <a:ea typeface="ヒラギノ角ゴ Pro W3"/>
              </a:rPr>
              <a:t>Letter to all Community Fund providers seeking:</a:t>
            </a:r>
          </a:p>
          <a:p>
            <a:pPr marL="1490400" lvl="2" eaLnBrk="0" fontAlgn="base" hangingPunct="0">
              <a:spcBef>
                <a:spcPct val="0"/>
              </a:spcBef>
              <a:spcAft>
                <a:spcPts val="800"/>
              </a:spcAft>
              <a:defRPr/>
            </a:pPr>
            <a:r>
              <a:rPr lang="en-GB" dirty="0" smtClean="0">
                <a:latin typeface="Arial" panose="020B0604020202020204" pitchFamily="34" charset="0"/>
                <a:ea typeface="ヒラギノ角ゴ Pro W3"/>
                <a:cs typeface="Arial" panose="020B0604020202020204" pitchFamily="34" charset="0"/>
              </a:rPr>
              <a:t>Opportunities for savings or efficiencies</a:t>
            </a:r>
          </a:p>
          <a:p>
            <a:pPr marL="1490400" lvl="2" eaLnBrk="0" fontAlgn="base" hangingPunct="0">
              <a:spcBef>
                <a:spcPct val="0"/>
              </a:spcBef>
              <a:spcAft>
                <a:spcPts val="800"/>
              </a:spcAft>
              <a:defRPr/>
            </a:pPr>
            <a:r>
              <a:rPr lang="en-GB" dirty="0" smtClean="0">
                <a:latin typeface="Arial" panose="020B0604020202020204" pitchFamily="34" charset="0"/>
                <a:ea typeface="ヒラギノ角ゴ Pro W3"/>
                <a:cs typeface="Arial" panose="020B0604020202020204" pitchFamily="34" charset="0"/>
              </a:rPr>
              <a:t>Feedback on options for Community Fund savings</a:t>
            </a:r>
          </a:p>
          <a:p>
            <a:pPr marL="1490400" lvl="2" eaLnBrk="0" fontAlgn="base" hangingPunct="0">
              <a:spcBef>
                <a:spcPct val="0"/>
              </a:spcBef>
              <a:spcAft>
                <a:spcPts val="800"/>
              </a:spcAft>
              <a:defRPr/>
            </a:pPr>
            <a:r>
              <a:rPr lang="en-GB" dirty="0" smtClean="0">
                <a:latin typeface="Arial" panose="020B0604020202020204" pitchFamily="34" charset="0"/>
                <a:ea typeface="ヒラギノ角ゴ Pro W3"/>
                <a:cs typeface="Arial" panose="020B0604020202020204" pitchFamily="34" charset="0"/>
              </a:rPr>
              <a:t>Understanding the impact of funding reductions</a:t>
            </a:r>
          </a:p>
          <a:p>
            <a:pPr marL="576000" indent="-571500" eaLnBrk="0" fontAlgn="base" hangingPunct="0">
              <a:spcBef>
                <a:spcPct val="0"/>
              </a:spcBef>
              <a:spcAft>
                <a:spcPts val="800"/>
              </a:spcAft>
              <a:defRPr/>
            </a:pPr>
            <a:r>
              <a:rPr lang="en-GB" sz="2400" dirty="0" smtClean="0">
                <a:ea typeface="ヒラギノ角ゴ Pro W3"/>
              </a:rPr>
              <a:t>We received 48 responses (28 community fund providers, 20 other)</a:t>
            </a:r>
          </a:p>
        </p:txBody>
      </p:sp>
      <p:sp>
        <p:nvSpPr>
          <p:cNvPr id="7" name="Text Placeholder 1"/>
          <p:cNvSpPr>
            <a:spLocks noGrp="1"/>
          </p:cNvSpPr>
          <p:nvPr>
            <p:ph type="body" sz="quarter" idx="10"/>
          </p:nvPr>
        </p:nvSpPr>
        <p:spPr>
          <a:xfrm>
            <a:off x="619637" y="6299291"/>
            <a:ext cx="3540125" cy="430212"/>
          </a:xfrm>
        </p:spPr>
        <p:txBody>
          <a:bodyPr/>
          <a:lstStyle/>
          <a:p>
            <a:r>
              <a:rPr lang="en-GB" dirty="0" smtClean="0"/>
              <a:t>Gavin Handford</a:t>
            </a:r>
            <a:endParaRPr lang="en-GB" dirty="0"/>
          </a:p>
        </p:txBody>
      </p:sp>
    </p:spTree>
    <p:extLst>
      <p:ext uri="{BB962C8B-B14F-4D97-AF65-F5344CB8AC3E}">
        <p14:creationId xmlns:p14="http://schemas.microsoft.com/office/powerpoint/2010/main" val="270409733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53748" y="392644"/>
            <a:ext cx="10515600" cy="841166"/>
          </a:xfrm>
        </p:spPr>
        <p:txBody>
          <a:bodyPr>
            <a:normAutofit/>
          </a:bodyPr>
          <a:lstStyle/>
          <a:p>
            <a:r>
              <a:rPr lang="en-GB" dirty="0" smtClean="0"/>
              <a:t>Update on consultation</a:t>
            </a:r>
            <a:endParaRPr lang="en-GB" sz="3200" dirty="0"/>
          </a:p>
        </p:txBody>
      </p:sp>
      <p:sp>
        <p:nvSpPr>
          <p:cNvPr id="7" name="Text Placeholder 1"/>
          <p:cNvSpPr>
            <a:spLocks noGrp="1"/>
          </p:cNvSpPr>
          <p:nvPr>
            <p:ph type="body" sz="quarter" idx="10"/>
          </p:nvPr>
        </p:nvSpPr>
        <p:spPr>
          <a:xfrm>
            <a:off x="619637" y="6299291"/>
            <a:ext cx="3540125" cy="430212"/>
          </a:xfrm>
        </p:spPr>
        <p:txBody>
          <a:bodyPr/>
          <a:lstStyle/>
          <a:p>
            <a:r>
              <a:rPr lang="en-GB" dirty="0" smtClean="0"/>
              <a:t>Gavin Handford</a:t>
            </a:r>
            <a:endParaRPr lang="en-GB" dirty="0"/>
          </a:p>
        </p:txBody>
      </p:sp>
      <p:pic>
        <p:nvPicPr>
          <p:cNvPr id="10" name="Picture 9"/>
          <p:cNvPicPr>
            <a:picLocks noChangeAspect="1"/>
          </p:cNvPicPr>
          <p:nvPr/>
        </p:nvPicPr>
        <p:blipFill rotWithShape="1">
          <a:blip r:embed="rId3"/>
          <a:srcRect l="24559" t="29020" r="27500" b="29412"/>
          <a:stretch/>
        </p:blipFill>
        <p:spPr>
          <a:xfrm>
            <a:off x="63587" y="2083070"/>
            <a:ext cx="5747961" cy="2803454"/>
          </a:xfrm>
          <a:prstGeom prst="rect">
            <a:avLst/>
          </a:prstGeom>
        </p:spPr>
      </p:pic>
      <p:graphicFrame>
        <p:nvGraphicFramePr>
          <p:cNvPr id="11" name="Table 10"/>
          <p:cNvGraphicFramePr>
            <a:graphicFrameLocks noGrp="1"/>
          </p:cNvGraphicFramePr>
          <p:nvPr>
            <p:extLst>
              <p:ext uri="{D42A27DB-BD31-4B8C-83A1-F6EECF244321}">
                <p14:modId xmlns:p14="http://schemas.microsoft.com/office/powerpoint/2010/main" val="1873905670"/>
              </p:ext>
            </p:extLst>
          </p:nvPr>
        </p:nvGraphicFramePr>
        <p:xfrm>
          <a:off x="5948220" y="1233810"/>
          <a:ext cx="6015324" cy="4501975"/>
        </p:xfrm>
        <a:graphic>
          <a:graphicData uri="http://schemas.openxmlformats.org/drawingml/2006/table">
            <a:tbl>
              <a:tblPr firstRow="1" firstCol="1" bandRow="1">
                <a:tableStyleId>{69CF1AB2-1976-4502-BF36-3FF5EA218861}</a:tableStyleId>
              </a:tblPr>
              <a:tblGrid>
                <a:gridCol w="4442221"/>
                <a:gridCol w="1573103"/>
              </a:tblGrid>
              <a:tr h="0">
                <a:tc>
                  <a:txBody>
                    <a:bodyPr/>
                    <a:lstStyle/>
                    <a:p>
                      <a:pPr>
                        <a:lnSpc>
                          <a:spcPct val="107000"/>
                        </a:lnSpc>
                        <a:spcAft>
                          <a:spcPts val="600"/>
                        </a:spcAft>
                      </a:pP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600"/>
                        </a:spcAft>
                      </a:pPr>
                      <a:r>
                        <a:rPr lang="en-GB" sz="2000" dirty="0">
                          <a:effectLst/>
                          <a:latin typeface="Arial" panose="020B0604020202020204" pitchFamily="34" charset="0"/>
                          <a:cs typeface="Arial" panose="020B0604020202020204" pitchFamily="34" charset="0"/>
                        </a:rPr>
                        <a:t>Number of </a:t>
                      </a:r>
                      <a:r>
                        <a:rPr lang="en-GB" sz="2000" dirty="0" smtClean="0">
                          <a:effectLst/>
                          <a:latin typeface="Arial" panose="020B0604020202020204" pitchFamily="34" charset="0"/>
                          <a:cs typeface="Arial" panose="020B0604020202020204" pitchFamily="34" charset="0"/>
                        </a:rPr>
                        <a:t>responses</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r h="561949">
                <a:tc>
                  <a:txBody>
                    <a:bodyPr/>
                    <a:lstStyle/>
                    <a:p>
                      <a:pPr>
                        <a:lnSpc>
                          <a:spcPct val="107000"/>
                        </a:lnSpc>
                        <a:spcAft>
                          <a:spcPts val="600"/>
                        </a:spcAft>
                      </a:pPr>
                      <a:r>
                        <a:rPr lang="en-GB" sz="2000" dirty="0">
                          <a:effectLst/>
                          <a:latin typeface="Arial" panose="020B0604020202020204" pitchFamily="34" charset="0"/>
                          <a:cs typeface="Arial" panose="020B0604020202020204" pitchFamily="34" charset="0"/>
                        </a:rPr>
                        <a:t>Would like more discussion/offered alternative solution</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600"/>
                        </a:spcAft>
                      </a:pPr>
                      <a:r>
                        <a:rPr lang="en-GB" sz="2000">
                          <a:effectLst/>
                          <a:latin typeface="Arial" panose="020B0604020202020204" pitchFamily="34" charset="0"/>
                          <a:cs typeface="Arial" panose="020B0604020202020204" pitchFamily="34" charset="0"/>
                        </a:rPr>
                        <a:t>16</a:t>
                      </a:r>
                      <a:endParaRPr lang="en-GB" sz="2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r h="561949">
                <a:tc>
                  <a:txBody>
                    <a:bodyPr/>
                    <a:lstStyle/>
                    <a:p>
                      <a:pPr>
                        <a:lnSpc>
                          <a:spcPct val="107000"/>
                        </a:lnSpc>
                        <a:spcAft>
                          <a:spcPts val="600"/>
                        </a:spcAft>
                      </a:pPr>
                      <a:r>
                        <a:rPr lang="en-GB" sz="2000" dirty="0">
                          <a:effectLst/>
                          <a:latin typeface="Arial" panose="020B0604020202020204" pitchFamily="34" charset="0"/>
                          <a:cs typeface="Arial" panose="020B0604020202020204" pitchFamily="34" charset="0"/>
                        </a:rPr>
                        <a:t>Vital in pandemic/increased pressure and cost due to pandemic</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600"/>
                        </a:spcAft>
                      </a:pPr>
                      <a:r>
                        <a:rPr lang="en-GB" sz="2000">
                          <a:effectLst/>
                          <a:latin typeface="Arial" panose="020B0604020202020204" pitchFamily="34" charset="0"/>
                          <a:cs typeface="Arial" panose="020B0604020202020204" pitchFamily="34" charset="0"/>
                        </a:rPr>
                        <a:t>3</a:t>
                      </a:r>
                      <a:endParaRPr lang="en-GB" sz="2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r h="561949">
                <a:tc>
                  <a:txBody>
                    <a:bodyPr/>
                    <a:lstStyle/>
                    <a:p>
                      <a:pPr>
                        <a:lnSpc>
                          <a:spcPct val="107000"/>
                        </a:lnSpc>
                        <a:spcAft>
                          <a:spcPts val="600"/>
                        </a:spcAft>
                      </a:pPr>
                      <a:r>
                        <a:rPr lang="en-GB" sz="2000">
                          <a:effectLst/>
                          <a:latin typeface="Arial" panose="020B0604020202020204" pitchFamily="34" charset="0"/>
                          <a:cs typeface="Arial" panose="020B0604020202020204" pitchFamily="34" charset="0"/>
                        </a:rPr>
                        <a:t>Cuts would affect vulnerable people</a:t>
                      </a:r>
                      <a:endParaRPr lang="en-GB" sz="2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600"/>
                        </a:spcAft>
                      </a:pPr>
                      <a:r>
                        <a:rPr lang="en-GB" sz="2000">
                          <a:effectLst/>
                          <a:latin typeface="Arial" panose="020B0604020202020204" pitchFamily="34" charset="0"/>
                          <a:cs typeface="Arial" panose="020B0604020202020204" pitchFamily="34" charset="0"/>
                        </a:rPr>
                        <a:t>11</a:t>
                      </a:r>
                      <a:endParaRPr lang="en-GB" sz="2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r h="561949">
                <a:tc>
                  <a:txBody>
                    <a:bodyPr/>
                    <a:lstStyle/>
                    <a:p>
                      <a:pPr>
                        <a:lnSpc>
                          <a:spcPct val="107000"/>
                        </a:lnSpc>
                        <a:spcAft>
                          <a:spcPts val="600"/>
                        </a:spcAft>
                      </a:pPr>
                      <a:r>
                        <a:rPr lang="en-GB" sz="2000">
                          <a:effectLst/>
                          <a:latin typeface="Arial" panose="020B0604020202020204" pitchFamily="34" charset="0"/>
                          <a:cs typeface="Arial" panose="020B0604020202020204" pitchFamily="34" charset="0"/>
                        </a:rPr>
                        <a:t>Cuts would incur costs/pressure elsewhere for the council</a:t>
                      </a:r>
                      <a:endParaRPr lang="en-GB" sz="2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600"/>
                        </a:spcAft>
                      </a:pPr>
                      <a:r>
                        <a:rPr lang="en-GB" sz="2000">
                          <a:effectLst/>
                          <a:latin typeface="Arial" panose="020B0604020202020204" pitchFamily="34" charset="0"/>
                          <a:cs typeface="Arial" panose="020B0604020202020204" pitchFamily="34" charset="0"/>
                        </a:rPr>
                        <a:t>11</a:t>
                      </a:r>
                      <a:endParaRPr lang="en-GB" sz="2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r h="561949">
                <a:tc>
                  <a:txBody>
                    <a:bodyPr/>
                    <a:lstStyle/>
                    <a:p>
                      <a:pPr>
                        <a:lnSpc>
                          <a:spcPct val="107000"/>
                        </a:lnSpc>
                        <a:spcAft>
                          <a:spcPts val="600"/>
                        </a:spcAft>
                      </a:pPr>
                      <a:r>
                        <a:rPr lang="en-GB" sz="2000">
                          <a:effectLst/>
                          <a:latin typeface="Arial" panose="020B0604020202020204" pitchFamily="34" charset="0"/>
                          <a:cs typeface="Arial" panose="020B0604020202020204" pitchFamily="34" charset="0"/>
                        </a:rPr>
                        <a:t>Cuts would result in limited service</a:t>
                      </a:r>
                      <a:endParaRPr lang="en-GB" sz="2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600"/>
                        </a:spcAft>
                      </a:pPr>
                      <a:r>
                        <a:rPr lang="en-GB" sz="2000">
                          <a:effectLst/>
                          <a:latin typeface="Arial" panose="020B0604020202020204" pitchFamily="34" charset="0"/>
                          <a:cs typeface="Arial" panose="020B0604020202020204" pitchFamily="34" charset="0"/>
                        </a:rPr>
                        <a:t>10</a:t>
                      </a:r>
                      <a:endParaRPr lang="en-GB" sz="2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r h="678666">
                <a:tc>
                  <a:txBody>
                    <a:bodyPr/>
                    <a:lstStyle/>
                    <a:p>
                      <a:pPr>
                        <a:lnSpc>
                          <a:spcPct val="107000"/>
                        </a:lnSpc>
                        <a:spcAft>
                          <a:spcPts val="600"/>
                        </a:spcAft>
                      </a:pPr>
                      <a:r>
                        <a:rPr lang="en-GB" sz="2000">
                          <a:effectLst/>
                          <a:latin typeface="Arial" panose="020B0604020202020204" pitchFamily="34" charset="0"/>
                          <a:cs typeface="Arial" panose="020B0604020202020204" pitchFamily="34" charset="0"/>
                        </a:rPr>
                        <a:t>Cuts would result in closure of service</a:t>
                      </a:r>
                      <a:endParaRPr lang="en-GB" sz="2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600"/>
                        </a:spcAft>
                      </a:pPr>
                      <a:r>
                        <a:rPr lang="en-GB" sz="2000" dirty="0">
                          <a:effectLst/>
                          <a:latin typeface="Arial" panose="020B0604020202020204" pitchFamily="34" charset="0"/>
                          <a:cs typeface="Arial" panose="020B0604020202020204" pitchFamily="34" charset="0"/>
                        </a:rPr>
                        <a:t>9</a:t>
                      </a:r>
                      <a:endParaRPr lang="en-GB"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bl>
          </a:graphicData>
        </a:graphic>
      </p:graphicFrame>
    </p:spTree>
    <p:extLst>
      <p:ext uri="{BB962C8B-B14F-4D97-AF65-F5344CB8AC3E}">
        <p14:creationId xmlns:p14="http://schemas.microsoft.com/office/powerpoint/2010/main" val="13450408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VCS budget overview</a:t>
            </a:r>
            <a:endParaRPr lang="en-GB" dirty="0"/>
          </a:p>
        </p:txBody>
      </p:sp>
      <p:sp>
        <p:nvSpPr>
          <p:cNvPr id="4" name="Text Placeholder 3"/>
          <p:cNvSpPr>
            <a:spLocks noGrp="1"/>
          </p:cNvSpPr>
          <p:nvPr>
            <p:ph type="body" sz="quarter" idx="10"/>
          </p:nvPr>
        </p:nvSpPr>
        <p:spPr/>
        <p:txBody>
          <a:bodyPr/>
          <a:lstStyle/>
          <a:p>
            <a:r>
              <a:rPr lang="en-GB" dirty="0" smtClean="0"/>
              <a:t>Gavin Handford</a:t>
            </a:r>
            <a:endParaRPr lang="en-GB" dirty="0"/>
          </a:p>
        </p:txBody>
      </p:sp>
      <p:sp>
        <p:nvSpPr>
          <p:cNvPr id="5" name="I’m here because I care about:…"/>
          <p:cNvSpPr txBox="1">
            <a:spLocks noGrp="1"/>
          </p:cNvSpPr>
          <p:nvPr>
            <p:ph type="body" sz="quarter" idx="11"/>
          </p:nvPr>
        </p:nvSpPr>
        <p:spPr>
          <a:xfrm>
            <a:off x="424512" y="5777931"/>
            <a:ext cx="10515600" cy="215258"/>
          </a:xfrm>
          <a:prstGeom prst="rect">
            <a:avLst/>
          </a:prstGeom>
          <a:ln w="3175">
            <a:miter lim="400000"/>
          </a:ln>
        </p:spPr>
        <p:txBody>
          <a:bodyPr wrap="square" lIns="24292" tIns="24292" rIns="24292" bIns="24292" anchor="t">
            <a:spAutoFit/>
          </a:bodyPr>
          <a:lstStyle/>
          <a:p>
            <a:pPr marL="4500" indent="0" eaLnBrk="0" fontAlgn="base" hangingPunct="0">
              <a:spcBef>
                <a:spcPct val="0"/>
              </a:spcBef>
              <a:spcAft>
                <a:spcPts val="800"/>
              </a:spcAft>
              <a:buNone/>
              <a:defRPr/>
            </a:pPr>
            <a:r>
              <a:rPr lang="en-GB" sz="1200" dirty="0" smtClean="0">
                <a:latin typeface="Arial" panose="020B0604020202020204" pitchFamily="34" charset="0"/>
                <a:ea typeface="ヒラギノ角ゴ Pro W3"/>
                <a:cs typeface="Arial" panose="020B0604020202020204" pitchFamily="34" charset="0"/>
              </a:rPr>
              <a:t>NB:  This covers dedicated VCS funding only.  There are other funds provided to the VCS through commissioned services across the Council</a:t>
            </a:r>
            <a:endParaRPr lang="en-GB" sz="1200" dirty="0">
              <a:latin typeface="Arial" panose="020B0604020202020204" pitchFamily="34" charset="0"/>
              <a:ea typeface="ヒラギノ角ゴ Pro W3"/>
              <a:cs typeface="Arial" panose="020B060402020202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754391209"/>
              </p:ext>
            </p:extLst>
          </p:nvPr>
        </p:nvGraphicFramePr>
        <p:xfrm>
          <a:off x="658905" y="1046808"/>
          <a:ext cx="10923496" cy="4237410"/>
        </p:xfrm>
        <a:graphic>
          <a:graphicData uri="http://schemas.openxmlformats.org/drawingml/2006/table">
            <a:tbl>
              <a:tblPr firstRow="1" bandRow="1">
                <a:tableStyleId>{5C22544A-7EE6-4342-B048-85BDC9FD1C3A}</a:tableStyleId>
              </a:tblPr>
              <a:tblGrid>
                <a:gridCol w="1539350"/>
                <a:gridCol w="3999345"/>
                <a:gridCol w="932873"/>
                <a:gridCol w="1117600"/>
                <a:gridCol w="1182254"/>
                <a:gridCol w="1154546"/>
                <a:gridCol w="997528"/>
              </a:tblGrid>
              <a:tr h="89260">
                <a:tc>
                  <a:txBody>
                    <a:bodyPr/>
                    <a:lstStyle/>
                    <a:p>
                      <a:pPr>
                        <a:spcAft>
                          <a:spcPts val="600"/>
                        </a:spcAft>
                      </a:pPr>
                      <a:r>
                        <a:rPr lang="en-GB" sz="1400" dirty="0">
                          <a:effectLst/>
                          <a:latin typeface="Arial" panose="020B0604020202020204" pitchFamily="34" charset="0"/>
                          <a:cs typeface="Arial" panose="020B0604020202020204" pitchFamily="34" charset="0"/>
                        </a:rPr>
                        <a:t>Fund</a:t>
                      </a:r>
                    </a:p>
                  </a:txBody>
                  <a:tcPr marL="25901" marR="25901" marT="0" marB="0"/>
                </a:tc>
                <a:tc>
                  <a:txBody>
                    <a:bodyPr/>
                    <a:lstStyle/>
                    <a:p>
                      <a:pPr>
                        <a:spcAft>
                          <a:spcPts val="600"/>
                        </a:spcAft>
                      </a:pPr>
                      <a:r>
                        <a:rPr lang="en-GB" sz="1400" dirty="0">
                          <a:effectLst/>
                          <a:latin typeface="Arial" panose="020B0604020202020204" pitchFamily="34" charset="0"/>
                          <a:cs typeface="Arial" panose="020B0604020202020204" pitchFamily="34" charset="0"/>
                        </a:rPr>
                        <a:t>Source </a:t>
                      </a:r>
                    </a:p>
                  </a:txBody>
                  <a:tcPr marL="25901" marR="25901" marT="0" marB="0"/>
                </a:tc>
                <a:tc>
                  <a:txBody>
                    <a:bodyPr/>
                    <a:lstStyle/>
                    <a:p>
                      <a:pPr algn="r">
                        <a:spcAft>
                          <a:spcPts val="600"/>
                        </a:spcAft>
                      </a:pPr>
                      <a:r>
                        <a:rPr lang="en-GB" sz="1400">
                          <a:effectLst/>
                          <a:latin typeface="Arial" panose="020B0604020202020204" pitchFamily="34" charset="0"/>
                          <a:cs typeface="Arial" panose="020B0604020202020204" pitchFamily="34" charset="0"/>
                        </a:rPr>
                        <a:t>2020/21 £000</a:t>
                      </a:r>
                    </a:p>
                  </a:txBody>
                  <a:tcPr marL="25901" marR="25901" marT="0" marB="0"/>
                </a:tc>
                <a:tc>
                  <a:txBody>
                    <a:bodyPr/>
                    <a:lstStyle/>
                    <a:p>
                      <a:pPr algn="r">
                        <a:spcAft>
                          <a:spcPts val="600"/>
                        </a:spcAft>
                      </a:pPr>
                      <a:r>
                        <a:rPr lang="en-GB" sz="1400">
                          <a:effectLst/>
                          <a:latin typeface="Arial" panose="020B0604020202020204" pitchFamily="34" charset="0"/>
                          <a:cs typeface="Arial" panose="020B0604020202020204" pitchFamily="34" charset="0"/>
                        </a:rPr>
                        <a:t>2021/22 £000</a:t>
                      </a:r>
                    </a:p>
                  </a:txBody>
                  <a:tcPr marL="25901" marR="25901" marT="0" marB="0"/>
                </a:tc>
                <a:tc>
                  <a:txBody>
                    <a:bodyPr/>
                    <a:lstStyle/>
                    <a:p>
                      <a:pPr algn="r">
                        <a:spcAft>
                          <a:spcPts val="600"/>
                        </a:spcAft>
                      </a:pPr>
                      <a:r>
                        <a:rPr lang="en-GB" sz="1400" dirty="0">
                          <a:effectLst/>
                          <a:latin typeface="Arial" panose="020B0604020202020204" pitchFamily="34" charset="0"/>
                          <a:cs typeface="Arial" panose="020B0604020202020204" pitchFamily="34" charset="0"/>
                        </a:rPr>
                        <a:t>2022/23 £000</a:t>
                      </a:r>
                    </a:p>
                    <a:p>
                      <a:pPr algn="r">
                        <a:spcAft>
                          <a:spcPts val="600"/>
                        </a:spcAft>
                      </a:pPr>
                      <a:r>
                        <a:rPr lang="en-GB" sz="1400" dirty="0">
                          <a:effectLst/>
                          <a:latin typeface="Arial" panose="020B0604020202020204" pitchFamily="34" charset="0"/>
                          <a:cs typeface="Arial" panose="020B0604020202020204" pitchFamily="34" charset="0"/>
                        </a:rPr>
                        <a:t>Est</a:t>
                      </a:r>
                    </a:p>
                  </a:txBody>
                  <a:tcPr marL="25901" marR="25901" marT="0" marB="0"/>
                </a:tc>
                <a:tc>
                  <a:txBody>
                    <a:bodyPr/>
                    <a:lstStyle/>
                    <a:p>
                      <a:pPr algn="r">
                        <a:spcAft>
                          <a:spcPts val="600"/>
                        </a:spcAft>
                      </a:pPr>
                      <a:r>
                        <a:rPr lang="en-GB" sz="1400" dirty="0">
                          <a:effectLst/>
                          <a:latin typeface="Arial" panose="020B0604020202020204" pitchFamily="34" charset="0"/>
                          <a:cs typeface="Arial" panose="020B0604020202020204" pitchFamily="34" charset="0"/>
                        </a:rPr>
                        <a:t>2023/24 £000</a:t>
                      </a:r>
                    </a:p>
                    <a:p>
                      <a:pPr algn="r">
                        <a:spcAft>
                          <a:spcPts val="600"/>
                        </a:spcAft>
                      </a:pPr>
                      <a:r>
                        <a:rPr lang="en-GB" sz="1400" dirty="0">
                          <a:effectLst/>
                          <a:latin typeface="Arial" panose="020B0604020202020204" pitchFamily="34" charset="0"/>
                          <a:cs typeface="Arial" panose="020B0604020202020204" pitchFamily="34" charset="0"/>
                        </a:rPr>
                        <a:t>Est</a:t>
                      </a:r>
                    </a:p>
                  </a:txBody>
                  <a:tcPr marL="25901" marR="25901" marT="0" marB="0"/>
                </a:tc>
                <a:tc>
                  <a:txBody>
                    <a:bodyPr/>
                    <a:lstStyle/>
                    <a:p>
                      <a:pPr algn="r">
                        <a:spcAft>
                          <a:spcPts val="600"/>
                        </a:spcAft>
                      </a:pPr>
                      <a:r>
                        <a:rPr lang="en-GB" sz="1400" dirty="0">
                          <a:effectLst/>
                          <a:latin typeface="Arial" panose="020B0604020202020204" pitchFamily="34" charset="0"/>
                          <a:cs typeface="Arial" panose="020B0604020202020204" pitchFamily="34" charset="0"/>
                        </a:rPr>
                        <a:t>Change over MTFS</a:t>
                      </a:r>
                    </a:p>
                  </a:txBody>
                  <a:tcPr marL="25901" marR="25901" marT="0" marB="0"/>
                </a:tc>
              </a:tr>
              <a:tr h="0">
                <a:tc rowSpan="6">
                  <a:txBody>
                    <a:bodyPr/>
                    <a:lstStyle/>
                    <a:p>
                      <a:pPr>
                        <a:spcAft>
                          <a:spcPts val="600"/>
                        </a:spcAft>
                      </a:pPr>
                      <a:r>
                        <a:rPr lang="en-GB" sz="1400">
                          <a:effectLst/>
                          <a:latin typeface="Arial" panose="020B0604020202020204" pitchFamily="34" charset="0"/>
                          <a:cs typeface="Arial" panose="020B0604020202020204" pitchFamily="34" charset="0"/>
                        </a:rPr>
                        <a:t>Community Fund</a:t>
                      </a:r>
                    </a:p>
                  </a:txBody>
                  <a:tcPr marL="25901" marR="25901" marT="0" marB="0"/>
                </a:tc>
                <a:tc>
                  <a:txBody>
                    <a:bodyPr/>
                    <a:lstStyle/>
                    <a:p>
                      <a:pPr>
                        <a:spcAft>
                          <a:spcPts val="600"/>
                        </a:spcAft>
                      </a:pPr>
                      <a:r>
                        <a:rPr lang="en-GB" sz="1400" dirty="0">
                          <a:effectLst/>
                          <a:latin typeface="Arial" panose="020B0604020202020204" pitchFamily="34" charset="0"/>
                          <a:cs typeface="Arial" panose="020B0604020202020204" pitchFamily="34" charset="0"/>
                        </a:rPr>
                        <a:t>Revenue Budget – contracts</a:t>
                      </a:r>
                    </a:p>
                  </a:txBody>
                  <a:tcPr marL="25901" marR="25901" marT="0" marB="0"/>
                </a:tc>
                <a:tc>
                  <a:txBody>
                    <a:bodyPr/>
                    <a:lstStyle/>
                    <a:p>
                      <a:pPr algn="r">
                        <a:spcAft>
                          <a:spcPts val="600"/>
                        </a:spcAft>
                      </a:pPr>
                      <a:r>
                        <a:rPr lang="en-GB" sz="1400" dirty="0">
                          <a:effectLst/>
                          <a:latin typeface="Arial" panose="020B0604020202020204" pitchFamily="34" charset="0"/>
                          <a:cs typeface="Arial" panose="020B0604020202020204" pitchFamily="34" charset="0"/>
                        </a:rPr>
                        <a:t>1,224</a:t>
                      </a:r>
                    </a:p>
                  </a:txBody>
                  <a:tcPr marL="25901" marR="25901" marT="0" marB="0"/>
                </a:tc>
                <a:tc>
                  <a:txBody>
                    <a:bodyPr/>
                    <a:lstStyle/>
                    <a:p>
                      <a:pPr algn="r">
                        <a:spcAft>
                          <a:spcPts val="600"/>
                        </a:spcAft>
                      </a:pPr>
                      <a:r>
                        <a:rPr lang="en-GB" sz="1400" dirty="0">
                          <a:effectLst/>
                          <a:latin typeface="Arial" panose="020B0604020202020204" pitchFamily="34" charset="0"/>
                          <a:cs typeface="Arial" panose="020B0604020202020204" pitchFamily="34" charset="0"/>
                        </a:rPr>
                        <a:t>1,224</a:t>
                      </a:r>
                    </a:p>
                  </a:txBody>
                  <a:tcPr marL="25901" marR="25901" marT="0" marB="0"/>
                </a:tc>
                <a:tc>
                  <a:txBody>
                    <a:bodyPr/>
                    <a:lstStyle/>
                    <a:p>
                      <a:pPr algn="r">
                        <a:spcAft>
                          <a:spcPts val="600"/>
                        </a:spcAft>
                      </a:pPr>
                      <a:r>
                        <a:rPr lang="en-GB" sz="1400" b="1" dirty="0">
                          <a:effectLst/>
                          <a:latin typeface="Arial" panose="020B0604020202020204" pitchFamily="34" charset="0"/>
                          <a:cs typeface="Arial" panose="020B0604020202020204" pitchFamily="34" charset="0"/>
                        </a:rPr>
                        <a:t>824</a:t>
                      </a:r>
                    </a:p>
                  </a:txBody>
                  <a:tcPr marL="25901" marR="25901" marT="0" marB="0">
                    <a:solidFill>
                      <a:srgbClr val="FFFF00"/>
                    </a:solidFill>
                  </a:tcPr>
                </a:tc>
                <a:tc>
                  <a:txBody>
                    <a:bodyPr/>
                    <a:lstStyle/>
                    <a:p>
                      <a:pPr algn="r">
                        <a:spcAft>
                          <a:spcPts val="600"/>
                        </a:spcAft>
                      </a:pPr>
                      <a:r>
                        <a:rPr lang="en-GB" sz="1400" dirty="0" smtClean="0">
                          <a:effectLst/>
                          <a:latin typeface="Arial" panose="020B0604020202020204" pitchFamily="34" charset="0"/>
                          <a:cs typeface="Arial" panose="020B0604020202020204" pitchFamily="34" charset="0"/>
                        </a:rPr>
                        <a:t>824</a:t>
                      </a:r>
                      <a:endParaRPr lang="en-GB" sz="1400" dirty="0">
                        <a:effectLst/>
                        <a:latin typeface="Arial" panose="020B0604020202020204" pitchFamily="34" charset="0"/>
                        <a:cs typeface="Arial" panose="020B0604020202020204" pitchFamily="34" charset="0"/>
                      </a:endParaRPr>
                    </a:p>
                  </a:txBody>
                  <a:tcPr marL="25901" marR="25901" marT="0" marB="0"/>
                </a:tc>
                <a:tc>
                  <a:txBody>
                    <a:bodyPr/>
                    <a:lstStyle/>
                    <a:p>
                      <a:pPr algn="r">
                        <a:spcAft>
                          <a:spcPts val="600"/>
                        </a:spcAft>
                      </a:pPr>
                      <a:r>
                        <a:rPr lang="en-GB" sz="1400" dirty="0">
                          <a:solidFill>
                            <a:srgbClr val="FF0000"/>
                          </a:solidFill>
                          <a:effectLst/>
                          <a:latin typeface="Arial" panose="020B0604020202020204" pitchFamily="34" charset="0"/>
                          <a:cs typeface="Arial" panose="020B0604020202020204" pitchFamily="34" charset="0"/>
                        </a:rPr>
                        <a:t>(400)</a:t>
                      </a:r>
                    </a:p>
                  </a:txBody>
                  <a:tcPr marL="25901" marR="25901" marT="0" marB="0"/>
                </a:tc>
              </a:tr>
              <a:tr h="138138">
                <a:tc vMerge="1">
                  <a:txBody>
                    <a:bodyPr/>
                    <a:lstStyle/>
                    <a:p>
                      <a:endParaRPr lang="en-GB"/>
                    </a:p>
                  </a:txBody>
                  <a:tcPr/>
                </a:tc>
                <a:tc>
                  <a:txBody>
                    <a:bodyPr/>
                    <a:lstStyle/>
                    <a:p>
                      <a:pPr>
                        <a:spcAft>
                          <a:spcPts val="600"/>
                        </a:spcAft>
                      </a:pPr>
                      <a:r>
                        <a:rPr lang="en-GB" sz="1400" dirty="0">
                          <a:effectLst/>
                          <a:latin typeface="Arial" panose="020B0604020202020204" pitchFamily="34" charset="0"/>
                          <a:cs typeface="Arial" panose="020B0604020202020204" pitchFamily="34" charset="0"/>
                        </a:rPr>
                        <a:t>Prevention Fund (ring fenced revenue </a:t>
                      </a:r>
                      <a:r>
                        <a:rPr lang="en-GB" sz="1400" dirty="0" smtClean="0">
                          <a:effectLst/>
                          <a:latin typeface="Arial" panose="020B0604020202020204" pitchFamily="34" charset="0"/>
                          <a:cs typeface="Arial" panose="020B0604020202020204" pitchFamily="34" charset="0"/>
                        </a:rPr>
                        <a:t>in </a:t>
                      </a:r>
                      <a:r>
                        <a:rPr lang="en-GB" sz="1400" dirty="0">
                          <a:effectLst/>
                          <a:latin typeface="Arial" panose="020B0604020202020204" pitchFamily="34" charset="0"/>
                          <a:cs typeface="Arial" panose="020B0604020202020204" pitchFamily="34" charset="0"/>
                        </a:rPr>
                        <a:t>ASC)</a:t>
                      </a:r>
                    </a:p>
                  </a:txBody>
                  <a:tcPr marL="25901" marR="25901" marT="0" marB="0"/>
                </a:tc>
                <a:tc>
                  <a:txBody>
                    <a:bodyPr/>
                    <a:lstStyle/>
                    <a:p>
                      <a:pPr algn="r">
                        <a:spcAft>
                          <a:spcPts val="600"/>
                        </a:spcAft>
                      </a:pPr>
                      <a:r>
                        <a:rPr lang="en-GB" sz="1400" dirty="0">
                          <a:effectLst/>
                          <a:latin typeface="Arial" panose="020B0604020202020204" pitchFamily="34" charset="0"/>
                          <a:cs typeface="Arial" panose="020B0604020202020204" pitchFamily="34" charset="0"/>
                        </a:rPr>
                        <a:t>559</a:t>
                      </a:r>
                    </a:p>
                  </a:txBody>
                  <a:tcPr marL="25901" marR="25901" marT="0" marB="0"/>
                </a:tc>
                <a:tc>
                  <a:txBody>
                    <a:bodyPr/>
                    <a:lstStyle/>
                    <a:p>
                      <a:pPr algn="r">
                        <a:spcAft>
                          <a:spcPts val="600"/>
                        </a:spcAft>
                      </a:pPr>
                      <a:r>
                        <a:rPr lang="en-GB" sz="1400" dirty="0">
                          <a:effectLst/>
                          <a:latin typeface="Arial" panose="020B0604020202020204" pitchFamily="34" charset="0"/>
                          <a:cs typeface="Arial" panose="020B0604020202020204" pitchFamily="34" charset="0"/>
                        </a:rPr>
                        <a:t>559</a:t>
                      </a:r>
                    </a:p>
                  </a:txBody>
                  <a:tcPr marL="25901" marR="25901" marT="0" marB="0"/>
                </a:tc>
                <a:tc>
                  <a:txBody>
                    <a:bodyPr/>
                    <a:lstStyle/>
                    <a:p>
                      <a:pPr algn="r">
                        <a:spcAft>
                          <a:spcPts val="600"/>
                        </a:spcAft>
                      </a:pPr>
                      <a:r>
                        <a:rPr lang="en-GB" sz="1400" dirty="0">
                          <a:effectLst/>
                          <a:latin typeface="Arial" panose="020B0604020202020204" pitchFamily="34" charset="0"/>
                          <a:cs typeface="Arial" panose="020B0604020202020204" pitchFamily="34" charset="0"/>
                        </a:rPr>
                        <a:t>559</a:t>
                      </a:r>
                    </a:p>
                  </a:txBody>
                  <a:tcPr marL="25901" marR="25901" marT="0" marB="0"/>
                </a:tc>
                <a:tc>
                  <a:txBody>
                    <a:bodyPr/>
                    <a:lstStyle/>
                    <a:p>
                      <a:pPr algn="r">
                        <a:spcAft>
                          <a:spcPts val="600"/>
                        </a:spcAft>
                      </a:pPr>
                      <a:r>
                        <a:rPr lang="en-GB" sz="1400">
                          <a:effectLst/>
                          <a:latin typeface="Arial" panose="020B0604020202020204" pitchFamily="34" charset="0"/>
                          <a:cs typeface="Arial" panose="020B0604020202020204" pitchFamily="34" charset="0"/>
                        </a:rPr>
                        <a:t>559</a:t>
                      </a:r>
                    </a:p>
                  </a:txBody>
                  <a:tcPr marL="25901" marR="25901" marT="0" marB="0"/>
                </a:tc>
                <a:tc>
                  <a:txBody>
                    <a:bodyPr/>
                    <a:lstStyle/>
                    <a:p>
                      <a:pPr algn="r">
                        <a:spcAft>
                          <a:spcPts val="600"/>
                        </a:spcAft>
                      </a:pPr>
                      <a:r>
                        <a:rPr lang="en-GB" sz="1400" dirty="0">
                          <a:effectLst/>
                          <a:latin typeface="Arial" panose="020B0604020202020204" pitchFamily="34" charset="0"/>
                          <a:cs typeface="Arial" panose="020B0604020202020204" pitchFamily="34" charset="0"/>
                        </a:rPr>
                        <a:t>-</a:t>
                      </a:r>
                    </a:p>
                  </a:txBody>
                  <a:tcPr marL="25901" marR="25901" marT="0" marB="0"/>
                </a:tc>
              </a:tr>
              <a:tr h="138138">
                <a:tc vMerge="1">
                  <a:txBody>
                    <a:bodyPr/>
                    <a:lstStyle/>
                    <a:p>
                      <a:endParaRPr lang="en-GB"/>
                    </a:p>
                  </a:txBody>
                  <a:tcPr/>
                </a:tc>
                <a:tc>
                  <a:txBody>
                    <a:bodyPr/>
                    <a:lstStyle/>
                    <a:p>
                      <a:pPr>
                        <a:spcAft>
                          <a:spcPts val="600"/>
                        </a:spcAft>
                      </a:pPr>
                      <a:r>
                        <a:rPr lang="en-GB" sz="1400" dirty="0">
                          <a:effectLst/>
                          <a:latin typeface="Arial" panose="020B0604020202020204" pitchFamily="34" charset="0"/>
                          <a:cs typeface="Arial" panose="020B0604020202020204" pitchFamily="34" charset="0"/>
                        </a:rPr>
                        <a:t>HRA (ring fenced </a:t>
                      </a:r>
                      <a:r>
                        <a:rPr lang="en-GB" sz="1400" dirty="0" smtClean="0">
                          <a:effectLst/>
                          <a:latin typeface="Arial" panose="020B0604020202020204" pitchFamily="34" charset="0"/>
                          <a:cs typeface="Arial" panose="020B0604020202020204" pitchFamily="34" charset="0"/>
                        </a:rPr>
                        <a:t>funding)</a:t>
                      </a:r>
                      <a:endParaRPr lang="en-GB" sz="1400" dirty="0">
                        <a:effectLst/>
                        <a:latin typeface="Arial" panose="020B0604020202020204" pitchFamily="34" charset="0"/>
                        <a:cs typeface="Arial" panose="020B0604020202020204" pitchFamily="34" charset="0"/>
                      </a:endParaRPr>
                    </a:p>
                  </a:txBody>
                  <a:tcPr marL="25901" marR="25901" marT="0" marB="0"/>
                </a:tc>
                <a:tc>
                  <a:txBody>
                    <a:bodyPr/>
                    <a:lstStyle/>
                    <a:p>
                      <a:pPr algn="r">
                        <a:spcAft>
                          <a:spcPts val="600"/>
                        </a:spcAft>
                      </a:pPr>
                      <a:r>
                        <a:rPr lang="en-GB" sz="1400" dirty="0">
                          <a:effectLst/>
                          <a:latin typeface="Arial" panose="020B0604020202020204" pitchFamily="34" charset="0"/>
                          <a:cs typeface="Arial" panose="020B0604020202020204" pitchFamily="34" charset="0"/>
                        </a:rPr>
                        <a:t>196</a:t>
                      </a:r>
                    </a:p>
                  </a:txBody>
                  <a:tcPr marL="25901" marR="25901" marT="0" marB="0"/>
                </a:tc>
                <a:tc>
                  <a:txBody>
                    <a:bodyPr/>
                    <a:lstStyle/>
                    <a:p>
                      <a:pPr algn="r">
                        <a:spcAft>
                          <a:spcPts val="600"/>
                        </a:spcAft>
                      </a:pPr>
                      <a:r>
                        <a:rPr lang="en-GB" sz="1400" dirty="0">
                          <a:effectLst/>
                          <a:latin typeface="Arial" panose="020B0604020202020204" pitchFamily="34" charset="0"/>
                          <a:cs typeface="Arial" panose="020B0604020202020204" pitchFamily="34" charset="0"/>
                        </a:rPr>
                        <a:t>196</a:t>
                      </a:r>
                    </a:p>
                  </a:txBody>
                  <a:tcPr marL="25901" marR="25901" marT="0" marB="0"/>
                </a:tc>
                <a:tc>
                  <a:txBody>
                    <a:bodyPr/>
                    <a:lstStyle/>
                    <a:p>
                      <a:pPr algn="r">
                        <a:spcAft>
                          <a:spcPts val="600"/>
                        </a:spcAft>
                      </a:pPr>
                      <a:r>
                        <a:rPr lang="en-GB" sz="1400">
                          <a:effectLst/>
                          <a:latin typeface="Arial" panose="020B0604020202020204" pitchFamily="34" charset="0"/>
                          <a:cs typeface="Arial" panose="020B0604020202020204" pitchFamily="34" charset="0"/>
                        </a:rPr>
                        <a:t>196</a:t>
                      </a:r>
                    </a:p>
                  </a:txBody>
                  <a:tcPr marL="25901" marR="25901" marT="0" marB="0"/>
                </a:tc>
                <a:tc>
                  <a:txBody>
                    <a:bodyPr/>
                    <a:lstStyle/>
                    <a:p>
                      <a:pPr algn="r">
                        <a:spcAft>
                          <a:spcPts val="600"/>
                        </a:spcAft>
                      </a:pPr>
                      <a:r>
                        <a:rPr lang="en-GB" sz="1400">
                          <a:effectLst/>
                          <a:latin typeface="Arial" panose="020B0604020202020204" pitchFamily="34" charset="0"/>
                          <a:cs typeface="Arial" panose="020B0604020202020204" pitchFamily="34" charset="0"/>
                        </a:rPr>
                        <a:t>196</a:t>
                      </a:r>
                    </a:p>
                  </a:txBody>
                  <a:tcPr marL="25901" marR="25901" marT="0" marB="0"/>
                </a:tc>
                <a:tc>
                  <a:txBody>
                    <a:bodyPr/>
                    <a:lstStyle/>
                    <a:p>
                      <a:pPr algn="r">
                        <a:spcAft>
                          <a:spcPts val="600"/>
                        </a:spcAft>
                      </a:pPr>
                      <a:r>
                        <a:rPr lang="en-GB" sz="1400" dirty="0">
                          <a:effectLst/>
                          <a:latin typeface="Arial" panose="020B0604020202020204" pitchFamily="34" charset="0"/>
                          <a:cs typeface="Arial" panose="020B0604020202020204" pitchFamily="34" charset="0"/>
                        </a:rPr>
                        <a:t>-</a:t>
                      </a:r>
                    </a:p>
                  </a:txBody>
                  <a:tcPr marL="25901" marR="25901" marT="0" marB="0"/>
                </a:tc>
              </a:tr>
              <a:tr h="138138">
                <a:tc vMerge="1">
                  <a:txBody>
                    <a:bodyPr/>
                    <a:lstStyle/>
                    <a:p>
                      <a:endParaRPr lang="en-GB"/>
                    </a:p>
                  </a:txBody>
                  <a:tcPr/>
                </a:tc>
                <a:tc>
                  <a:txBody>
                    <a:bodyPr/>
                    <a:lstStyle/>
                    <a:p>
                      <a:pPr>
                        <a:spcAft>
                          <a:spcPts val="600"/>
                        </a:spcAft>
                      </a:pPr>
                      <a:r>
                        <a:rPr lang="en-GB" sz="1400">
                          <a:effectLst/>
                          <a:latin typeface="Arial" panose="020B0604020202020204" pitchFamily="34" charset="0"/>
                          <a:cs typeface="Arial" panose="020B0604020202020204" pitchFamily="34" charset="0"/>
                        </a:rPr>
                        <a:t>Public Health (ring fenced funding for sexual health services)</a:t>
                      </a:r>
                    </a:p>
                  </a:txBody>
                  <a:tcPr marL="25901" marR="25901" marT="0" marB="0"/>
                </a:tc>
                <a:tc>
                  <a:txBody>
                    <a:bodyPr/>
                    <a:lstStyle/>
                    <a:p>
                      <a:pPr algn="r">
                        <a:spcAft>
                          <a:spcPts val="600"/>
                        </a:spcAft>
                      </a:pPr>
                      <a:r>
                        <a:rPr lang="en-GB" sz="1400">
                          <a:effectLst/>
                          <a:latin typeface="Arial" panose="020B0604020202020204" pitchFamily="34" charset="0"/>
                          <a:cs typeface="Arial" panose="020B0604020202020204" pitchFamily="34" charset="0"/>
                        </a:rPr>
                        <a:t>184</a:t>
                      </a:r>
                    </a:p>
                  </a:txBody>
                  <a:tcPr marL="25901" marR="25901" marT="0" marB="0"/>
                </a:tc>
                <a:tc>
                  <a:txBody>
                    <a:bodyPr/>
                    <a:lstStyle/>
                    <a:p>
                      <a:pPr algn="r">
                        <a:spcAft>
                          <a:spcPts val="600"/>
                        </a:spcAft>
                      </a:pPr>
                      <a:r>
                        <a:rPr lang="en-GB" sz="1400">
                          <a:effectLst/>
                          <a:latin typeface="Arial" panose="020B0604020202020204" pitchFamily="34" charset="0"/>
                          <a:cs typeface="Arial" panose="020B0604020202020204" pitchFamily="34" charset="0"/>
                        </a:rPr>
                        <a:t>184</a:t>
                      </a:r>
                    </a:p>
                  </a:txBody>
                  <a:tcPr marL="25901" marR="25901" marT="0" marB="0"/>
                </a:tc>
                <a:tc>
                  <a:txBody>
                    <a:bodyPr/>
                    <a:lstStyle/>
                    <a:p>
                      <a:pPr algn="r">
                        <a:spcAft>
                          <a:spcPts val="600"/>
                        </a:spcAft>
                      </a:pPr>
                      <a:r>
                        <a:rPr lang="en-GB" sz="1400">
                          <a:effectLst/>
                          <a:latin typeface="Arial" panose="020B0604020202020204" pitchFamily="34" charset="0"/>
                          <a:cs typeface="Arial" panose="020B0604020202020204" pitchFamily="34" charset="0"/>
                        </a:rPr>
                        <a:t>184</a:t>
                      </a:r>
                    </a:p>
                  </a:txBody>
                  <a:tcPr marL="25901" marR="25901" marT="0" marB="0"/>
                </a:tc>
                <a:tc>
                  <a:txBody>
                    <a:bodyPr/>
                    <a:lstStyle/>
                    <a:p>
                      <a:pPr algn="r">
                        <a:spcAft>
                          <a:spcPts val="600"/>
                        </a:spcAft>
                      </a:pPr>
                      <a:r>
                        <a:rPr lang="en-GB" sz="1400">
                          <a:effectLst/>
                          <a:latin typeface="Arial" panose="020B0604020202020204" pitchFamily="34" charset="0"/>
                          <a:cs typeface="Arial" panose="020B0604020202020204" pitchFamily="34" charset="0"/>
                        </a:rPr>
                        <a:t>184</a:t>
                      </a:r>
                    </a:p>
                  </a:txBody>
                  <a:tcPr marL="25901" marR="25901" marT="0" marB="0"/>
                </a:tc>
                <a:tc>
                  <a:txBody>
                    <a:bodyPr/>
                    <a:lstStyle/>
                    <a:p>
                      <a:pPr algn="r">
                        <a:spcAft>
                          <a:spcPts val="600"/>
                        </a:spcAft>
                      </a:pPr>
                      <a:r>
                        <a:rPr lang="en-GB" sz="1400">
                          <a:effectLst/>
                          <a:latin typeface="Arial" panose="020B0604020202020204" pitchFamily="34" charset="0"/>
                          <a:cs typeface="Arial" panose="020B0604020202020204" pitchFamily="34" charset="0"/>
                        </a:rPr>
                        <a:t>-</a:t>
                      </a:r>
                    </a:p>
                  </a:txBody>
                  <a:tcPr marL="25901" marR="25901" marT="0" marB="0"/>
                </a:tc>
              </a:tr>
              <a:tr h="138138">
                <a:tc vMerge="1">
                  <a:txBody>
                    <a:bodyPr/>
                    <a:lstStyle/>
                    <a:p>
                      <a:endParaRPr lang="en-GB"/>
                    </a:p>
                  </a:txBody>
                  <a:tcPr/>
                </a:tc>
                <a:tc>
                  <a:txBody>
                    <a:bodyPr/>
                    <a:lstStyle/>
                    <a:p>
                      <a:pPr>
                        <a:spcAft>
                          <a:spcPts val="600"/>
                        </a:spcAft>
                      </a:pPr>
                      <a:r>
                        <a:rPr lang="en-GB" sz="1400">
                          <a:effectLst/>
                          <a:latin typeface="Arial" panose="020B0604020202020204" pitchFamily="34" charset="0"/>
                          <a:cs typeface="Arial" panose="020B0604020202020204" pitchFamily="34" charset="0"/>
                        </a:rPr>
                        <a:t>Better Care Fund (joint fund with health partners)</a:t>
                      </a:r>
                    </a:p>
                  </a:txBody>
                  <a:tcPr marL="25901" marR="25901" marT="0" marB="0"/>
                </a:tc>
                <a:tc>
                  <a:txBody>
                    <a:bodyPr/>
                    <a:lstStyle/>
                    <a:p>
                      <a:pPr algn="r">
                        <a:spcAft>
                          <a:spcPts val="600"/>
                        </a:spcAft>
                      </a:pPr>
                      <a:r>
                        <a:rPr lang="en-GB" sz="1400">
                          <a:effectLst/>
                          <a:latin typeface="Arial" panose="020B0604020202020204" pitchFamily="34" charset="0"/>
                          <a:cs typeface="Arial" panose="020B0604020202020204" pitchFamily="34" charset="0"/>
                        </a:rPr>
                        <a:t>100</a:t>
                      </a:r>
                    </a:p>
                  </a:txBody>
                  <a:tcPr marL="25901" marR="25901" marT="0" marB="0"/>
                </a:tc>
                <a:tc>
                  <a:txBody>
                    <a:bodyPr/>
                    <a:lstStyle/>
                    <a:p>
                      <a:pPr algn="r">
                        <a:spcAft>
                          <a:spcPts val="600"/>
                        </a:spcAft>
                      </a:pPr>
                      <a:r>
                        <a:rPr lang="en-GB" sz="1400">
                          <a:effectLst/>
                          <a:latin typeface="Arial" panose="020B0604020202020204" pitchFamily="34" charset="0"/>
                          <a:cs typeface="Arial" panose="020B0604020202020204" pitchFamily="34" charset="0"/>
                        </a:rPr>
                        <a:t>100</a:t>
                      </a:r>
                    </a:p>
                  </a:txBody>
                  <a:tcPr marL="25901" marR="25901" marT="0" marB="0"/>
                </a:tc>
                <a:tc>
                  <a:txBody>
                    <a:bodyPr/>
                    <a:lstStyle/>
                    <a:p>
                      <a:pPr algn="r">
                        <a:spcAft>
                          <a:spcPts val="600"/>
                        </a:spcAft>
                      </a:pPr>
                      <a:r>
                        <a:rPr lang="en-GB" sz="1400">
                          <a:effectLst/>
                          <a:latin typeface="Arial" panose="020B0604020202020204" pitchFamily="34" charset="0"/>
                          <a:cs typeface="Arial" panose="020B0604020202020204" pitchFamily="34" charset="0"/>
                        </a:rPr>
                        <a:t>100</a:t>
                      </a:r>
                    </a:p>
                  </a:txBody>
                  <a:tcPr marL="25901" marR="25901" marT="0" marB="0"/>
                </a:tc>
                <a:tc>
                  <a:txBody>
                    <a:bodyPr/>
                    <a:lstStyle/>
                    <a:p>
                      <a:pPr algn="r">
                        <a:spcAft>
                          <a:spcPts val="600"/>
                        </a:spcAft>
                      </a:pPr>
                      <a:r>
                        <a:rPr lang="en-GB" sz="1400">
                          <a:effectLst/>
                          <a:latin typeface="Arial" panose="020B0604020202020204" pitchFamily="34" charset="0"/>
                          <a:cs typeface="Arial" panose="020B0604020202020204" pitchFamily="34" charset="0"/>
                        </a:rPr>
                        <a:t>100</a:t>
                      </a:r>
                    </a:p>
                  </a:txBody>
                  <a:tcPr marL="25901" marR="25901" marT="0" marB="0"/>
                </a:tc>
                <a:tc>
                  <a:txBody>
                    <a:bodyPr/>
                    <a:lstStyle/>
                    <a:p>
                      <a:pPr algn="r">
                        <a:spcAft>
                          <a:spcPts val="600"/>
                        </a:spcAft>
                      </a:pPr>
                      <a:r>
                        <a:rPr lang="en-GB" sz="1400">
                          <a:effectLst/>
                          <a:latin typeface="Arial" panose="020B0604020202020204" pitchFamily="34" charset="0"/>
                          <a:cs typeface="Arial" panose="020B0604020202020204" pitchFamily="34" charset="0"/>
                        </a:rPr>
                        <a:t>-</a:t>
                      </a:r>
                    </a:p>
                  </a:txBody>
                  <a:tcPr marL="25901" marR="25901" marT="0" marB="0"/>
                </a:tc>
              </a:tr>
              <a:tr h="0">
                <a:tc vMerge="1">
                  <a:txBody>
                    <a:bodyPr/>
                    <a:lstStyle/>
                    <a:p>
                      <a:endParaRPr lang="en-GB"/>
                    </a:p>
                  </a:txBody>
                  <a:tcPr/>
                </a:tc>
                <a:tc>
                  <a:txBody>
                    <a:bodyPr/>
                    <a:lstStyle/>
                    <a:p>
                      <a:pPr>
                        <a:spcAft>
                          <a:spcPts val="600"/>
                        </a:spcAft>
                      </a:pPr>
                      <a:r>
                        <a:rPr lang="en-GB" sz="1400">
                          <a:effectLst/>
                          <a:latin typeface="Arial" panose="020B0604020202020204" pitchFamily="34" charset="0"/>
                          <a:cs typeface="Arial" panose="020B0604020202020204" pitchFamily="34" charset="0"/>
                        </a:rPr>
                        <a:t>Transformation Fund (from capital receipts)</a:t>
                      </a:r>
                    </a:p>
                  </a:txBody>
                  <a:tcPr marL="25901" marR="25901" marT="0" marB="0"/>
                </a:tc>
                <a:tc>
                  <a:txBody>
                    <a:bodyPr/>
                    <a:lstStyle/>
                    <a:p>
                      <a:pPr algn="r">
                        <a:spcAft>
                          <a:spcPts val="600"/>
                        </a:spcAft>
                      </a:pPr>
                      <a:r>
                        <a:rPr lang="en-GB" sz="1400" dirty="0">
                          <a:effectLst/>
                          <a:latin typeface="Arial" panose="020B0604020202020204" pitchFamily="34" charset="0"/>
                          <a:cs typeface="Arial" panose="020B0604020202020204" pitchFamily="34" charset="0"/>
                        </a:rPr>
                        <a:t>335</a:t>
                      </a:r>
                    </a:p>
                  </a:txBody>
                  <a:tcPr marL="25901" marR="25901" marT="0" marB="0"/>
                </a:tc>
                <a:tc>
                  <a:txBody>
                    <a:bodyPr/>
                    <a:lstStyle/>
                    <a:p>
                      <a:pPr algn="r">
                        <a:spcAft>
                          <a:spcPts val="600"/>
                        </a:spcAft>
                      </a:pPr>
                      <a:r>
                        <a:rPr lang="en-GB" sz="1400" b="1" dirty="0">
                          <a:effectLst/>
                          <a:latin typeface="Arial" panose="020B0604020202020204" pitchFamily="34" charset="0"/>
                          <a:cs typeface="Arial" panose="020B0604020202020204" pitchFamily="34" charset="0"/>
                        </a:rPr>
                        <a:t>0</a:t>
                      </a:r>
                    </a:p>
                  </a:txBody>
                  <a:tcPr marL="25901" marR="25901" marT="0" marB="0">
                    <a:solidFill>
                      <a:srgbClr val="FFFF00"/>
                    </a:solidFill>
                  </a:tcPr>
                </a:tc>
                <a:tc>
                  <a:txBody>
                    <a:bodyPr/>
                    <a:lstStyle/>
                    <a:p>
                      <a:pPr algn="r">
                        <a:spcAft>
                          <a:spcPts val="600"/>
                        </a:spcAft>
                      </a:pPr>
                      <a:r>
                        <a:rPr lang="en-GB" sz="1400">
                          <a:effectLst/>
                          <a:latin typeface="Arial" panose="020B0604020202020204" pitchFamily="34" charset="0"/>
                          <a:cs typeface="Arial" panose="020B0604020202020204" pitchFamily="34" charset="0"/>
                        </a:rPr>
                        <a:t>0</a:t>
                      </a:r>
                    </a:p>
                  </a:txBody>
                  <a:tcPr marL="25901" marR="25901" marT="0" marB="0"/>
                </a:tc>
                <a:tc>
                  <a:txBody>
                    <a:bodyPr/>
                    <a:lstStyle/>
                    <a:p>
                      <a:pPr algn="r">
                        <a:spcAft>
                          <a:spcPts val="600"/>
                        </a:spcAft>
                      </a:pPr>
                      <a:r>
                        <a:rPr lang="en-GB" sz="1400">
                          <a:effectLst/>
                          <a:latin typeface="Arial" panose="020B0604020202020204" pitchFamily="34" charset="0"/>
                          <a:cs typeface="Arial" panose="020B0604020202020204" pitchFamily="34" charset="0"/>
                        </a:rPr>
                        <a:t>0</a:t>
                      </a:r>
                    </a:p>
                  </a:txBody>
                  <a:tcPr marL="25901" marR="25901" marT="0" marB="0"/>
                </a:tc>
                <a:tc>
                  <a:txBody>
                    <a:bodyPr/>
                    <a:lstStyle/>
                    <a:p>
                      <a:pPr algn="r">
                        <a:spcAft>
                          <a:spcPts val="600"/>
                        </a:spcAft>
                      </a:pPr>
                      <a:r>
                        <a:rPr lang="en-GB" sz="1400" dirty="0">
                          <a:solidFill>
                            <a:srgbClr val="FF0000"/>
                          </a:solidFill>
                          <a:effectLst/>
                          <a:latin typeface="Arial" panose="020B0604020202020204" pitchFamily="34" charset="0"/>
                          <a:cs typeface="Arial" panose="020B0604020202020204" pitchFamily="34" charset="0"/>
                        </a:rPr>
                        <a:t>(335)</a:t>
                      </a:r>
                    </a:p>
                  </a:txBody>
                  <a:tcPr marL="25901" marR="25901" marT="0" marB="0"/>
                </a:tc>
              </a:tr>
              <a:tr h="345344">
                <a:tc>
                  <a:txBody>
                    <a:bodyPr/>
                    <a:lstStyle/>
                    <a:p>
                      <a:pPr>
                        <a:spcAft>
                          <a:spcPts val="600"/>
                        </a:spcAft>
                      </a:pPr>
                      <a:r>
                        <a:rPr lang="en-GB" sz="1400" dirty="0">
                          <a:effectLst/>
                          <a:latin typeface="Arial" panose="020B0604020202020204" pitchFamily="34" charset="0"/>
                          <a:cs typeface="Arial" panose="020B0604020202020204" pitchFamily="34" charset="0"/>
                        </a:rPr>
                        <a:t>Small grants</a:t>
                      </a:r>
                    </a:p>
                  </a:txBody>
                  <a:tcPr marL="25901" marR="25901" marT="0" marB="0"/>
                </a:tc>
                <a:tc>
                  <a:txBody>
                    <a:bodyPr/>
                    <a:lstStyle/>
                    <a:p>
                      <a:pPr>
                        <a:spcAft>
                          <a:spcPts val="600"/>
                        </a:spcAft>
                      </a:pPr>
                      <a:r>
                        <a:rPr lang="en-GB" sz="1400" dirty="0">
                          <a:effectLst/>
                          <a:latin typeface="Arial" panose="020B0604020202020204" pitchFamily="34" charset="0"/>
                          <a:cs typeface="Arial" panose="020B0604020202020204" pitchFamily="34" charset="0"/>
                        </a:rPr>
                        <a:t>Revenue budget</a:t>
                      </a:r>
                    </a:p>
                  </a:txBody>
                  <a:tcPr marL="25901" marR="25901" marT="0" marB="0"/>
                </a:tc>
                <a:tc>
                  <a:txBody>
                    <a:bodyPr/>
                    <a:lstStyle/>
                    <a:p>
                      <a:pPr algn="r">
                        <a:spcAft>
                          <a:spcPts val="600"/>
                        </a:spcAft>
                      </a:pPr>
                      <a:r>
                        <a:rPr lang="en-GB" sz="1400">
                          <a:effectLst/>
                          <a:latin typeface="Arial" panose="020B0604020202020204" pitchFamily="34" charset="0"/>
                          <a:cs typeface="Arial" panose="020B0604020202020204" pitchFamily="34" charset="0"/>
                        </a:rPr>
                        <a:t>100</a:t>
                      </a:r>
                    </a:p>
                  </a:txBody>
                  <a:tcPr marL="25901" marR="25901" marT="0" marB="0"/>
                </a:tc>
                <a:tc>
                  <a:txBody>
                    <a:bodyPr/>
                    <a:lstStyle/>
                    <a:p>
                      <a:pPr algn="r">
                        <a:spcAft>
                          <a:spcPts val="600"/>
                        </a:spcAft>
                      </a:pPr>
                      <a:r>
                        <a:rPr lang="en-GB" sz="1400" b="1" dirty="0">
                          <a:effectLst/>
                          <a:latin typeface="Arial" panose="020B0604020202020204" pitchFamily="34" charset="0"/>
                          <a:cs typeface="Arial" panose="020B0604020202020204" pitchFamily="34" charset="0"/>
                        </a:rPr>
                        <a:t>0</a:t>
                      </a:r>
                    </a:p>
                  </a:txBody>
                  <a:tcPr marL="25901" marR="25901" marT="0" marB="0">
                    <a:solidFill>
                      <a:srgbClr val="FFFF00"/>
                    </a:solidFill>
                  </a:tcPr>
                </a:tc>
                <a:tc>
                  <a:txBody>
                    <a:bodyPr/>
                    <a:lstStyle/>
                    <a:p>
                      <a:pPr algn="r">
                        <a:spcAft>
                          <a:spcPts val="600"/>
                        </a:spcAft>
                      </a:pPr>
                      <a:r>
                        <a:rPr lang="en-GB" sz="1400" dirty="0">
                          <a:effectLst/>
                          <a:latin typeface="Arial" panose="020B0604020202020204" pitchFamily="34" charset="0"/>
                          <a:cs typeface="Arial" panose="020B0604020202020204" pitchFamily="34" charset="0"/>
                        </a:rPr>
                        <a:t>0</a:t>
                      </a:r>
                    </a:p>
                  </a:txBody>
                  <a:tcPr marL="25901" marR="25901" marT="0" marB="0"/>
                </a:tc>
                <a:tc>
                  <a:txBody>
                    <a:bodyPr/>
                    <a:lstStyle/>
                    <a:p>
                      <a:pPr algn="r">
                        <a:spcAft>
                          <a:spcPts val="600"/>
                        </a:spcAft>
                      </a:pPr>
                      <a:r>
                        <a:rPr lang="en-GB" sz="1400">
                          <a:effectLst/>
                          <a:latin typeface="Arial" panose="020B0604020202020204" pitchFamily="34" charset="0"/>
                          <a:cs typeface="Arial" panose="020B0604020202020204" pitchFamily="34" charset="0"/>
                        </a:rPr>
                        <a:t>0</a:t>
                      </a:r>
                    </a:p>
                  </a:txBody>
                  <a:tcPr marL="25901" marR="25901" marT="0" marB="0"/>
                </a:tc>
                <a:tc>
                  <a:txBody>
                    <a:bodyPr/>
                    <a:lstStyle/>
                    <a:p>
                      <a:pPr algn="r">
                        <a:spcAft>
                          <a:spcPts val="600"/>
                        </a:spcAft>
                      </a:pPr>
                      <a:r>
                        <a:rPr lang="en-GB" sz="1400" dirty="0">
                          <a:solidFill>
                            <a:srgbClr val="FF0000"/>
                          </a:solidFill>
                          <a:effectLst/>
                          <a:latin typeface="Arial" panose="020B0604020202020204" pitchFamily="34" charset="0"/>
                          <a:cs typeface="Arial" panose="020B0604020202020204" pitchFamily="34" charset="0"/>
                        </a:rPr>
                        <a:t>(100)</a:t>
                      </a:r>
                    </a:p>
                  </a:txBody>
                  <a:tcPr marL="25901" marR="25901" marT="0" marB="0"/>
                </a:tc>
              </a:tr>
              <a:tr h="345344">
                <a:tc>
                  <a:txBody>
                    <a:bodyPr/>
                    <a:lstStyle/>
                    <a:p>
                      <a:pPr>
                        <a:spcAft>
                          <a:spcPts val="600"/>
                        </a:spcAft>
                      </a:pPr>
                      <a:r>
                        <a:rPr lang="en-GB" sz="1400">
                          <a:effectLst/>
                          <a:latin typeface="Arial" panose="020B0604020202020204" pitchFamily="34" charset="0"/>
                          <a:cs typeface="Arial" panose="020B0604020202020204" pitchFamily="34" charset="0"/>
                        </a:rPr>
                        <a:t>Rent subsidy</a:t>
                      </a:r>
                    </a:p>
                  </a:txBody>
                  <a:tcPr marL="25901" marR="25901" marT="0" marB="0"/>
                </a:tc>
                <a:tc>
                  <a:txBody>
                    <a:bodyPr/>
                    <a:lstStyle/>
                    <a:p>
                      <a:pPr>
                        <a:spcAft>
                          <a:spcPts val="600"/>
                        </a:spcAft>
                      </a:pPr>
                      <a:r>
                        <a:rPr lang="en-GB" sz="1400">
                          <a:effectLst/>
                          <a:latin typeface="Arial" panose="020B0604020202020204" pitchFamily="34" charset="0"/>
                          <a:cs typeface="Arial" panose="020B0604020202020204" pitchFamily="34" charset="0"/>
                        </a:rPr>
                        <a:t>Revenue budget</a:t>
                      </a:r>
                    </a:p>
                  </a:txBody>
                  <a:tcPr marL="25901" marR="25901" marT="0" marB="0"/>
                </a:tc>
                <a:tc>
                  <a:txBody>
                    <a:bodyPr/>
                    <a:lstStyle/>
                    <a:p>
                      <a:pPr algn="r">
                        <a:spcAft>
                          <a:spcPts val="600"/>
                        </a:spcAft>
                      </a:pPr>
                      <a:r>
                        <a:rPr lang="en-GB" sz="1400">
                          <a:effectLst/>
                          <a:latin typeface="Arial" panose="020B0604020202020204" pitchFamily="34" charset="0"/>
                          <a:cs typeface="Arial" panose="020B0604020202020204" pitchFamily="34" charset="0"/>
                        </a:rPr>
                        <a:t>246</a:t>
                      </a:r>
                    </a:p>
                  </a:txBody>
                  <a:tcPr marL="25901" marR="25901" marT="0" marB="0"/>
                </a:tc>
                <a:tc>
                  <a:txBody>
                    <a:bodyPr/>
                    <a:lstStyle/>
                    <a:p>
                      <a:pPr algn="r">
                        <a:spcAft>
                          <a:spcPts val="600"/>
                        </a:spcAft>
                      </a:pPr>
                      <a:r>
                        <a:rPr lang="en-GB" sz="1400" b="1" dirty="0">
                          <a:effectLst/>
                          <a:latin typeface="Arial" panose="020B0604020202020204" pitchFamily="34" charset="0"/>
                          <a:cs typeface="Arial" panose="020B0604020202020204" pitchFamily="34" charset="0"/>
                        </a:rPr>
                        <a:t>0</a:t>
                      </a:r>
                    </a:p>
                  </a:txBody>
                  <a:tcPr marL="25901" marR="25901" marT="0" marB="0">
                    <a:solidFill>
                      <a:srgbClr val="FFFF00"/>
                    </a:solidFill>
                  </a:tcPr>
                </a:tc>
                <a:tc>
                  <a:txBody>
                    <a:bodyPr/>
                    <a:lstStyle/>
                    <a:p>
                      <a:pPr algn="r">
                        <a:spcAft>
                          <a:spcPts val="600"/>
                        </a:spcAft>
                      </a:pPr>
                      <a:r>
                        <a:rPr lang="en-GB" sz="1400" dirty="0">
                          <a:effectLst/>
                          <a:latin typeface="Arial" panose="020B0604020202020204" pitchFamily="34" charset="0"/>
                          <a:cs typeface="Arial" panose="020B0604020202020204" pitchFamily="34" charset="0"/>
                        </a:rPr>
                        <a:t>0</a:t>
                      </a:r>
                    </a:p>
                  </a:txBody>
                  <a:tcPr marL="25901" marR="25901" marT="0" marB="0"/>
                </a:tc>
                <a:tc>
                  <a:txBody>
                    <a:bodyPr/>
                    <a:lstStyle/>
                    <a:p>
                      <a:pPr algn="r">
                        <a:spcAft>
                          <a:spcPts val="600"/>
                        </a:spcAft>
                      </a:pPr>
                      <a:r>
                        <a:rPr lang="en-GB" sz="1400">
                          <a:effectLst/>
                          <a:latin typeface="Arial" panose="020B0604020202020204" pitchFamily="34" charset="0"/>
                          <a:cs typeface="Arial" panose="020B0604020202020204" pitchFamily="34" charset="0"/>
                        </a:rPr>
                        <a:t>0</a:t>
                      </a:r>
                    </a:p>
                  </a:txBody>
                  <a:tcPr marL="25901" marR="25901" marT="0" marB="0"/>
                </a:tc>
                <a:tc>
                  <a:txBody>
                    <a:bodyPr/>
                    <a:lstStyle/>
                    <a:p>
                      <a:pPr algn="r">
                        <a:spcAft>
                          <a:spcPts val="600"/>
                        </a:spcAft>
                      </a:pPr>
                      <a:r>
                        <a:rPr lang="en-GB" sz="1400" dirty="0">
                          <a:solidFill>
                            <a:srgbClr val="FF0000"/>
                          </a:solidFill>
                          <a:effectLst/>
                          <a:latin typeface="Arial" panose="020B0604020202020204" pitchFamily="34" charset="0"/>
                          <a:cs typeface="Arial" panose="020B0604020202020204" pitchFamily="34" charset="0"/>
                        </a:rPr>
                        <a:t>(246)</a:t>
                      </a:r>
                    </a:p>
                  </a:txBody>
                  <a:tcPr marL="25901" marR="25901" marT="0" marB="0"/>
                </a:tc>
              </a:tr>
              <a:tr h="207207">
                <a:tc>
                  <a:txBody>
                    <a:bodyPr/>
                    <a:lstStyle/>
                    <a:p>
                      <a:pPr>
                        <a:spcAft>
                          <a:spcPts val="600"/>
                        </a:spcAft>
                      </a:pPr>
                      <a:r>
                        <a:rPr lang="en-GB" sz="1400">
                          <a:effectLst/>
                          <a:latin typeface="Arial" panose="020B0604020202020204" pitchFamily="34" charset="0"/>
                          <a:cs typeface="Arial" panose="020B0604020202020204" pitchFamily="34" charset="0"/>
                        </a:rPr>
                        <a:t>Rent subsidy</a:t>
                      </a:r>
                    </a:p>
                  </a:txBody>
                  <a:tcPr marL="25901" marR="25901" marT="0" marB="0"/>
                </a:tc>
                <a:tc>
                  <a:txBody>
                    <a:bodyPr/>
                    <a:lstStyle/>
                    <a:p>
                      <a:pPr>
                        <a:spcAft>
                          <a:spcPts val="600"/>
                        </a:spcAft>
                      </a:pPr>
                      <a:r>
                        <a:rPr lang="en-GB" sz="1400">
                          <a:effectLst/>
                          <a:latin typeface="Arial" panose="020B0604020202020204" pitchFamily="34" charset="0"/>
                          <a:cs typeface="Arial" panose="020B0604020202020204" pitchFamily="34" charset="0"/>
                        </a:rPr>
                        <a:t>CIL – subject to bid approval</a:t>
                      </a:r>
                    </a:p>
                  </a:txBody>
                  <a:tcPr marL="25901" marR="25901" marT="0" marB="0"/>
                </a:tc>
                <a:tc>
                  <a:txBody>
                    <a:bodyPr/>
                    <a:lstStyle/>
                    <a:p>
                      <a:pPr algn="r">
                        <a:spcAft>
                          <a:spcPts val="600"/>
                        </a:spcAft>
                      </a:pPr>
                      <a:r>
                        <a:rPr lang="en-GB" sz="1400">
                          <a:effectLst/>
                          <a:latin typeface="Arial" panose="020B0604020202020204" pitchFamily="34" charset="0"/>
                          <a:cs typeface="Arial" panose="020B0604020202020204" pitchFamily="34" charset="0"/>
                        </a:rPr>
                        <a:t>0</a:t>
                      </a:r>
                    </a:p>
                  </a:txBody>
                  <a:tcPr marL="25901" marR="25901" marT="0" marB="0"/>
                </a:tc>
                <a:tc>
                  <a:txBody>
                    <a:bodyPr/>
                    <a:lstStyle/>
                    <a:p>
                      <a:pPr algn="r">
                        <a:spcAft>
                          <a:spcPts val="600"/>
                        </a:spcAft>
                      </a:pPr>
                      <a:r>
                        <a:rPr lang="en-GB" sz="1400" b="1" dirty="0" smtClean="0">
                          <a:effectLst/>
                          <a:latin typeface="Arial" panose="020B0604020202020204" pitchFamily="34" charset="0"/>
                          <a:cs typeface="Arial" panose="020B0604020202020204" pitchFamily="34" charset="0"/>
                        </a:rPr>
                        <a:t>246 (TBC)</a:t>
                      </a:r>
                      <a:endParaRPr lang="en-GB" sz="1400" b="1" dirty="0">
                        <a:effectLst/>
                        <a:latin typeface="Arial" panose="020B0604020202020204" pitchFamily="34" charset="0"/>
                        <a:cs typeface="Arial" panose="020B0604020202020204" pitchFamily="34" charset="0"/>
                      </a:endParaRPr>
                    </a:p>
                  </a:txBody>
                  <a:tcPr marL="25901" marR="25901" marT="0" marB="0">
                    <a:solidFill>
                      <a:srgbClr val="FFFF00"/>
                    </a:solidFill>
                  </a:tcPr>
                </a:tc>
                <a:tc>
                  <a:txBody>
                    <a:bodyPr/>
                    <a:lstStyle/>
                    <a:p>
                      <a:pPr algn="r">
                        <a:spcAft>
                          <a:spcPts val="600"/>
                        </a:spcAft>
                      </a:pPr>
                      <a:r>
                        <a:rPr lang="en-GB" sz="1400" smtClean="0">
                          <a:effectLst/>
                          <a:latin typeface="Arial" panose="020B0604020202020204" pitchFamily="34" charset="0"/>
                          <a:cs typeface="Arial" panose="020B0604020202020204" pitchFamily="34" charset="0"/>
                        </a:rPr>
                        <a:t>246 (TBC)</a:t>
                      </a:r>
                      <a:endParaRPr lang="en-GB" sz="1400" dirty="0">
                        <a:effectLst/>
                        <a:latin typeface="Arial" panose="020B0604020202020204" pitchFamily="34" charset="0"/>
                        <a:cs typeface="Arial" panose="020B0604020202020204" pitchFamily="34" charset="0"/>
                      </a:endParaRPr>
                    </a:p>
                  </a:txBody>
                  <a:tcPr marL="25901" marR="25901" marT="0" marB="0"/>
                </a:tc>
                <a:tc>
                  <a:txBody>
                    <a:bodyPr/>
                    <a:lstStyle/>
                    <a:p>
                      <a:pPr algn="r">
                        <a:spcAft>
                          <a:spcPts val="600"/>
                        </a:spcAft>
                      </a:pPr>
                      <a:r>
                        <a:rPr lang="en-GB" sz="1400" smtClean="0">
                          <a:effectLst/>
                          <a:latin typeface="Arial" panose="020B0604020202020204" pitchFamily="34" charset="0"/>
                          <a:cs typeface="Arial" panose="020B0604020202020204" pitchFamily="34" charset="0"/>
                        </a:rPr>
                        <a:t>246 (TBC)</a:t>
                      </a:r>
                      <a:endParaRPr lang="en-GB" sz="1400" dirty="0">
                        <a:effectLst/>
                        <a:latin typeface="Arial" panose="020B0604020202020204" pitchFamily="34" charset="0"/>
                        <a:cs typeface="Arial" panose="020B0604020202020204" pitchFamily="34" charset="0"/>
                      </a:endParaRPr>
                    </a:p>
                  </a:txBody>
                  <a:tcPr marL="25901" marR="25901" marT="0" marB="0"/>
                </a:tc>
                <a:tc>
                  <a:txBody>
                    <a:bodyPr/>
                    <a:lstStyle/>
                    <a:p>
                      <a:pPr algn="r">
                        <a:spcAft>
                          <a:spcPts val="600"/>
                        </a:spcAft>
                      </a:pPr>
                      <a:r>
                        <a:rPr lang="en-GB" sz="1400" dirty="0" smtClean="0">
                          <a:effectLst/>
                          <a:latin typeface="Arial" panose="020B0604020202020204" pitchFamily="34" charset="0"/>
                          <a:cs typeface="Arial" panose="020B0604020202020204" pitchFamily="34" charset="0"/>
                        </a:rPr>
                        <a:t>246 (TBC)</a:t>
                      </a:r>
                      <a:endParaRPr lang="en-GB" sz="1400" dirty="0">
                        <a:effectLst/>
                        <a:latin typeface="Arial" panose="020B0604020202020204" pitchFamily="34" charset="0"/>
                        <a:cs typeface="Arial" panose="020B0604020202020204" pitchFamily="34" charset="0"/>
                      </a:endParaRPr>
                    </a:p>
                  </a:txBody>
                  <a:tcPr marL="25901" marR="25901" marT="0" marB="0"/>
                </a:tc>
              </a:tr>
              <a:tr h="69069">
                <a:tc>
                  <a:txBody>
                    <a:bodyPr/>
                    <a:lstStyle/>
                    <a:p>
                      <a:pPr>
                        <a:spcAft>
                          <a:spcPts val="600"/>
                        </a:spcAft>
                      </a:pPr>
                      <a:r>
                        <a:rPr lang="en-GB" sz="1400">
                          <a:effectLst/>
                          <a:latin typeface="Arial" panose="020B0604020202020204" pitchFamily="34" charset="0"/>
                          <a:cs typeface="Arial" panose="020B0604020202020204" pitchFamily="34" charset="0"/>
                        </a:rPr>
                        <a:t>Discretionary business rate relief</a:t>
                      </a:r>
                    </a:p>
                  </a:txBody>
                  <a:tcPr marL="25901" marR="25901" marT="0" marB="0"/>
                </a:tc>
                <a:tc>
                  <a:txBody>
                    <a:bodyPr/>
                    <a:lstStyle/>
                    <a:p>
                      <a:pPr>
                        <a:spcAft>
                          <a:spcPts val="600"/>
                        </a:spcAft>
                      </a:pPr>
                      <a:r>
                        <a:rPr lang="en-GB" sz="1400">
                          <a:effectLst/>
                          <a:latin typeface="Arial" panose="020B0604020202020204" pitchFamily="34" charset="0"/>
                          <a:cs typeface="Arial" panose="020B0604020202020204" pitchFamily="34" charset="0"/>
                        </a:rPr>
                        <a:t>Collection Fund</a:t>
                      </a:r>
                    </a:p>
                  </a:txBody>
                  <a:tcPr marL="25901" marR="25901" marT="0" marB="0"/>
                </a:tc>
                <a:tc>
                  <a:txBody>
                    <a:bodyPr/>
                    <a:lstStyle/>
                    <a:p>
                      <a:pPr algn="r">
                        <a:spcAft>
                          <a:spcPts val="600"/>
                        </a:spcAft>
                      </a:pPr>
                      <a:r>
                        <a:rPr lang="en-GB" sz="1400" dirty="0">
                          <a:effectLst/>
                          <a:latin typeface="Arial" panose="020B0604020202020204" pitchFamily="34" charset="0"/>
                          <a:cs typeface="Arial" panose="020B0604020202020204" pitchFamily="34" charset="0"/>
                        </a:rPr>
                        <a:t>152</a:t>
                      </a:r>
                    </a:p>
                  </a:txBody>
                  <a:tcPr marL="25901" marR="25901" marT="0" marB="0"/>
                </a:tc>
                <a:tc>
                  <a:txBody>
                    <a:bodyPr/>
                    <a:lstStyle/>
                    <a:p>
                      <a:pPr algn="r">
                        <a:spcAft>
                          <a:spcPts val="600"/>
                        </a:spcAft>
                      </a:pPr>
                      <a:r>
                        <a:rPr lang="en-GB" sz="1400">
                          <a:effectLst/>
                          <a:latin typeface="Arial" panose="020B0604020202020204" pitchFamily="34" charset="0"/>
                          <a:cs typeface="Arial" panose="020B0604020202020204" pitchFamily="34" charset="0"/>
                        </a:rPr>
                        <a:t>152</a:t>
                      </a:r>
                    </a:p>
                  </a:txBody>
                  <a:tcPr marL="25901" marR="25901" marT="0" marB="0"/>
                </a:tc>
                <a:tc>
                  <a:txBody>
                    <a:bodyPr/>
                    <a:lstStyle/>
                    <a:p>
                      <a:pPr algn="r">
                        <a:spcAft>
                          <a:spcPts val="600"/>
                        </a:spcAft>
                      </a:pPr>
                      <a:r>
                        <a:rPr lang="en-GB" sz="1400">
                          <a:effectLst/>
                          <a:latin typeface="Arial" panose="020B0604020202020204" pitchFamily="34" charset="0"/>
                          <a:cs typeface="Arial" panose="020B0604020202020204" pitchFamily="34" charset="0"/>
                        </a:rPr>
                        <a:t>152</a:t>
                      </a:r>
                    </a:p>
                  </a:txBody>
                  <a:tcPr marL="25901" marR="25901" marT="0" marB="0"/>
                </a:tc>
                <a:tc>
                  <a:txBody>
                    <a:bodyPr/>
                    <a:lstStyle/>
                    <a:p>
                      <a:pPr algn="r">
                        <a:spcAft>
                          <a:spcPts val="600"/>
                        </a:spcAft>
                      </a:pPr>
                      <a:r>
                        <a:rPr lang="en-GB" sz="1400">
                          <a:effectLst/>
                          <a:latin typeface="Arial" panose="020B0604020202020204" pitchFamily="34" charset="0"/>
                          <a:cs typeface="Arial" panose="020B0604020202020204" pitchFamily="34" charset="0"/>
                        </a:rPr>
                        <a:t>152</a:t>
                      </a:r>
                    </a:p>
                  </a:txBody>
                  <a:tcPr marL="25901" marR="25901" marT="0" marB="0"/>
                </a:tc>
                <a:tc>
                  <a:txBody>
                    <a:bodyPr/>
                    <a:lstStyle/>
                    <a:p>
                      <a:pPr algn="r">
                        <a:spcAft>
                          <a:spcPts val="600"/>
                        </a:spcAft>
                      </a:pPr>
                      <a:r>
                        <a:rPr lang="en-GB" sz="1400" dirty="0" smtClean="0">
                          <a:effectLst/>
                          <a:latin typeface="Arial" panose="020B0604020202020204" pitchFamily="34" charset="0"/>
                          <a:cs typeface="Arial" panose="020B0604020202020204" pitchFamily="34" charset="0"/>
                        </a:rPr>
                        <a:t>-</a:t>
                      </a:r>
                      <a:endParaRPr lang="en-GB" sz="1400" dirty="0">
                        <a:effectLst/>
                        <a:latin typeface="Arial" panose="020B0604020202020204" pitchFamily="34" charset="0"/>
                        <a:cs typeface="Arial" panose="020B0604020202020204" pitchFamily="34" charset="0"/>
                      </a:endParaRPr>
                    </a:p>
                  </a:txBody>
                  <a:tcPr marL="25901" marR="25901" marT="0" marB="0"/>
                </a:tc>
              </a:tr>
              <a:tr h="345344">
                <a:tc>
                  <a:txBody>
                    <a:bodyPr/>
                    <a:lstStyle/>
                    <a:p>
                      <a:pPr>
                        <a:spcAft>
                          <a:spcPts val="600"/>
                        </a:spcAft>
                      </a:pPr>
                      <a:r>
                        <a:rPr lang="en-GB" sz="1400">
                          <a:effectLst/>
                          <a:latin typeface="Arial" panose="020B0604020202020204" pitchFamily="34" charset="0"/>
                          <a:cs typeface="Arial" panose="020B0604020202020204" pitchFamily="34" charset="0"/>
                        </a:rPr>
                        <a:t>Member ward budgets</a:t>
                      </a:r>
                    </a:p>
                  </a:txBody>
                  <a:tcPr marL="25901" marR="25901" marT="0" marB="0"/>
                </a:tc>
                <a:tc>
                  <a:txBody>
                    <a:bodyPr/>
                    <a:lstStyle/>
                    <a:p>
                      <a:pPr>
                        <a:spcAft>
                          <a:spcPts val="600"/>
                        </a:spcAft>
                      </a:pPr>
                      <a:r>
                        <a:rPr lang="en-GB" sz="1400">
                          <a:effectLst/>
                          <a:latin typeface="Arial" panose="020B0604020202020204" pitchFamily="34" charset="0"/>
                          <a:cs typeface="Arial" panose="020B0604020202020204" pitchFamily="34" charset="0"/>
                        </a:rPr>
                        <a:t>CIL</a:t>
                      </a:r>
                    </a:p>
                  </a:txBody>
                  <a:tcPr marL="25901" marR="25901" marT="0" marB="0"/>
                </a:tc>
                <a:tc>
                  <a:txBody>
                    <a:bodyPr/>
                    <a:lstStyle/>
                    <a:p>
                      <a:pPr algn="r">
                        <a:spcAft>
                          <a:spcPts val="600"/>
                        </a:spcAft>
                      </a:pPr>
                      <a:r>
                        <a:rPr lang="en-GB" sz="1400">
                          <a:effectLst/>
                          <a:latin typeface="Arial" panose="020B0604020202020204" pitchFamily="34" charset="0"/>
                          <a:cs typeface="Arial" panose="020B0604020202020204" pitchFamily="34" charset="0"/>
                        </a:rPr>
                        <a:t>560</a:t>
                      </a:r>
                    </a:p>
                  </a:txBody>
                  <a:tcPr marL="25901" marR="25901" marT="0" marB="0"/>
                </a:tc>
                <a:tc>
                  <a:txBody>
                    <a:bodyPr/>
                    <a:lstStyle/>
                    <a:p>
                      <a:pPr algn="r">
                        <a:spcAft>
                          <a:spcPts val="600"/>
                        </a:spcAft>
                      </a:pPr>
                      <a:r>
                        <a:rPr lang="en-GB" sz="1400" b="1" dirty="0">
                          <a:effectLst/>
                          <a:latin typeface="Arial" panose="020B0604020202020204" pitchFamily="34" charset="0"/>
                          <a:cs typeface="Arial" panose="020B0604020202020204" pitchFamily="34" charset="0"/>
                        </a:rPr>
                        <a:t>140</a:t>
                      </a:r>
                    </a:p>
                  </a:txBody>
                  <a:tcPr marL="25901" marR="25901" marT="0" marB="0">
                    <a:solidFill>
                      <a:srgbClr val="FFFF00"/>
                    </a:solidFill>
                  </a:tcPr>
                </a:tc>
                <a:tc>
                  <a:txBody>
                    <a:bodyPr/>
                    <a:lstStyle/>
                    <a:p>
                      <a:pPr algn="r">
                        <a:spcAft>
                          <a:spcPts val="600"/>
                        </a:spcAft>
                      </a:pPr>
                      <a:r>
                        <a:rPr lang="en-GB" sz="1400">
                          <a:effectLst/>
                          <a:latin typeface="Arial" panose="020B0604020202020204" pitchFamily="34" charset="0"/>
                          <a:cs typeface="Arial" panose="020B0604020202020204" pitchFamily="34" charset="0"/>
                        </a:rPr>
                        <a:t>140</a:t>
                      </a:r>
                    </a:p>
                  </a:txBody>
                  <a:tcPr marL="25901" marR="25901" marT="0" marB="0"/>
                </a:tc>
                <a:tc>
                  <a:txBody>
                    <a:bodyPr/>
                    <a:lstStyle/>
                    <a:p>
                      <a:pPr algn="r">
                        <a:spcAft>
                          <a:spcPts val="600"/>
                        </a:spcAft>
                      </a:pPr>
                      <a:r>
                        <a:rPr lang="en-GB" sz="1400">
                          <a:effectLst/>
                          <a:latin typeface="Arial" panose="020B0604020202020204" pitchFamily="34" charset="0"/>
                          <a:cs typeface="Arial" panose="020B0604020202020204" pitchFamily="34" charset="0"/>
                        </a:rPr>
                        <a:t>140</a:t>
                      </a:r>
                    </a:p>
                  </a:txBody>
                  <a:tcPr marL="25901" marR="25901" marT="0" marB="0"/>
                </a:tc>
                <a:tc>
                  <a:txBody>
                    <a:bodyPr/>
                    <a:lstStyle/>
                    <a:p>
                      <a:pPr algn="r">
                        <a:spcAft>
                          <a:spcPts val="600"/>
                        </a:spcAft>
                      </a:pPr>
                      <a:r>
                        <a:rPr lang="en-GB" sz="1400" dirty="0">
                          <a:solidFill>
                            <a:srgbClr val="FF0000"/>
                          </a:solidFill>
                          <a:effectLst/>
                          <a:latin typeface="Arial" panose="020B0604020202020204" pitchFamily="34" charset="0"/>
                          <a:cs typeface="Arial" panose="020B0604020202020204" pitchFamily="34" charset="0"/>
                        </a:rPr>
                        <a:t>(420)</a:t>
                      </a:r>
                    </a:p>
                  </a:txBody>
                  <a:tcPr marL="25901" marR="25901" marT="0" marB="0"/>
                </a:tc>
              </a:tr>
              <a:tr h="483482">
                <a:tc>
                  <a:txBody>
                    <a:bodyPr/>
                    <a:lstStyle/>
                    <a:p>
                      <a:pPr>
                        <a:spcAft>
                          <a:spcPts val="600"/>
                        </a:spcAft>
                      </a:pPr>
                      <a:r>
                        <a:rPr lang="en-GB" sz="1400">
                          <a:effectLst/>
                          <a:latin typeface="Arial" panose="020B0604020202020204" pitchFamily="34" charset="0"/>
                          <a:cs typeface="Arial" panose="020B0604020202020204" pitchFamily="34" charset="0"/>
                        </a:rPr>
                        <a:t>Total</a:t>
                      </a:r>
                    </a:p>
                  </a:txBody>
                  <a:tcPr marL="25901" marR="25901" marT="0" marB="0"/>
                </a:tc>
                <a:tc>
                  <a:txBody>
                    <a:bodyPr/>
                    <a:lstStyle/>
                    <a:p>
                      <a:endParaRPr lang="en-GB" sz="1400" dirty="0">
                        <a:effectLst/>
                        <a:latin typeface="Arial" panose="020B0604020202020204" pitchFamily="34" charset="0"/>
                        <a:cs typeface="Arial" panose="020B0604020202020204" pitchFamily="34" charset="0"/>
                      </a:endParaRPr>
                    </a:p>
                  </a:txBody>
                  <a:tcPr marL="25901" marR="25901" marT="0" marB="0"/>
                </a:tc>
                <a:tc>
                  <a:txBody>
                    <a:bodyPr/>
                    <a:lstStyle/>
                    <a:p>
                      <a:pPr algn="r">
                        <a:spcAft>
                          <a:spcPts val="600"/>
                        </a:spcAft>
                      </a:pPr>
                      <a:r>
                        <a:rPr lang="en-GB" sz="1400" dirty="0">
                          <a:effectLst/>
                          <a:latin typeface="Arial" panose="020B0604020202020204" pitchFamily="34" charset="0"/>
                          <a:cs typeface="Arial" panose="020B0604020202020204" pitchFamily="34" charset="0"/>
                        </a:rPr>
                        <a:t>3,656</a:t>
                      </a:r>
                    </a:p>
                  </a:txBody>
                  <a:tcPr marL="25901" marR="25901" marT="0" marB="0"/>
                </a:tc>
                <a:tc>
                  <a:txBody>
                    <a:bodyPr/>
                    <a:lstStyle/>
                    <a:p>
                      <a:pPr algn="r">
                        <a:spcAft>
                          <a:spcPts val="600"/>
                        </a:spcAft>
                      </a:pPr>
                      <a:r>
                        <a:rPr lang="en-GB" sz="1400" dirty="0">
                          <a:effectLst/>
                          <a:latin typeface="Arial" panose="020B0604020202020204" pitchFamily="34" charset="0"/>
                          <a:cs typeface="Arial" panose="020B0604020202020204" pitchFamily="34" charset="0"/>
                        </a:rPr>
                        <a:t>2,801</a:t>
                      </a:r>
                    </a:p>
                  </a:txBody>
                  <a:tcPr marL="25901" marR="25901" marT="0" marB="0"/>
                </a:tc>
                <a:tc>
                  <a:txBody>
                    <a:bodyPr/>
                    <a:lstStyle/>
                    <a:p>
                      <a:pPr algn="r">
                        <a:spcAft>
                          <a:spcPts val="600"/>
                        </a:spcAft>
                      </a:pPr>
                      <a:r>
                        <a:rPr lang="en-GB" sz="1400" dirty="0">
                          <a:effectLst/>
                          <a:latin typeface="Arial" panose="020B0604020202020204" pitchFamily="34" charset="0"/>
                          <a:cs typeface="Arial" panose="020B0604020202020204" pitchFamily="34" charset="0"/>
                        </a:rPr>
                        <a:t>2,401</a:t>
                      </a:r>
                    </a:p>
                  </a:txBody>
                  <a:tcPr marL="25901" marR="25901" marT="0" marB="0"/>
                </a:tc>
                <a:tc>
                  <a:txBody>
                    <a:bodyPr/>
                    <a:lstStyle/>
                    <a:p>
                      <a:pPr algn="r">
                        <a:spcAft>
                          <a:spcPts val="600"/>
                        </a:spcAft>
                      </a:pPr>
                      <a:r>
                        <a:rPr lang="en-GB" sz="1400">
                          <a:effectLst/>
                          <a:latin typeface="Arial" panose="020B0604020202020204" pitchFamily="34" charset="0"/>
                          <a:cs typeface="Arial" panose="020B0604020202020204" pitchFamily="34" charset="0"/>
                        </a:rPr>
                        <a:t>2,401</a:t>
                      </a:r>
                    </a:p>
                  </a:txBody>
                  <a:tcPr marL="25901" marR="25901" marT="0" marB="0"/>
                </a:tc>
                <a:tc>
                  <a:txBody>
                    <a:bodyPr/>
                    <a:lstStyle/>
                    <a:p>
                      <a:pPr algn="r">
                        <a:spcAft>
                          <a:spcPts val="600"/>
                        </a:spcAft>
                      </a:pPr>
                      <a:r>
                        <a:rPr lang="en-GB" sz="1400" dirty="0">
                          <a:solidFill>
                            <a:srgbClr val="FF0000"/>
                          </a:solidFill>
                          <a:effectLst/>
                          <a:latin typeface="Arial" panose="020B0604020202020204" pitchFamily="34" charset="0"/>
                          <a:cs typeface="Arial" panose="020B0604020202020204" pitchFamily="34" charset="0"/>
                        </a:rPr>
                        <a:t>(1,255)</a:t>
                      </a:r>
                    </a:p>
                  </a:txBody>
                  <a:tcPr marL="25901" marR="25901" marT="0" marB="0"/>
                </a:tc>
              </a:tr>
            </a:tbl>
          </a:graphicData>
        </a:graphic>
      </p:graphicFrame>
    </p:spTree>
    <p:extLst>
      <p:ext uri="{BB962C8B-B14F-4D97-AF65-F5344CB8AC3E}">
        <p14:creationId xmlns:p14="http://schemas.microsoft.com/office/powerpoint/2010/main" val="4466228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53748" y="392644"/>
            <a:ext cx="10515600" cy="841166"/>
          </a:xfrm>
        </p:spPr>
        <p:txBody>
          <a:bodyPr>
            <a:normAutofit/>
          </a:bodyPr>
          <a:lstStyle/>
          <a:p>
            <a:r>
              <a:rPr lang="en-GB" dirty="0" smtClean="0"/>
              <a:t>Going forward</a:t>
            </a:r>
            <a:endParaRPr lang="en-GB" sz="3200" dirty="0"/>
          </a:p>
        </p:txBody>
      </p:sp>
      <p:sp>
        <p:nvSpPr>
          <p:cNvPr id="5" name="I’m here because I care about:…"/>
          <p:cNvSpPr txBox="1">
            <a:spLocks noGrp="1"/>
          </p:cNvSpPr>
          <p:nvPr>
            <p:ph type="body" sz="quarter" idx="11"/>
          </p:nvPr>
        </p:nvSpPr>
        <p:spPr>
          <a:xfrm>
            <a:off x="666250" y="1398197"/>
            <a:ext cx="10515600" cy="3988598"/>
          </a:xfrm>
          <a:prstGeom prst="rect">
            <a:avLst/>
          </a:prstGeom>
          <a:ln w="3175">
            <a:miter lim="400000"/>
          </a:ln>
        </p:spPr>
        <p:txBody>
          <a:bodyPr wrap="square" lIns="24292" tIns="24292" rIns="24292" bIns="24292" anchor="t">
            <a:spAutoFit/>
          </a:bodyPr>
          <a:lstStyle/>
          <a:p>
            <a:pPr marL="576000" indent="-571500" eaLnBrk="0" fontAlgn="base" hangingPunct="0">
              <a:spcBef>
                <a:spcPct val="0"/>
              </a:spcBef>
              <a:spcAft>
                <a:spcPts val="800"/>
              </a:spcAft>
              <a:buFont typeface="Arial" panose="020B0604020202020204" pitchFamily="34" charset="0"/>
              <a:buChar char="•"/>
              <a:defRPr/>
            </a:pPr>
            <a:r>
              <a:rPr lang="en-GB" sz="2400" dirty="0" smtClean="0">
                <a:ea typeface="ヒラギノ角ゴ Pro W3"/>
              </a:rPr>
              <a:t>Thank you to VCS organisations that identified savings and efficiencies</a:t>
            </a:r>
          </a:p>
          <a:p>
            <a:pPr marL="576000" indent="-571500" eaLnBrk="0" fontAlgn="base" hangingPunct="0">
              <a:spcBef>
                <a:spcPct val="0"/>
              </a:spcBef>
              <a:spcAft>
                <a:spcPts val="800"/>
              </a:spcAft>
              <a:buFont typeface="Arial" panose="020B0604020202020204" pitchFamily="34" charset="0"/>
              <a:buChar char="•"/>
              <a:defRPr/>
            </a:pPr>
            <a:r>
              <a:rPr lang="en-GB" sz="2400" dirty="0" smtClean="0">
                <a:ea typeface="ヒラギノ角ゴ Pro W3"/>
              </a:rPr>
              <a:t>We still have a budget gap of £100k to solve in Community Fund in 2021/22, and </a:t>
            </a:r>
            <a:r>
              <a:rPr lang="en-GB" sz="2400" dirty="0" smtClean="0">
                <a:ea typeface="ヒラギノ角ゴ Pro W3"/>
              </a:rPr>
              <a:t>savings </a:t>
            </a:r>
            <a:r>
              <a:rPr lang="en-GB" sz="2400" dirty="0" smtClean="0">
                <a:ea typeface="ヒラギノ角ゴ Pro W3"/>
              </a:rPr>
              <a:t>required in future years</a:t>
            </a:r>
          </a:p>
          <a:p>
            <a:pPr marL="576000" indent="-571500" eaLnBrk="0" fontAlgn="base" hangingPunct="0">
              <a:spcBef>
                <a:spcPct val="0"/>
              </a:spcBef>
              <a:spcAft>
                <a:spcPts val="800"/>
              </a:spcAft>
              <a:defRPr/>
            </a:pPr>
            <a:r>
              <a:rPr lang="en-GB" sz="2400" dirty="0" smtClean="0">
                <a:ea typeface="ヒラギノ角ゴ Pro W3"/>
              </a:rPr>
              <a:t>The Council’s budget is circa £280m – over two thirds is on social care</a:t>
            </a:r>
          </a:p>
          <a:p>
            <a:pPr marL="576000" indent="-571500" eaLnBrk="0" fontAlgn="base" hangingPunct="0">
              <a:spcBef>
                <a:spcPct val="0"/>
              </a:spcBef>
              <a:spcAft>
                <a:spcPts val="800"/>
              </a:spcAft>
              <a:defRPr/>
            </a:pPr>
            <a:r>
              <a:rPr lang="en-GB" sz="2400" dirty="0" smtClean="0">
                <a:ea typeface="ヒラギノ角ゴ Pro W3"/>
              </a:rPr>
              <a:t>Compared to other London boroughs, Croydon supports more people in social care, and spends more on each care package</a:t>
            </a:r>
          </a:p>
          <a:p>
            <a:pPr marL="576000" indent="-571500" eaLnBrk="0" fontAlgn="base" hangingPunct="0">
              <a:spcBef>
                <a:spcPct val="0"/>
              </a:spcBef>
              <a:spcAft>
                <a:spcPts val="800"/>
              </a:spcAft>
              <a:defRPr/>
            </a:pPr>
            <a:r>
              <a:rPr lang="en-GB" sz="2400" dirty="0" smtClean="0">
                <a:ea typeface="ヒラギノ角ゴ Pro W3"/>
              </a:rPr>
              <a:t>We want </a:t>
            </a:r>
            <a:r>
              <a:rPr lang="en-GB" sz="2400" dirty="0">
                <a:ea typeface="ヒラギノ角ゴ Pro W3"/>
              </a:rPr>
              <a:t>to work with VCS organisations </a:t>
            </a:r>
            <a:r>
              <a:rPr lang="en-GB" sz="2400" dirty="0" smtClean="0">
                <a:ea typeface="ヒラギノ角ゴ Pro W3"/>
              </a:rPr>
              <a:t>over next 7 months to </a:t>
            </a:r>
            <a:r>
              <a:rPr lang="en-GB" sz="2400" dirty="0">
                <a:ea typeface="ヒラギノ角ゴ Pro W3"/>
              </a:rPr>
              <a:t>identify best way to deliver these savings:</a:t>
            </a:r>
          </a:p>
          <a:p>
            <a:pPr marL="1376100" lvl="1" eaLnBrk="0" fontAlgn="base" hangingPunct="0">
              <a:spcBef>
                <a:spcPct val="0"/>
              </a:spcBef>
              <a:spcAft>
                <a:spcPts val="800"/>
              </a:spcAft>
              <a:defRPr/>
            </a:pPr>
            <a:r>
              <a:rPr lang="en-GB" sz="2400" dirty="0">
                <a:ea typeface="ヒラギノ角ゴ Pro W3"/>
              </a:rPr>
              <a:t>New services, </a:t>
            </a:r>
            <a:r>
              <a:rPr lang="en-GB" sz="2400" dirty="0" smtClean="0">
                <a:ea typeface="ヒラギノ角ゴ Pro W3"/>
              </a:rPr>
              <a:t>partnerships, networks</a:t>
            </a:r>
          </a:p>
          <a:p>
            <a:pPr marL="1376100" lvl="1" eaLnBrk="0" fontAlgn="base" hangingPunct="0">
              <a:spcBef>
                <a:spcPct val="0"/>
              </a:spcBef>
              <a:spcAft>
                <a:spcPts val="800"/>
              </a:spcAft>
              <a:defRPr/>
            </a:pPr>
            <a:r>
              <a:rPr lang="en-GB" sz="2400" dirty="0" smtClean="0">
                <a:ea typeface="ヒラギノ角ゴ Pro W3"/>
              </a:rPr>
              <a:t>Taking demand/cost out of social care – this has to be the priority</a:t>
            </a:r>
          </a:p>
        </p:txBody>
      </p:sp>
      <p:sp>
        <p:nvSpPr>
          <p:cNvPr id="7" name="Text Placeholder 1"/>
          <p:cNvSpPr>
            <a:spLocks noGrp="1"/>
          </p:cNvSpPr>
          <p:nvPr>
            <p:ph type="body" sz="quarter" idx="10"/>
          </p:nvPr>
        </p:nvSpPr>
        <p:spPr>
          <a:xfrm>
            <a:off x="619637" y="6299291"/>
            <a:ext cx="3540125" cy="430212"/>
          </a:xfrm>
        </p:spPr>
        <p:txBody>
          <a:bodyPr/>
          <a:lstStyle/>
          <a:p>
            <a:r>
              <a:rPr lang="en-GB" dirty="0" smtClean="0"/>
              <a:t>Gavin Handford</a:t>
            </a:r>
            <a:endParaRPr lang="en-GB" dirty="0"/>
          </a:p>
        </p:txBody>
      </p:sp>
    </p:spTree>
    <p:extLst>
      <p:ext uri="{BB962C8B-B14F-4D97-AF65-F5344CB8AC3E}">
        <p14:creationId xmlns:p14="http://schemas.microsoft.com/office/powerpoint/2010/main" val="147967503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53748" y="392644"/>
            <a:ext cx="10515600" cy="841166"/>
          </a:xfrm>
        </p:spPr>
        <p:txBody>
          <a:bodyPr>
            <a:normAutofit/>
          </a:bodyPr>
          <a:lstStyle/>
          <a:p>
            <a:r>
              <a:rPr lang="en-GB" dirty="0" smtClean="0">
                <a:ea typeface="+mn-ea"/>
              </a:rPr>
              <a:t>Croydon Communities Board</a:t>
            </a:r>
            <a:endParaRPr lang="en-GB" dirty="0">
              <a:ea typeface="+mn-ea"/>
            </a:endParaRPr>
          </a:p>
        </p:txBody>
      </p:sp>
      <p:sp>
        <p:nvSpPr>
          <p:cNvPr id="5" name="I’m here because I care about:…"/>
          <p:cNvSpPr txBox="1">
            <a:spLocks noGrp="1"/>
          </p:cNvSpPr>
          <p:nvPr>
            <p:ph type="body" sz="quarter" idx="11"/>
          </p:nvPr>
        </p:nvSpPr>
        <p:spPr>
          <a:xfrm>
            <a:off x="695433" y="1646302"/>
            <a:ext cx="10515600" cy="3783414"/>
          </a:xfrm>
          <a:prstGeom prst="rect">
            <a:avLst/>
          </a:prstGeom>
          <a:ln w="3175">
            <a:miter lim="400000"/>
          </a:ln>
        </p:spPr>
        <p:txBody>
          <a:bodyPr wrap="square" lIns="24292" tIns="24292" rIns="24292" bIns="24292" anchor="t">
            <a:spAutoFit/>
          </a:bodyPr>
          <a:lstStyle/>
          <a:p>
            <a:pPr marL="576000" indent="-571500" eaLnBrk="0" fontAlgn="base" hangingPunct="0">
              <a:spcBef>
                <a:spcPct val="0"/>
              </a:spcBef>
              <a:spcAft>
                <a:spcPts val="800"/>
              </a:spcAft>
              <a:defRPr/>
            </a:pPr>
            <a:r>
              <a:rPr lang="en-GB" sz="2400" dirty="0" smtClean="0"/>
              <a:t>In November, Council approved draft terms of reference and membership for Croydon External Improvement Board, together with a Communities Board</a:t>
            </a:r>
            <a:endParaRPr lang="en-GB" sz="2400" dirty="0"/>
          </a:p>
          <a:p>
            <a:pPr marL="1376100" lvl="1" eaLnBrk="0" fontAlgn="base" hangingPunct="0">
              <a:spcBef>
                <a:spcPct val="0"/>
              </a:spcBef>
              <a:spcAft>
                <a:spcPts val="800"/>
              </a:spcAft>
              <a:defRPr/>
            </a:pPr>
            <a:r>
              <a:rPr lang="en-GB" sz="2400" dirty="0" smtClean="0"/>
              <a:t>This was intended to report in to MHCLG as part of our improvement structures</a:t>
            </a:r>
          </a:p>
          <a:p>
            <a:pPr marL="1376100" lvl="1" eaLnBrk="0" fontAlgn="base" hangingPunct="0">
              <a:spcBef>
                <a:spcPct val="0"/>
              </a:spcBef>
              <a:spcAft>
                <a:spcPts val="800"/>
              </a:spcAft>
              <a:defRPr/>
            </a:pPr>
            <a:r>
              <a:rPr lang="en-GB" sz="2400" dirty="0" smtClean="0"/>
              <a:t>Consultation held Jan/Feb – very low response rate</a:t>
            </a:r>
          </a:p>
          <a:p>
            <a:pPr marL="576000" indent="-571500" eaLnBrk="0" fontAlgn="base" hangingPunct="0">
              <a:spcBef>
                <a:spcPct val="0"/>
              </a:spcBef>
              <a:spcAft>
                <a:spcPts val="800"/>
              </a:spcAft>
              <a:defRPr/>
            </a:pPr>
            <a:r>
              <a:rPr lang="en-GB" sz="2400" dirty="0" smtClean="0"/>
              <a:t>Since then, MHCLG established the Improvement &amp; Assurance Board, but this will only meet in private</a:t>
            </a:r>
          </a:p>
          <a:p>
            <a:pPr marL="576000" indent="-571500" eaLnBrk="0" fontAlgn="base" hangingPunct="0">
              <a:spcBef>
                <a:spcPct val="0"/>
              </a:spcBef>
              <a:spcAft>
                <a:spcPts val="800"/>
              </a:spcAft>
              <a:defRPr/>
            </a:pPr>
            <a:r>
              <a:rPr lang="en-GB" sz="2400" dirty="0" smtClean="0"/>
              <a:t>Cabinet agreed on 18 Feb to therefore pause establishing an External Improvement Board – but identify options for community engagement</a:t>
            </a:r>
          </a:p>
        </p:txBody>
      </p:sp>
      <p:sp>
        <p:nvSpPr>
          <p:cNvPr id="7" name="Text Placeholder 1"/>
          <p:cNvSpPr>
            <a:spLocks noGrp="1"/>
          </p:cNvSpPr>
          <p:nvPr>
            <p:ph type="body" sz="quarter" idx="10"/>
          </p:nvPr>
        </p:nvSpPr>
        <p:spPr>
          <a:xfrm>
            <a:off x="619637" y="6299291"/>
            <a:ext cx="3540125" cy="430212"/>
          </a:xfrm>
        </p:spPr>
        <p:txBody>
          <a:bodyPr/>
          <a:lstStyle/>
          <a:p>
            <a:r>
              <a:rPr lang="en-GB" dirty="0" smtClean="0"/>
              <a:t>Cllr David Wood</a:t>
            </a:r>
            <a:endParaRPr lang="en-GB" dirty="0"/>
          </a:p>
        </p:txBody>
      </p:sp>
    </p:spTree>
    <p:extLst>
      <p:ext uri="{BB962C8B-B14F-4D97-AF65-F5344CB8AC3E}">
        <p14:creationId xmlns:p14="http://schemas.microsoft.com/office/powerpoint/2010/main" val="20405491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53748" y="392644"/>
            <a:ext cx="10515600" cy="841166"/>
          </a:xfrm>
        </p:spPr>
        <p:txBody>
          <a:bodyPr>
            <a:normAutofit/>
          </a:bodyPr>
          <a:lstStyle/>
          <a:p>
            <a:r>
              <a:rPr lang="en-GB" sz="3200" dirty="0" smtClean="0"/>
              <a:t>Croydon Renewal engagement</a:t>
            </a:r>
            <a:endParaRPr lang="en-GB" sz="3200" dirty="0"/>
          </a:p>
        </p:txBody>
      </p:sp>
      <p:sp>
        <p:nvSpPr>
          <p:cNvPr id="5" name="I’m here because I care about:…"/>
          <p:cNvSpPr txBox="1">
            <a:spLocks noGrp="1"/>
          </p:cNvSpPr>
          <p:nvPr>
            <p:ph type="body" sz="quarter" idx="11"/>
          </p:nvPr>
        </p:nvSpPr>
        <p:spPr>
          <a:xfrm>
            <a:off x="666249" y="1398197"/>
            <a:ext cx="11364385" cy="2739026"/>
          </a:xfrm>
          <a:prstGeom prst="rect">
            <a:avLst/>
          </a:prstGeom>
          <a:ln w="3175">
            <a:miter lim="400000"/>
          </a:ln>
        </p:spPr>
        <p:txBody>
          <a:bodyPr wrap="square" lIns="24292" tIns="24292" rIns="24292" bIns="24292" anchor="t">
            <a:spAutoFit/>
          </a:bodyPr>
          <a:lstStyle/>
          <a:p>
            <a:pPr marL="576000" indent="-571500" eaLnBrk="0" fontAlgn="base" hangingPunct="0">
              <a:spcBef>
                <a:spcPct val="0"/>
              </a:spcBef>
              <a:spcAft>
                <a:spcPts val="800"/>
              </a:spcAft>
              <a:buFont typeface="Arial" panose="020B0604020202020204" pitchFamily="34" charset="0"/>
              <a:buChar char="•"/>
              <a:defRPr/>
            </a:pPr>
            <a:r>
              <a:rPr lang="en-GB" sz="2800" dirty="0" smtClean="0">
                <a:ea typeface="ヒラギノ角ゴ Pro W3"/>
              </a:rPr>
              <a:t>Fixed panel difficult to be representative</a:t>
            </a:r>
          </a:p>
          <a:p>
            <a:pPr marL="576000" indent="-571500" eaLnBrk="0" fontAlgn="base" hangingPunct="0">
              <a:spcBef>
                <a:spcPct val="0"/>
              </a:spcBef>
              <a:spcAft>
                <a:spcPts val="800"/>
              </a:spcAft>
              <a:buFont typeface="Arial" panose="020B0604020202020204" pitchFamily="34" charset="0"/>
              <a:buChar char="•"/>
              <a:defRPr/>
            </a:pPr>
            <a:r>
              <a:rPr lang="en-GB" sz="2800" dirty="0" smtClean="0">
                <a:ea typeface="ヒラギノ角ゴ Pro W3"/>
              </a:rPr>
              <a:t>Want to engage with residents, not organisations (we have existing structures for this)</a:t>
            </a:r>
          </a:p>
          <a:p>
            <a:pPr marL="576000" indent="-571500" eaLnBrk="0" fontAlgn="base" hangingPunct="0">
              <a:spcBef>
                <a:spcPct val="0"/>
              </a:spcBef>
              <a:spcAft>
                <a:spcPts val="800"/>
              </a:spcAft>
              <a:buFont typeface="Arial" panose="020B0604020202020204" pitchFamily="34" charset="0"/>
              <a:buChar char="•"/>
              <a:defRPr/>
            </a:pPr>
            <a:r>
              <a:rPr lang="en-GB" sz="2800" dirty="0" smtClean="0">
                <a:ea typeface="ヒラギノ角ゴ Pro W3"/>
              </a:rPr>
              <a:t>Looking at options for webinars, with key updates </a:t>
            </a:r>
            <a:r>
              <a:rPr lang="en-GB" sz="2800" dirty="0" smtClean="0">
                <a:ea typeface="ヒラギノ角ゴ Pro W3"/>
              </a:rPr>
              <a:t>from Leader and all Cabinet Members and </a:t>
            </a:r>
            <a:r>
              <a:rPr lang="en-GB" sz="2800" dirty="0" smtClean="0">
                <a:ea typeface="ヒラギノ角ゴ Pro W3"/>
              </a:rPr>
              <a:t>opportunities for Q&amp;A</a:t>
            </a:r>
          </a:p>
          <a:p>
            <a:pPr marL="576000" indent="-571500" eaLnBrk="0" fontAlgn="base" hangingPunct="0">
              <a:spcBef>
                <a:spcPct val="0"/>
              </a:spcBef>
              <a:spcAft>
                <a:spcPts val="800"/>
              </a:spcAft>
              <a:buFont typeface="Arial" panose="020B0604020202020204" pitchFamily="34" charset="0"/>
              <a:buChar char="•"/>
              <a:defRPr/>
            </a:pPr>
            <a:endParaRPr lang="en-GB" sz="2800" dirty="0" smtClean="0">
              <a:ea typeface="ヒラギノ角ゴ Pro W3"/>
            </a:endParaRPr>
          </a:p>
        </p:txBody>
      </p:sp>
      <p:sp>
        <p:nvSpPr>
          <p:cNvPr id="7" name="Text Placeholder 1"/>
          <p:cNvSpPr>
            <a:spLocks noGrp="1"/>
          </p:cNvSpPr>
          <p:nvPr>
            <p:ph type="body" sz="quarter" idx="10"/>
          </p:nvPr>
        </p:nvSpPr>
        <p:spPr>
          <a:xfrm>
            <a:off x="619637" y="6299291"/>
            <a:ext cx="3540125" cy="430212"/>
          </a:xfrm>
        </p:spPr>
        <p:txBody>
          <a:bodyPr/>
          <a:lstStyle/>
          <a:p>
            <a:r>
              <a:rPr lang="en-GB" dirty="0" smtClean="0"/>
              <a:t>Cllr David Wood</a:t>
            </a:r>
            <a:endParaRPr lang="en-GB" dirty="0"/>
          </a:p>
        </p:txBody>
      </p:sp>
    </p:spTree>
    <p:extLst>
      <p:ext uri="{BB962C8B-B14F-4D97-AF65-F5344CB8AC3E}">
        <p14:creationId xmlns:p14="http://schemas.microsoft.com/office/powerpoint/2010/main" val="394820007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Thank you</a:t>
            </a:r>
            <a:endParaRPr lang="en-GB" dirty="0"/>
          </a:p>
        </p:txBody>
      </p:sp>
    </p:spTree>
    <p:extLst>
      <p:ext uri="{BB962C8B-B14F-4D97-AF65-F5344CB8AC3E}">
        <p14:creationId xmlns:p14="http://schemas.microsoft.com/office/powerpoint/2010/main" val="27797774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53748" y="392644"/>
            <a:ext cx="10515600" cy="841166"/>
          </a:xfrm>
        </p:spPr>
        <p:txBody>
          <a:bodyPr>
            <a:normAutofit/>
          </a:bodyPr>
          <a:lstStyle/>
          <a:p>
            <a:r>
              <a:rPr lang="en-GB" dirty="0" smtClean="0"/>
              <a:t>We’ve been asked to cover…</a:t>
            </a:r>
            <a:endParaRPr lang="en-GB" sz="3200" dirty="0"/>
          </a:p>
        </p:txBody>
      </p:sp>
      <p:sp>
        <p:nvSpPr>
          <p:cNvPr id="5" name="I’m here because I care about:…"/>
          <p:cNvSpPr txBox="1">
            <a:spLocks noGrp="1"/>
          </p:cNvSpPr>
          <p:nvPr>
            <p:ph type="body" sz="quarter" idx="11"/>
          </p:nvPr>
        </p:nvSpPr>
        <p:spPr>
          <a:xfrm>
            <a:off x="666250" y="1398197"/>
            <a:ext cx="10515600" cy="3221209"/>
          </a:xfrm>
          <a:prstGeom prst="rect">
            <a:avLst/>
          </a:prstGeom>
          <a:ln w="3175">
            <a:miter lim="400000"/>
          </a:ln>
        </p:spPr>
        <p:txBody>
          <a:bodyPr wrap="square" lIns="24292" tIns="24292" rIns="24292" bIns="24292" anchor="t">
            <a:spAutoFit/>
          </a:bodyPr>
          <a:lstStyle/>
          <a:p>
            <a:pPr marL="576000" indent="-571500" eaLnBrk="0" fontAlgn="base" hangingPunct="0">
              <a:spcBef>
                <a:spcPct val="0"/>
              </a:spcBef>
              <a:spcAft>
                <a:spcPts val="800"/>
              </a:spcAft>
              <a:defRPr/>
            </a:pPr>
            <a:r>
              <a:rPr lang="en-GB" dirty="0">
                <a:ea typeface="ヒラギノ角ゴ Pro W3"/>
              </a:rPr>
              <a:t>Improvement Plan</a:t>
            </a:r>
          </a:p>
          <a:p>
            <a:pPr marL="576000" indent="-571500" eaLnBrk="0" fontAlgn="base" hangingPunct="0">
              <a:spcBef>
                <a:spcPct val="0"/>
              </a:spcBef>
              <a:spcAft>
                <a:spcPts val="800"/>
              </a:spcAft>
              <a:defRPr/>
            </a:pPr>
            <a:r>
              <a:rPr lang="en-GB" dirty="0" smtClean="0">
                <a:ea typeface="ヒラギノ角ゴ Pro W3"/>
              </a:rPr>
              <a:t>Council </a:t>
            </a:r>
            <a:r>
              <a:rPr lang="en-GB" dirty="0">
                <a:ea typeface="ヒラギノ角ゴ Pro W3"/>
              </a:rPr>
              <a:t>Finances</a:t>
            </a:r>
          </a:p>
          <a:p>
            <a:pPr marL="576000" indent="-571500" eaLnBrk="0" fontAlgn="base" hangingPunct="0">
              <a:spcBef>
                <a:spcPct val="0"/>
              </a:spcBef>
              <a:spcAft>
                <a:spcPts val="800"/>
              </a:spcAft>
              <a:buFont typeface="Arial" panose="020B0604020202020204" pitchFamily="34" charset="0"/>
              <a:buChar char="•"/>
              <a:defRPr/>
            </a:pPr>
            <a:r>
              <a:rPr lang="en-GB" dirty="0" smtClean="0">
                <a:ea typeface="ヒラギノ角ゴ Pro W3"/>
              </a:rPr>
              <a:t>Update on consultation with VCS</a:t>
            </a:r>
          </a:p>
          <a:p>
            <a:pPr marL="576000" indent="-571500" eaLnBrk="0" fontAlgn="base" hangingPunct="0">
              <a:spcBef>
                <a:spcPct val="0"/>
              </a:spcBef>
              <a:spcAft>
                <a:spcPts val="800"/>
              </a:spcAft>
              <a:defRPr/>
            </a:pPr>
            <a:r>
              <a:rPr lang="en-GB" dirty="0" smtClean="0">
                <a:ea typeface="ヒラギノ角ゴ Pro W3"/>
              </a:rPr>
              <a:t>Croydon Communities Board</a:t>
            </a:r>
          </a:p>
          <a:p>
            <a:pPr marL="576000" indent="-571500" eaLnBrk="0" fontAlgn="base" hangingPunct="0">
              <a:spcBef>
                <a:spcPct val="0"/>
              </a:spcBef>
              <a:spcAft>
                <a:spcPts val="800"/>
              </a:spcAft>
              <a:defRPr/>
            </a:pPr>
            <a:endParaRPr lang="en-GB" dirty="0">
              <a:ea typeface="ヒラギノ角ゴ Pro W3"/>
            </a:endParaRPr>
          </a:p>
          <a:p>
            <a:pPr marL="576000" indent="-571500" eaLnBrk="0" fontAlgn="base" hangingPunct="0">
              <a:spcBef>
                <a:spcPct val="0"/>
              </a:spcBef>
              <a:spcAft>
                <a:spcPts val="800"/>
              </a:spcAft>
              <a:defRPr/>
            </a:pPr>
            <a:r>
              <a:rPr lang="en-GB" dirty="0" smtClean="0">
                <a:ea typeface="ヒラギノ角ゴ Pro W3"/>
              </a:rPr>
              <a:t>But some key updates first…</a:t>
            </a:r>
          </a:p>
        </p:txBody>
      </p:sp>
      <p:sp>
        <p:nvSpPr>
          <p:cNvPr id="7" name="Text Placeholder 1"/>
          <p:cNvSpPr>
            <a:spLocks noGrp="1"/>
          </p:cNvSpPr>
          <p:nvPr>
            <p:ph type="body" sz="quarter" idx="10"/>
          </p:nvPr>
        </p:nvSpPr>
        <p:spPr>
          <a:xfrm>
            <a:off x="619637" y="6299291"/>
            <a:ext cx="3540125" cy="430212"/>
          </a:xfrm>
        </p:spPr>
        <p:txBody>
          <a:bodyPr/>
          <a:lstStyle/>
          <a:p>
            <a:r>
              <a:rPr lang="en-GB" dirty="0" smtClean="0"/>
              <a:t>Cllr David Wood</a:t>
            </a:r>
            <a:endParaRPr lang="en-GB" dirty="0"/>
          </a:p>
        </p:txBody>
      </p:sp>
    </p:spTree>
    <p:extLst>
      <p:ext uri="{BB962C8B-B14F-4D97-AF65-F5344CB8AC3E}">
        <p14:creationId xmlns:p14="http://schemas.microsoft.com/office/powerpoint/2010/main" val="643584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53748" y="392644"/>
            <a:ext cx="10515600" cy="841166"/>
          </a:xfrm>
        </p:spPr>
        <p:txBody>
          <a:bodyPr>
            <a:normAutofit/>
          </a:bodyPr>
          <a:lstStyle/>
          <a:p>
            <a:r>
              <a:rPr lang="en-GB" dirty="0" smtClean="0"/>
              <a:t>MHCLG Improvement &amp; Assurance Board</a:t>
            </a:r>
            <a:endParaRPr lang="en-GB" sz="3200" dirty="0"/>
          </a:p>
        </p:txBody>
      </p:sp>
      <p:sp>
        <p:nvSpPr>
          <p:cNvPr id="5" name="I’m here because I care about:…"/>
          <p:cNvSpPr txBox="1">
            <a:spLocks noGrp="1"/>
          </p:cNvSpPr>
          <p:nvPr>
            <p:ph type="body" sz="quarter" idx="11"/>
          </p:nvPr>
        </p:nvSpPr>
        <p:spPr>
          <a:xfrm>
            <a:off x="666250" y="1398197"/>
            <a:ext cx="10515600" cy="3847021"/>
          </a:xfrm>
          <a:prstGeom prst="rect">
            <a:avLst/>
          </a:prstGeom>
          <a:ln w="3175">
            <a:miter lim="400000"/>
          </a:ln>
        </p:spPr>
        <p:txBody>
          <a:bodyPr wrap="square" lIns="24292" tIns="24292" rIns="24292" bIns="24292" anchor="t">
            <a:spAutoFit/>
          </a:bodyPr>
          <a:lstStyle/>
          <a:p>
            <a:pPr marL="576000" indent="-571500" eaLnBrk="0" fontAlgn="base" hangingPunct="0">
              <a:spcBef>
                <a:spcPct val="0"/>
              </a:spcBef>
              <a:spcAft>
                <a:spcPts val="800"/>
              </a:spcAft>
              <a:defRPr/>
            </a:pPr>
            <a:r>
              <a:rPr lang="en-GB" sz="2800" dirty="0" smtClean="0">
                <a:ea typeface="ヒラギノ角ゴ Pro W3"/>
              </a:rPr>
              <a:t>MHCLG has appointed an external Improvement &amp; Assurance Board</a:t>
            </a:r>
          </a:p>
          <a:p>
            <a:pPr marL="1376100" lvl="1" eaLnBrk="0" fontAlgn="base" hangingPunct="0">
              <a:spcBef>
                <a:spcPct val="0"/>
              </a:spcBef>
              <a:spcAft>
                <a:spcPts val="800"/>
              </a:spcAft>
              <a:defRPr/>
            </a:pPr>
            <a:r>
              <a:rPr lang="en-US" sz="2800" dirty="0" smtClean="0"/>
              <a:t>To </a:t>
            </a:r>
            <a:r>
              <a:rPr lang="en-US" sz="2800" dirty="0"/>
              <a:t>provide external advice, challenge and expertise to the London Borough of Croydon in developing and implementing their Improvement Plan; and </a:t>
            </a:r>
            <a:endParaRPr lang="en-US" sz="2800" dirty="0" smtClean="0"/>
          </a:p>
          <a:p>
            <a:pPr marL="1376100" lvl="1" eaLnBrk="0" fontAlgn="base" hangingPunct="0">
              <a:spcBef>
                <a:spcPct val="0"/>
              </a:spcBef>
              <a:spcAft>
                <a:spcPts val="800"/>
              </a:spcAft>
              <a:defRPr/>
            </a:pPr>
            <a:r>
              <a:rPr lang="en-US" sz="2800" dirty="0" smtClean="0"/>
              <a:t>To </a:t>
            </a:r>
            <a:r>
              <a:rPr lang="en-US" sz="2800" dirty="0"/>
              <a:t>provide assurance to the Secretary of State of the London Borough of Croydon’s progress in delivering this Plan. </a:t>
            </a:r>
          </a:p>
          <a:p>
            <a:pPr marL="1376100" lvl="1" eaLnBrk="0" fontAlgn="base" hangingPunct="0">
              <a:spcBef>
                <a:spcPct val="0"/>
              </a:spcBef>
              <a:spcAft>
                <a:spcPts val="800"/>
              </a:spcAft>
              <a:defRPr/>
            </a:pPr>
            <a:endParaRPr lang="en-US" sz="2800" dirty="0"/>
          </a:p>
        </p:txBody>
      </p:sp>
      <p:sp>
        <p:nvSpPr>
          <p:cNvPr id="7" name="Text Placeholder 1"/>
          <p:cNvSpPr>
            <a:spLocks noGrp="1"/>
          </p:cNvSpPr>
          <p:nvPr>
            <p:ph type="body" sz="quarter" idx="10"/>
          </p:nvPr>
        </p:nvSpPr>
        <p:spPr>
          <a:xfrm>
            <a:off x="619637" y="6299291"/>
            <a:ext cx="3540125" cy="430212"/>
          </a:xfrm>
        </p:spPr>
        <p:txBody>
          <a:bodyPr/>
          <a:lstStyle/>
          <a:p>
            <a:r>
              <a:rPr lang="en-GB" dirty="0" smtClean="0"/>
              <a:t>Cllr David Wood</a:t>
            </a:r>
            <a:endParaRPr lang="en-GB" dirty="0"/>
          </a:p>
        </p:txBody>
      </p:sp>
    </p:spTree>
    <p:extLst>
      <p:ext uri="{BB962C8B-B14F-4D97-AF65-F5344CB8AC3E}">
        <p14:creationId xmlns:p14="http://schemas.microsoft.com/office/powerpoint/2010/main" val="31268900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53748" y="392644"/>
            <a:ext cx="10515600" cy="841166"/>
          </a:xfrm>
        </p:spPr>
        <p:txBody>
          <a:bodyPr>
            <a:normAutofit/>
          </a:bodyPr>
          <a:lstStyle/>
          <a:p>
            <a:r>
              <a:rPr lang="en-GB" sz="3200" dirty="0" smtClean="0"/>
              <a:t>MHCLG decision (5 March)</a:t>
            </a:r>
            <a:endParaRPr lang="en-GB" sz="3200" dirty="0"/>
          </a:p>
        </p:txBody>
      </p:sp>
      <p:sp>
        <p:nvSpPr>
          <p:cNvPr id="5" name="I’m here because I care about:…"/>
          <p:cNvSpPr txBox="1">
            <a:spLocks noGrp="1"/>
          </p:cNvSpPr>
          <p:nvPr>
            <p:ph type="body" sz="quarter" idx="11"/>
          </p:nvPr>
        </p:nvSpPr>
        <p:spPr>
          <a:xfrm>
            <a:off x="666250" y="1398197"/>
            <a:ext cx="10515600" cy="4725210"/>
          </a:xfrm>
          <a:prstGeom prst="rect">
            <a:avLst/>
          </a:prstGeom>
          <a:ln w="3175">
            <a:miter lim="400000"/>
          </a:ln>
        </p:spPr>
        <p:txBody>
          <a:bodyPr wrap="square" lIns="24292" tIns="24292" rIns="24292" bIns="24292" anchor="t">
            <a:spAutoFit/>
          </a:bodyPr>
          <a:lstStyle/>
          <a:p>
            <a:pPr marL="576000" indent="-571500" eaLnBrk="0" fontAlgn="base" hangingPunct="0">
              <a:spcBef>
                <a:spcPct val="0"/>
              </a:spcBef>
              <a:spcAft>
                <a:spcPts val="800"/>
              </a:spcAft>
              <a:defRPr/>
            </a:pPr>
            <a:r>
              <a:rPr lang="en-GB" sz="2800" dirty="0" smtClean="0">
                <a:ea typeface="ヒラギノ角ゴ Pro W3" charset="-128"/>
              </a:rPr>
              <a:t>A</a:t>
            </a:r>
            <a:r>
              <a:rPr lang="en-GB" sz="2800" dirty="0" smtClean="0"/>
              <a:t>pproval of capitalisation up to £70m for 2020/21</a:t>
            </a:r>
          </a:p>
          <a:p>
            <a:pPr marL="1376100" lvl="1" eaLnBrk="0" fontAlgn="base" hangingPunct="0">
              <a:spcBef>
                <a:spcPct val="0"/>
              </a:spcBef>
              <a:spcAft>
                <a:spcPts val="800"/>
              </a:spcAft>
              <a:defRPr/>
            </a:pPr>
            <a:r>
              <a:rPr lang="en-GB" sz="2800" dirty="0" smtClean="0">
                <a:ea typeface="ヒラギノ角ゴ Pro W3" charset="-128"/>
              </a:rPr>
              <a:t>Council must demonstrate progress against its Improvement Plan, as assessed by the Improvement Panel in their regular reports</a:t>
            </a:r>
          </a:p>
          <a:p>
            <a:pPr marL="1376100" lvl="1" eaLnBrk="0" fontAlgn="base" hangingPunct="0">
              <a:spcBef>
                <a:spcPct val="0"/>
              </a:spcBef>
              <a:spcAft>
                <a:spcPts val="800"/>
              </a:spcAft>
              <a:defRPr/>
            </a:pPr>
            <a:r>
              <a:rPr lang="en-GB" sz="2800" dirty="0" smtClean="0">
                <a:ea typeface="ヒラギノ角ゴ Pro W3" charset="-128"/>
              </a:rPr>
              <a:t>Any further borrowing must be subject to additional 1% interest costs</a:t>
            </a:r>
          </a:p>
          <a:p>
            <a:pPr marL="576000" indent="-571500" eaLnBrk="0" fontAlgn="base" hangingPunct="0">
              <a:spcBef>
                <a:spcPct val="0"/>
              </a:spcBef>
              <a:spcAft>
                <a:spcPts val="800"/>
              </a:spcAft>
              <a:defRPr/>
            </a:pPr>
            <a:r>
              <a:rPr lang="en-GB" sz="2800" dirty="0" smtClean="0">
                <a:ea typeface="ヒラギノ角ゴ Pro W3" charset="-128"/>
              </a:rPr>
              <a:t>Minded to approve capitalisation up to £50m for 2021/22, with final decision in summer</a:t>
            </a:r>
          </a:p>
          <a:p>
            <a:pPr marL="1376100" lvl="1" eaLnBrk="0" fontAlgn="base" hangingPunct="0">
              <a:spcBef>
                <a:spcPct val="0"/>
              </a:spcBef>
              <a:spcAft>
                <a:spcPts val="800"/>
              </a:spcAft>
              <a:defRPr/>
            </a:pPr>
            <a:r>
              <a:rPr lang="en-GB" sz="2800" dirty="0" smtClean="0">
                <a:ea typeface="ヒラギノ角ゴ Pro W3" charset="-128"/>
              </a:rPr>
              <a:t>Must see evidence of progress against Improvement Plan, including budget delivery, asset disposals, service transformation, culture change</a:t>
            </a:r>
            <a:endParaRPr lang="en-GB" sz="2800" dirty="0">
              <a:ea typeface="ヒラギノ角ゴ Pro W3" charset="-128"/>
            </a:endParaRPr>
          </a:p>
        </p:txBody>
      </p:sp>
      <p:sp>
        <p:nvSpPr>
          <p:cNvPr id="7" name="Text Placeholder 1"/>
          <p:cNvSpPr>
            <a:spLocks noGrp="1"/>
          </p:cNvSpPr>
          <p:nvPr>
            <p:ph type="body" sz="quarter" idx="10"/>
          </p:nvPr>
        </p:nvSpPr>
        <p:spPr>
          <a:xfrm>
            <a:off x="619637" y="6299291"/>
            <a:ext cx="3540125" cy="430212"/>
          </a:xfrm>
        </p:spPr>
        <p:txBody>
          <a:bodyPr/>
          <a:lstStyle/>
          <a:p>
            <a:r>
              <a:rPr lang="en-GB" dirty="0" smtClean="0"/>
              <a:t>Cllr David Wood</a:t>
            </a:r>
            <a:endParaRPr lang="en-GB" dirty="0"/>
          </a:p>
        </p:txBody>
      </p:sp>
    </p:spTree>
    <p:extLst>
      <p:ext uri="{BB962C8B-B14F-4D97-AF65-F5344CB8AC3E}">
        <p14:creationId xmlns:p14="http://schemas.microsoft.com/office/powerpoint/2010/main" val="34436889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53748" y="392644"/>
            <a:ext cx="10515600" cy="841166"/>
          </a:xfrm>
        </p:spPr>
        <p:txBody>
          <a:bodyPr>
            <a:normAutofit/>
          </a:bodyPr>
          <a:lstStyle/>
          <a:p>
            <a:r>
              <a:rPr lang="en-GB" dirty="0" smtClean="0">
                <a:ea typeface="+mn-ea"/>
              </a:rPr>
              <a:t>Croydon Renewal Plan</a:t>
            </a:r>
            <a:endParaRPr lang="en-GB" dirty="0">
              <a:ea typeface="+mn-ea"/>
            </a:endParaRPr>
          </a:p>
        </p:txBody>
      </p:sp>
      <p:sp>
        <p:nvSpPr>
          <p:cNvPr id="5" name="I’m here because I care about:…"/>
          <p:cNvSpPr txBox="1">
            <a:spLocks noGrp="1"/>
          </p:cNvSpPr>
          <p:nvPr>
            <p:ph type="body" sz="quarter" idx="11"/>
          </p:nvPr>
        </p:nvSpPr>
        <p:spPr>
          <a:xfrm>
            <a:off x="695433" y="1646302"/>
            <a:ext cx="10515600" cy="1583838"/>
          </a:xfrm>
          <a:prstGeom prst="rect">
            <a:avLst/>
          </a:prstGeom>
          <a:ln w="3175">
            <a:miter lim="400000"/>
          </a:ln>
        </p:spPr>
        <p:txBody>
          <a:bodyPr wrap="square" lIns="24292" tIns="24292" rIns="24292" bIns="24292" anchor="t">
            <a:spAutoFit/>
          </a:bodyPr>
          <a:lstStyle/>
          <a:p>
            <a:pPr marL="576000" indent="-571500" eaLnBrk="0" fontAlgn="base" hangingPunct="0">
              <a:spcBef>
                <a:spcPct val="0"/>
              </a:spcBef>
              <a:spcAft>
                <a:spcPts val="800"/>
              </a:spcAft>
              <a:defRPr/>
            </a:pPr>
            <a:r>
              <a:rPr lang="en-GB" sz="2400" dirty="0" smtClean="0"/>
              <a:t>We submitted our renewal plan alongside the capitalisation request</a:t>
            </a:r>
            <a:endParaRPr lang="en-GB" sz="2400" dirty="0"/>
          </a:p>
          <a:p>
            <a:pPr marL="576000" indent="-571500" eaLnBrk="0" fontAlgn="base" hangingPunct="0">
              <a:spcBef>
                <a:spcPct val="0"/>
              </a:spcBef>
              <a:spcAft>
                <a:spcPts val="800"/>
              </a:spcAft>
              <a:defRPr/>
            </a:pPr>
            <a:r>
              <a:rPr lang="en-GB" sz="2400" dirty="0" smtClean="0"/>
              <a:t>400 plus projects / actions across 11 programmes</a:t>
            </a:r>
          </a:p>
          <a:p>
            <a:pPr marL="576000" indent="-571500" eaLnBrk="0" fontAlgn="base" hangingPunct="0">
              <a:spcBef>
                <a:spcPct val="0"/>
              </a:spcBef>
              <a:spcAft>
                <a:spcPts val="800"/>
              </a:spcAft>
              <a:defRPr/>
            </a:pPr>
            <a:r>
              <a:rPr lang="en-GB" sz="2400" dirty="0" smtClean="0"/>
              <a:t>Responds to the recommendations of numerous external reviews:  RIPI, MHCLG review, companies review, </a:t>
            </a:r>
          </a:p>
        </p:txBody>
      </p:sp>
      <p:sp>
        <p:nvSpPr>
          <p:cNvPr id="7" name="Text Placeholder 1"/>
          <p:cNvSpPr>
            <a:spLocks noGrp="1"/>
          </p:cNvSpPr>
          <p:nvPr>
            <p:ph type="body" sz="quarter" idx="10"/>
          </p:nvPr>
        </p:nvSpPr>
        <p:spPr>
          <a:xfrm>
            <a:off x="619637" y="6299291"/>
            <a:ext cx="3540125" cy="430212"/>
          </a:xfrm>
        </p:spPr>
        <p:txBody>
          <a:bodyPr/>
          <a:lstStyle/>
          <a:p>
            <a:r>
              <a:rPr lang="en-GB" dirty="0" smtClean="0"/>
              <a:t>Cllr David Wood</a:t>
            </a:r>
            <a:endParaRPr lang="en-GB" dirty="0"/>
          </a:p>
        </p:txBody>
      </p:sp>
    </p:spTree>
    <p:extLst>
      <p:ext uri="{BB962C8B-B14F-4D97-AF65-F5344CB8AC3E}">
        <p14:creationId xmlns:p14="http://schemas.microsoft.com/office/powerpoint/2010/main" val="4844857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53748" y="237367"/>
            <a:ext cx="10515600" cy="841166"/>
          </a:xfrm>
        </p:spPr>
        <p:txBody>
          <a:bodyPr>
            <a:normAutofit/>
          </a:bodyPr>
          <a:lstStyle/>
          <a:p>
            <a:r>
              <a:rPr lang="en-GB" dirty="0" smtClean="0">
                <a:ea typeface="+mn-ea"/>
              </a:rPr>
              <a:t>Croydon Renewal Plan:  our priorities</a:t>
            </a:r>
            <a:endParaRPr lang="en-GB" dirty="0">
              <a:ea typeface="+mn-ea"/>
            </a:endParaRPr>
          </a:p>
        </p:txBody>
      </p:sp>
      <p:sp>
        <p:nvSpPr>
          <p:cNvPr id="5" name="I’m here because I care about:…"/>
          <p:cNvSpPr txBox="1">
            <a:spLocks noGrp="1"/>
          </p:cNvSpPr>
          <p:nvPr>
            <p:ph type="body" sz="quarter" idx="11"/>
          </p:nvPr>
        </p:nvSpPr>
        <p:spPr>
          <a:xfrm>
            <a:off x="695432" y="990688"/>
            <a:ext cx="11070997" cy="4345619"/>
          </a:xfrm>
          <a:prstGeom prst="rect">
            <a:avLst/>
          </a:prstGeom>
          <a:ln w="3175">
            <a:miter lim="400000"/>
          </a:ln>
        </p:spPr>
        <p:txBody>
          <a:bodyPr wrap="square" lIns="24292" tIns="24292" rIns="24292" bIns="24292" anchor="t">
            <a:spAutoFit/>
          </a:bodyPr>
          <a:lstStyle/>
          <a:p>
            <a:pPr marL="576000" indent="-571500" eaLnBrk="0" fontAlgn="base" hangingPunct="0">
              <a:spcBef>
                <a:spcPct val="0"/>
              </a:spcBef>
              <a:spcAft>
                <a:spcPts val="800"/>
              </a:spcAft>
              <a:defRPr/>
            </a:pPr>
            <a:r>
              <a:rPr lang="en-US" sz="2400" dirty="0" smtClean="0"/>
              <a:t>We </a:t>
            </a:r>
            <a:r>
              <a:rPr lang="en-US" sz="2400" dirty="0"/>
              <a:t>will live within our means, balance the books and provide value for money for our </a:t>
            </a:r>
            <a:r>
              <a:rPr lang="en-US" sz="2400" dirty="0" smtClean="0"/>
              <a:t>residents.</a:t>
            </a:r>
          </a:p>
          <a:p>
            <a:pPr marL="576000" indent="-571500" eaLnBrk="0" fontAlgn="base" hangingPunct="0">
              <a:spcBef>
                <a:spcPct val="0"/>
              </a:spcBef>
              <a:spcAft>
                <a:spcPts val="800"/>
              </a:spcAft>
              <a:defRPr/>
            </a:pPr>
            <a:r>
              <a:rPr lang="en-US" sz="2400" dirty="0" smtClean="0"/>
              <a:t>We </a:t>
            </a:r>
            <a:r>
              <a:rPr lang="en-US" sz="2400" dirty="0"/>
              <a:t>will focus on tackling ingrained inequality and poverty in the borough. We will follow the evidence to tackle the underlying causes of inequality and hardship, like structural racism, environmental injustice and economic </a:t>
            </a:r>
            <a:r>
              <a:rPr lang="en-US" sz="2400" dirty="0" smtClean="0"/>
              <a:t>injustice.</a:t>
            </a:r>
          </a:p>
          <a:p>
            <a:pPr marL="576000" indent="-571500" eaLnBrk="0" fontAlgn="base" hangingPunct="0">
              <a:spcBef>
                <a:spcPct val="0"/>
              </a:spcBef>
              <a:spcAft>
                <a:spcPts val="800"/>
              </a:spcAft>
              <a:defRPr/>
            </a:pPr>
            <a:r>
              <a:rPr lang="en-US" sz="2400" dirty="0" smtClean="0"/>
              <a:t>We </a:t>
            </a:r>
            <a:r>
              <a:rPr lang="en-US" sz="2400" dirty="0"/>
              <a:t>will focus on providing the best quality core service we can afford. First and foremost, providing social care services that keep our most vulnerable residents safe and healthy. And to keep our streets clean and </a:t>
            </a:r>
            <a:r>
              <a:rPr lang="en-US" sz="2400" dirty="0" smtClean="0"/>
              <a:t>safe.</a:t>
            </a:r>
          </a:p>
          <a:p>
            <a:pPr marL="576000" indent="-571500" eaLnBrk="0" fontAlgn="base" hangingPunct="0">
              <a:spcBef>
                <a:spcPct val="0"/>
              </a:spcBef>
              <a:spcAft>
                <a:spcPts val="800"/>
              </a:spcAft>
              <a:defRPr/>
            </a:pPr>
            <a:r>
              <a:rPr lang="en-US" sz="2400" dirty="0" smtClean="0"/>
              <a:t>To </a:t>
            </a:r>
            <a:r>
              <a:rPr lang="en-US" sz="2400" dirty="0"/>
              <a:t>ensure we get full benefit from every pound we spend, other services in these areas will only be provided where they can be shown to have a direct benefit in keeping people safe and reducing demand.</a:t>
            </a:r>
            <a:endParaRPr lang="en-GB" sz="2400" dirty="0" smtClean="0"/>
          </a:p>
        </p:txBody>
      </p:sp>
      <p:sp>
        <p:nvSpPr>
          <p:cNvPr id="7" name="Text Placeholder 1"/>
          <p:cNvSpPr>
            <a:spLocks noGrp="1"/>
          </p:cNvSpPr>
          <p:nvPr>
            <p:ph type="body" sz="quarter" idx="10"/>
          </p:nvPr>
        </p:nvSpPr>
        <p:spPr>
          <a:xfrm>
            <a:off x="619637" y="6299291"/>
            <a:ext cx="3540125" cy="430212"/>
          </a:xfrm>
        </p:spPr>
        <p:txBody>
          <a:bodyPr/>
          <a:lstStyle/>
          <a:p>
            <a:r>
              <a:rPr lang="en-GB" dirty="0" smtClean="0"/>
              <a:t>Cllr David Wood</a:t>
            </a:r>
            <a:endParaRPr lang="en-GB" dirty="0"/>
          </a:p>
        </p:txBody>
      </p:sp>
    </p:spTree>
    <p:extLst>
      <p:ext uri="{BB962C8B-B14F-4D97-AF65-F5344CB8AC3E}">
        <p14:creationId xmlns:p14="http://schemas.microsoft.com/office/powerpoint/2010/main" val="40590237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53748" y="237367"/>
            <a:ext cx="10515600" cy="841166"/>
          </a:xfrm>
        </p:spPr>
        <p:txBody>
          <a:bodyPr>
            <a:normAutofit/>
          </a:bodyPr>
          <a:lstStyle/>
          <a:p>
            <a:r>
              <a:rPr lang="en-GB" dirty="0" smtClean="0">
                <a:ea typeface="+mn-ea"/>
              </a:rPr>
              <a:t>Croydon Renewal Plan: new ways of working</a:t>
            </a:r>
            <a:endParaRPr lang="en-GB" dirty="0">
              <a:ea typeface="+mn-ea"/>
            </a:endParaRPr>
          </a:p>
        </p:txBody>
      </p:sp>
      <p:sp>
        <p:nvSpPr>
          <p:cNvPr id="5" name="I’m here because I care about:…"/>
          <p:cNvSpPr txBox="1">
            <a:spLocks noGrp="1"/>
          </p:cNvSpPr>
          <p:nvPr>
            <p:ph type="body" sz="quarter" idx="11"/>
          </p:nvPr>
        </p:nvSpPr>
        <p:spPr>
          <a:xfrm>
            <a:off x="553748" y="990688"/>
            <a:ext cx="11333452" cy="4678018"/>
          </a:xfrm>
          <a:prstGeom prst="rect">
            <a:avLst/>
          </a:prstGeom>
          <a:ln w="3175">
            <a:miter lim="400000"/>
          </a:ln>
        </p:spPr>
        <p:txBody>
          <a:bodyPr wrap="square" lIns="24292" tIns="24292" rIns="24292" bIns="24292" anchor="t">
            <a:spAutoFit/>
          </a:bodyPr>
          <a:lstStyle/>
          <a:p>
            <a:pPr marL="576000" indent="-571500" eaLnBrk="0" fontAlgn="base" hangingPunct="0">
              <a:spcBef>
                <a:spcPct val="0"/>
              </a:spcBef>
              <a:spcAft>
                <a:spcPts val="800"/>
              </a:spcAft>
              <a:defRPr/>
            </a:pPr>
            <a:r>
              <a:rPr lang="en-US" sz="2400" dirty="0" smtClean="0"/>
              <a:t>We </a:t>
            </a:r>
            <a:r>
              <a:rPr lang="en-US" sz="2400" dirty="0"/>
              <a:t>will </a:t>
            </a:r>
            <a:r>
              <a:rPr lang="en-US" sz="2400" dirty="0" smtClean="0"/>
              <a:t>practice </a:t>
            </a:r>
            <a:r>
              <a:rPr lang="en-US" sz="2400" dirty="0"/>
              <a:t>sound financial management, being honest about what we’ve spent and what we can </a:t>
            </a:r>
            <a:r>
              <a:rPr lang="en-US" sz="2400" dirty="0" smtClean="0"/>
              <a:t>afford.</a:t>
            </a:r>
          </a:p>
          <a:p>
            <a:pPr marL="576000" indent="-571500" eaLnBrk="0" fontAlgn="base" hangingPunct="0">
              <a:spcBef>
                <a:spcPct val="0"/>
              </a:spcBef>
              <a:spcAft>
                <a:spcPts val="800"/>
              </a:spcAft>
              <a:defRPr/>
            </a:pPr>
            <a:r>
              <a:rPr lang="en-US" sz="2400" dirty="0" smtClean="0"/>
              <a:t>We </a:t>
            </a:r>
            <a:r>
              <a:rPr lang="en-US" sz="2400" dirty="0"/>
              <a:t>will focus on what we, uniquely, can do as the local authority as the democratically elected leaders of our borough. This means we will focus on our core services, and a small number of evidence-based outcomes that deliver our priorities. But we will also continue to use our democratic mandate to convene our partners around a common purpose and to make a clear case for a better deal for </a:t>
            </a:r>
            <a:r>
              <a:rPr lang="en-US" sz="2400" dirty="0" smtClean="0"/>
              <a:t>Croydon.</a:t>
            </a:r>
          </a:p>
          <a:p>
            <a:pPr marL="576000" indent="-571500" eaLnBrk="0" fontAlgn="base" hangingPunct="0">
              <a:spcBef>
                <a:spcPct val="0"/>
              </a:spcBef>
              <a:spcAft>
                <a:spcPts val="800"/>
              </a:spcAft>
              <a:defRPr/>
            </a:pPr>
            <a:r>
              <a:rPr lang="en-US" sz="2400" dirty="0" smtClean="0"/>
              <a:t>We </a:t>
            </a:r>
            <a:r>
              <a:rPr lang="en-US" sz="2400" dirty="0"/>
              <a:t>will aim to become a much more transparent, open and honest </a:t>
            </a:r>
            <a:r>
              <a:rPr lang="en-US" sz="2400" dirty="0" smtClean="0"/>
              <a:t>council.</a:t>
            </a:r>
          </a:p>
          <a:p>
            <a:pPr marL="576000" indent="-571500" eaLnBrk="0" fontAlgn="base" hangingPunct="0">
              <a:spcBef>
                <a:spcPct val="0"/>
              </a:spcBef>
              <a:spcAft>
                <a:spcPts val="800"/>
              </a:spcAft>
              <a:defRPr/>
            </a:pPr>
            <a:r>
              <a:rPr lang="en-US" sz="2400" dirty="0" smtClean="0"/>
              <a:t>We </a:t>
            </a:r>
            <a:r>
              <a:rPr lang="en-US" sz="2400" dirty="0"/>
              <a:t>will involve residents in our decision making. But we will also need to be clear with residents about what we can do, and what we can’t. When we have to say no, we will do so with compassion and take the time to explain our decisions.</a:t>
            </a:r>
            <a:endParaRPr lang="en-GB" sz="2400" dirty="0" smtClean="0"/>
          </a:p>
        </p:txBody>
      </p:sp>
      <p:sp>
        <p:nvSpPr>
          <p:cNvPr id="7" name="Text Placeholder 1"/>
          <p:cNvSpPr>
            <a:spLocks noGrp="1"/>
          </p:cNvSpPr>
          <p:nvPr>
            <p:ph type="body" sz="quarter" idx="10"/>
          </p:nvPr>
        </p:nvSpPr>
        <p:spPr>
          <a:xfrm>
            <a:off x="619637" y="6299291"/>
            <a:ext cx="3540125" cy="430212"/>
          </a:xfrm>
        </p:spPr>
        <p:txBody>
          <a:bodyPr/>
          <a:lstStyle/>
          <a:p>
            <a:r>
              <a:rPr lang="en-GB" dirty="0" smtClean="0"/>
              <a:t>Cllr David Wood</a:t>
            </a:r>
            <a:endParaRPr lang="en-GB" dirty="0"/>
          </a:p>
        </p:txBody>
      </p:sp>
    </p:spTree>
    <p:extLst>
      <p:ext uri="{BB962C8B-B14F-4D97-AF65-F5344CB8AC3E}">
        <p14:creationId xmlns:p14="http://schemas.microsoft.com/office/powerpoint/2010/main" val="31706037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53748" y="392644"/>
            <a:ext cx="10515600" cy="841166"/>
          </a:xfrm>
        </p:spPr>
        <p:txBody>
          <a:bodyPr>
            <a:normAutofit/>
          </a:bodyPr>
          <a:lstStyle/>
          <a:p>
            <a:r>
              <a:rPr lang="en-GB" sz="3200" dirty="0" smtClean="0"/>
              <a:t>Council Finances</a:t>
            </a:r>
            <a:endParaRPr lang="en-GB" sz="3200" dirty="0"/>
          </a:p>
        </p:txBody>
      </p:sp>
      <p:sp>
        <p:nvSpPr>
          <p:cNvPr id="5" name="I’m here because I care about:…"/>
          <p:cNvSpPr txBox="1">
            <a:spLocks noGrp="1"/>
          </p:cNvSpPr>
          <p:nvPr>
            <p:ph type="body" sz="quarter" idx="11"/>
          </p:nvPr>
        </p:nvSpPr>
        <p:spPr>
          <a:xfrm>
            <a:off x="666250" y="1398197"/>
            <a:ext cx="10403098" cy="3561815"/>
          </a:xfrm>
          <a:prstGeom prst="rect">
            <a:avLst/>
          </a:prstGeom>
          <a:ln w="3175">
            <a:miter lim="400000"/>
          </a:ln>
        </p:spPr>
        <p:txBody>
          <a:bodyPr wrap="square" lIns="24292" tIns="24292" rIns="24292" bIns="24292" anchor="t">
            <a:spAutoFit/>
          </a:bodyPr>
          <a:lstStyle/>
          <a:p>
            <a:pPr marL="576000" indent="-571500" eaLnBrk="0" fontAlgn="base" hangingPunct="0">
              <a:spcBef>
                <a:spcPct val="0"/>
              </a:spcBef>
              <a:spcAft>
                <a:spcPts val="800"/>
              </a:spcAft>
              <a:defRPr/>
            </a:pPr>
            <a:r>
              <a:rPr lang="en-GB" dirty="0"/>
              <a:t>Council approved budget on Monday 8 </a:t>
            </a:r>
            <a:r>
              <a:rPr lang="en-GB" dirty="0" smtClean="0"/>
              <a:t>March</a:t>
            </a:r>
          </a:p>
          <a:p>
            <a:pPr marL="576000" indent="-571500" eaLnBrk="0" fontAlgn="base" hangingPunct="0">
              <a:spcBef>
                <a:spcPct val="0"/>
              </a:spcBef>
              <a:spcAft>
                <a:spcPts val="800"/>
              </a:spcAft>
              <a:defRPr/>
            </a:pPr>
            <a:r>
              <a:rPr lang="en-GB" dirty="0" smtClean="0"/>
              <a:t>Growth recognises where budget right sizing needed</a:t>
            </a:r>
          </a:p>
          <a:p>
            <a:pPr marL="576000" indent="-571500" eaLnBrk="0" fontAlgn="base" hangingPunct="0">
              <a:spcBef>
                <a:spcPct val="0"/>
              </a:spcBef>
              <a:spcAft>
                <a:spcPts val="800"/>
              </a:spcAft>
              <a:defRPr/>
            </a:pPr>
            <a:r>
              <a:rPr lang="en-GB" dirty="0" smtClean="0"/>
              <a:t>Facing ongoing budget pressures, and further savings required in 2022/23 and 2023/24</a:t>
            </a:r>
          </a:p>
          <a:p>
            <a:pPr marL="576000" indent="-571500" eaLnBrk="0" fontAlgn="base" hangingPunct="0">
              <a:spcBef>
                <a:spcPct val="0"/>
              </a:spcBef>
              <a:spcAft>
                <a:spcPts val="800"/>
              </a:spcAft>
              <a:defRPr/>
            </a:pPr>
            <a:r>
              <a:rPr lang="en-GB" dirty="0" smtClean="0"/>
              <a:t>We need to live within our means – this means setting a balanced budget without the need for capitalisation</a:t>
            </a:r>
          </a:p>
          <a:p>
            <a:pPr marL="576000" indent="-571500" eaLnBrk="0" fontAlgn="base" hangingPunct="0">
              <a:spcBef>
                <a:spcPct val="0"/>
              </a:spcBef>
              <a:spcAft>
                <a:spcPts val="800"/>
              </a:spcAft>
              <a:defRPr/>
            </a:pPr>
            <a:endParaRPr lang="en-GB" dirty="0" smtClean="0"/>
          </a:p>
        </p:txBody>
      </p:sp>
      <p:sp>
        <p:nvSpPr>
          <p:cNvPr id="7" name="Text Placeholder 1"/>
          <p:cNvSpPr>
            <a:spLocks noGrp="1"/>
          </p:cNvSpPr>
          <p:nvPr>
            <p:ph type="body" sz="quarter" idx="10"/>
          </p:nvPr>
        </p:nvSpPr>
        <p:spPr>
          <a:xfrm>
            <a:off x="619637" y="6299291"/>
            <a:ext cx="3540125" cy="430212"/>
          </a:xfrm>
        </p:spPr>
        <p:txBody>
          <a:bodyPr/>
          <a:lstStyle/>
          <a:p>
            <a:r>
              <a:rPr lang="en-GB" dirty="0" smtClean="0"/>
              <a:t>Gavin Handford</a:t>
            </a:r>
            <a:endParaRPr lang="en-GB" dirty="0"/>
          </a:p>
        </p:txBody>
      </p:sp>
    </p:spTree>
    <p:extLst>
      <p:ext uri="{BB962C8B-B14F-4D97-AF65-F5344CB8AC3E}">
        <p14:creationId xmlns:p14="http://schemas.microsoft.com/office/powerpoint/2010/main" val="41433138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53748" y="231283"/>
            <a:ext cx="10515600" cy="841166"/>
          </a:xfrm>
        </p:spPr>
        <p:txBody>
          <a:bodyPr>
            <a:normAutofit/>
          </a:bodyPr>
          <a:lstStyle/>
          <a:p>
            <a:r>
              <a:rPr lang="en-GB" sz="3200" dirty="0" smtClean="0"/>
              <a:t>Savings and growth</a:t>
            </a:r>
            <a:endParaRPr lang="en-GB" sz="3200" dirty="0"/>
          </a:p>
        </p:txBody>
      </p:sp>
      <p:sp>
        <p:nvSpPr>
          <p:cNvPr id="7" name="Text Placeholder 1"/>
          <p:cNvSpPr>
            <a:spLocks noGrp="1"/>
          </p:cNvSpPr>
          <p:nvPr>
            <p:ph type="body" sz="quarter" idx="10"/>
          </p:nvPr>
        </p:nvSpPr>
        <p:spPr>
          <a:xfrm>
            <a:off x="619637" y="6299291"/>
            <a:ext cx="3540125" cy="430212"/>
          </a:xfrm>
        </p:spPr>
        <p:txBody>
          <a:bodyPr/>
          <a:lstStyle/>
          <a:p>
            <a:r>
              <a:rPr lang="en-GB" dirty="0" smtClean="0"/>
              <a:t>Gavin Handford</a:t>
            </a:r>
            <a:endParaRPr lang="en-GB" dirty="0"/>
          </a:p>
        </p:txBody>
      </p:sp>
      <p:graphicFrame>
        <p:nvGraphicFramePr>
          <p:cNvPr id="2" name="Table 1"/>
          <p:cNvGraphicFramePr>
            <a:graphicFrameLocks noGrp="1"/>
          </p:cNvGraphicFramePr>
          <p:nvPr>
            <p:extLst>
              <p:ext uri="{D42A27DB-BD31-4B8C-83A1-F6EECF244321}">
                <p14:modId xmlns:p14="http://schemas.microsoft.com/office/powerpoint/2010/main" val="566724926"/>
              </p:ext>
            </p:extLst>
          </p:nvPr>
        </p:nvGraphicFramePr>
        <p:xfrm>
          <a:off x="512063" y="964875"/>
          <a:ext cx="11317797" cy="5394960"/>
        </p:xfrm>
        <a:graphic>
          <a:graphicData uri="http://schemas.openxmlformats.org/drawingml/2006/table">
            <a:tbl>
              <a:tblPr firstRow="1" bandRow="1">
                <a:tableStyleId>{5C22544A-7EE6-4342-B048-85BDC9FD1C3A}</a:tableStyleId>
              </a:tblPr>
              <a:tblGrid>
                <a:gridCol w="3263127"/>
                <a:gridCol w="1708602"/>
                <a:gridCol w="1586517"/>
                <a:gridCol w="1586517"/>
                <a:gridCol w="1586517"/>
                <a:gridCol w="1586517"/>
              </a:tblGrid>
              <a:tr h="370840">
                <a:tc>
                  <a:txBody>
                    <a:bodyPr/>
                    <a:lstStyle/>
                    <a:p>
                      <a:endParaRPr lang="en-GB" sz="2400" dirty="0">
                        <a:latin typeface="Arial" panose="020B0604020202020204" pitchFamily="34" charset="0"/>
                        <a:cs typeface="Arial" panose="020B0604020202020204" pitchFamily="34" charset="0"/>
                      </a:endParaRPr>
                    </a:p>
                  </a:txBody>
                  <a:tcPr/>
                </a:tc>
                <a:tc>
                  <a:txBody>
                    <a:bodyPr/>
                    <a:lstStyle/>
                    <a:p>
                      <a:endParaRPr lang="en-GB" sz="2400" dirty="0">
                        <a:latin typeface="Arial" panose="020B0604020202020204" pitchFamily="34" charset="0"/>
                        <a:cs typeface="Arial" panose="020B0604020202020204" pitchFamily="34" charset="0"/>
                      </a:endParaRPr>
                    </a:p>
                  </a:txBody>
                  <a:tcPr/>
                </a:tc>
                <a:tc>
                  <a:txBody>
                    <a:bodyPr/>
                    <a:lstStyle/>
                    <a:p>
                      <a:pPr algn="r"/>
                      <a:r>
                        <a:rPr lang="en-GB" sz="2400" dirty="0" smtClean="0">
                          <a:latin typeface="Arial" panose="020B0604020202020204" pitchFamily="34" charset="0"/>
                          <a:cs typeface="Arial" panose="020B0604020202020204" pitchFamily="34" charset="0"/>
                        </a:rPr>
                        <a:t>2021 / 22 £m</a:t>
                      </a:r>
                      <a:endParaRPr lang="en-GB" sz="2400" dirty="0">
                        <a:latin typeface="Arial" panose="020B0604020202020204" pitchFamily="34" charset="0"/>
                        <a:cs typeface="Arial" panose="020B0604020202020204" pitchFamily="34" charset="0"/>
                      </a:endParaRPr>
                    </a:p>
                  </a:txBody>
                  <a:tcPr/>
                </a:tc>
                <a:tc>
                  <a:txBody>
                    <a:bodyPr/>
                    <a:lstStyle/>
                    <a:p>
                      <a:pPr algn="r"/>
                      <a:r>
                        <a:rPr lang="en-GB" sz="2400" dirty="0" smtClean="0">
                          <a:latin typeface="Arial" panose="020B0604020202020204" pitchFamily="34" charset="0"/>
                          <a:cs typeface="Arial" panose="020B0604020202020204" pitchFamily="34" charset="0"/>
                        </a:rPr>
                        <a:t>2022 / 23 £m</a:t>
                      </a:r>
                      <a:endParaRPr lang="en-GB" sz="2400" dirty="0">
                        <a:latin typeface="Arial" panose="020B0604020202020204" pitchFamily="34" charset="0"/>
                        <a:cs typeface="Arial" panose="020B0604020202020204" pitchFamily="34" charset="0"/>
                      </a:endParaRPr>
                    </a:p>
                  </a:txBody>
                  <a:tcPr/>
                </a:tc>
                <a:tc>
                  <a:txBody>
                    <a:bodyPr/>
                    <a:lstStyle/>
                    <a:p>
                      <a:pPr algn="r"/>
                      <a:r>
                        <a:rPr lang="en-GB" sz="2400" dirty="0" smtClean="0">
                          <a:latin typeface="Arial" panose="020B0604020202020204" pitchFamily="34" charset="0"/>
                          <a:cs typeface="Arial" panose="020B0604020202020204" pitchFamily="34" charset="0"/>
                        </a:rPr>
                        <a:t>2023 / 24 £m</a:t>
                      </a:r>
                      <a:endParaRPr lang="en-GB" sz="2400" dirty="0">
                        <a:latin typeface="Arial" panose="020B0604020202020204" pitchFamily="34" charset="0"/>
                        <a:cs typeface="Arial" panose="020B0604020202020204" pitchFamily="34" charset="0"/>
                      </a:endParaRPr>
                    </a:p>
                  </a:txBody>
                  <a:tcPr/>
                </a:tc>
                <a:tc>
                  <a:txBody>
                    <a:bodyPr/>
                    <a:lstStyle/>
                    <a:p>
                      <a:pPr algn="r"/>
                      <a:r>
                        <a:rPr lang="en-GB" sz="2400" dirty="0" smtClean="0">
                          <a:latin typeface="Arial" panose="020B0604020202020204" pitchFamily="34" charset="0"/>
                          <a:cs typeface="Arial" panose="020B0604020202020204" pitchFamily="34" charset="0"/>
                        </a:rPr>
                        <a:t>Total £m</a:t>
                      </a:r>
                      <a:endParaRPr lang="en-GB" sz="2400" dirty="0">
                        <a:latin typeface="Arial" panose="020B0604020202020204" pitchFamily="34" charset="0"/>
                        <a:cs typeface="Arial" panose="020B0604020202020204" pitchFamily="34" charset="0"/>
                      </a:endParaRPr>
                    </a:p>
                  </a:txBody>
                  <a:tcPr/>
                </a:tc>
              </a:tr>
              <a:tr h="370840">
                <a:tc rowSpan="2">
                  <a:txBody>
                    <a:bodyPr/>
                    <a:lstStyle/>
                    <a:p>
                      <a:r>
                        <a:rPr lang="en-GB" sz="2400" dirty="0" smtClean="0">
                          <a:latin typeface="Arial" panose="020B0604020202020204" pitchFamily="34" charset="0"/>
                          <a:cs typeface="Arial" panose="020B0604020202020204" pitchFamily="34" charset="0"/>
                        </a:rPr>
                        <a:t>Children,</a:t>
                      </a:r>
                      <a:r>
                        <a:rPr lang="en-GB" sz="2400" baseline="0" dirty="0" smtClean="0">
                          <a:latin typeface="Arial" panose="020B0604020202020204" pitchFamily="34" charset="0"/>
                          <a:cs typeface="Arial" panose="020B0604020202020204" pitchFamily="34" charset="0"/>
                        </a:rPr>
                        <a:t> Families &amp; Education</a:t>
                      </a:r>
                      <a:endParaRPr lang="en-GB" sz="2400" dirty="0">
                        <a:latin typeface="Arial" panose="020B0604020202020204" pitchFamily="34" charset="0"/>
                        <a:cs typeface="Arial" panose="020B0604020202020204" pitchFamily="34" charset="0"/>
                      </a:endParaRPr>
                    </a:p>
                  </a:txBody>
                  <a:tcPr/>
                </a:tc>
                <a:tc>
                  <a:txBody>
                    <a:bodyPr/>
                    <a:lstStyle/>
                    <a:p>
                      <a:r>
                        <a:rPr lang="en-GB" sz="2400" dirty="0" smtClean="0">
                          <a:latin typeface="Arial" panose="020B0604020202020204" pitchFamily="34" charset="0"/>
                          <a:cs typeface="Arial" panose="020B0604020202020204" pitchFamily="34" charset="0"/>
                        </a:rPr>
                        <a:t>Savings</a:t>
                      </a:r>
                      <a:endParaRPr lang="en-GB" sz="2400" dirty="0">
                        <a:latin typeface="Arial" panose="020B0604020202020204" pitchFamily="34" charset="0"/>
                        <a:cs typeface="Arial" panose="020B0604020202020204" pitchFamily="34" charset="0"/>
                      </a:endParaRPr>
                    </a:p>
                  </a:txBody>
                  <a:tcPr/>
                </a:tc>
                <a:tc>
                  <a:txBody>
                    <a:bodyPr/>
                    <a:lstStyle/>
                    <a:p>
                      <a:pPr algn="r"/>
                      <a:r>
                        <a:rPr lang="en-GB" sz="2400" dirty="0" smtClean="0">
                          <a:solidFill>
                            <a:srgbClr val="FF0000"/>
                          </a:solidFill>
                          <a:latin typeface="Arial" panose="020B0604020202020204" pitchFamily="34" charset="0"/>
                          <a:cs typeface="Arial" panose="020B0604020202020204" pitchFamily="34" charset="0"/>
                        </a:rPr>
                        <a:t>-9.433</a:t>
                      </a:r>
                      <a:endParaRPr lang="en-GB" sz="2400" dirty="0">
                        <a:solidFill>
                          <a:srgbClr val="FF0000"/>
                        </a:solidFill>
                        <a:latin typeface="Arial" panose="020B0604020202020204" pitchFamily="34" charset="0"/>
                        <a:cs typeface="Arial" panose="020B0604020202020204" pitchFamily="34" charset="0"/>
                      </a:endParaRPr>
                    </a:p>
                  </a:txBody>
                  <a:tcPr/>
                </a:tc>
                <a:tc>
                  <a:txBody>
                    <a:bodyPr/>
                    <a:lstStyle/>
                    <a:p>
                      <a:pPr algn="r"/>
                      <a:r>
                        <a:rPr lang="en-GB" sz="2400" dirty="0" smtClean="0">
                          <a:solidFill>
                            <a:srgbClr val="FF0000"/>
                          </a:solidFill>
                          <a:latin typeface="Arial" panose="020B0604020202020204" pitchFamily="34" charset="0"/>
                          <a:cs typeface="Arial" panose="020B0604020202020204" pitchFamily="34" charset="0"/>
                        </a:rPr>
                        <a:t>-4.694</a:t>
                      </a:r>
                      <a:endParaRPr lang="en-GB" sz="2400" dirty="0">
                        <a:solidFill>
                          <a:srgbClr val="FF0000"/>
                        </a:solidFill>
                        <a:latin typeface="Arial" panose="020B0604020202020204" pitchFamily="34" charset="0"/>
                        <a:cs typeface="Arial" panose="020B0604020202020204" pitchFamily="34" charset="0"/>
                      </a:endParaRPr>
                    </a:p>
                  </a:txBody>
                  <a:tcPr/>
                </a:tc>
                <a:tc>
                  <a:txBody>
                    <a:bodyPr/>
                    <a:lstStyle/>
                    <a:p>
                      <a:pPr algn="r"/>
                      <a:r>
                        <a:rPr lang="en-GB" sz="2400" dirty="0" smtClean="0">
                          <a:solidFill>
                            <a:srgbClr val="FF0000"/>
                          </a:solidFill>
                          <a:latin typeface="Arial" panose="020B0604020202020204" pitchFamily="34" charset="0"/>
                          <a:cs typeface="Arial" panose="020B0604020202020204" pitchFamily="34" charset="0"/>
                        </a:rPr>
                        <a:t>-2.296</a:t>
                      </a:r>
                      <a:endParaRPr lang="en-GB" sz="2400" dirty="0">
                        <a:solidFill>
                          <a:srgbClr val="FF0000"/>
                        </a:solidFill>
                        <a:latin typeface="Arial" panose="020B0604020202020204" pitchFamily="34" charset="0"/>
                        <a:cs typeface="Arial" panose="020B0604020202020204" pitchFamily="34" charset="0"/>
                      </a:endParaRPr>
                    </a:p>
                  </a:txBody>
                  <a:tcPr/>
                </a:tc>
                <a:tc>
                  <a:txBody>
                    <a:bodyPr/>
                    <a:lstStyle/>
                    <a:p>
                      <a:pPr algn="r"/>
                      <a:r>
                        <a:rPr lang="en-GB" sz="2400" dirty="0" smtClean="0">
                          <a:solidFill>
                            <a:srgbClr val="FF0000"/>
                          </a:solidFill>
                          <a:latin typeface="Arial" panose="020B0604020202020204" pitchFamily="34" charset="0"/>
                          <a:cs typeface="Arial" panose="020B0604020202020204" pitchFamily="34" charset="0"/>
                        </a:rPr>
                        <a:t>-16.423</a:t>
                      </a:r>
                      <a:endParaRPr lang="en-GB" sz="2400" dirty="0">
                        <a:solidFill>
                          <a:srgbClr val="FF0000"/>
                        </a:solidFill>
                        <a:latin typeface="Arial" panose="020B0604020202020204" pitchFamily="34" charset="0"/>
                        <a:cs typeface="Arial" panose="020B0604020202020204" pitchFamily="34" charset="0"/>
                      </a:endParaRPr>
                    </a:p>
                  </a:txBody>
                  <a:tcPr/>
                </a:tc>
              </a:tr>
              <a:tr h="370840">
                <a:tc vMerge="1">
                  <a:txBody>
                    <a:bodyPr/>
                    <a:lstStyle/>
                    <a:p>
                      <a:endParaRPr lang="en-GB" dirty="0"/>
                    </a:p>
                  </a:txBody>
                  <a:tcPr/>
                </a:tc>
                <a:tc>
                  <a:txBody>
                    <a:bodyPr/>
                    <a:lstStyle/>
                    <a:p>
                      <a:r>
                        <a:rPr lang="en-GB" sz="2400" dirty="0" smtClean="0">
                          <a:latin typeface="Arial" panose="020B0604020202020204" pitchFamily="34" charset="0"/>
                          <a:cs typeface="Arial" panose="020B0604020202020204" pitchFamily="34" charset="0"/>
                        </a:rPr>
                        <a:t>Growth</a:t>
                      </a:r>
                      <a:endParaRPr lang="en-GB" sz="2400" dirty="0">
                        <a:latin typeface="Arial" panose="020B0604020202020204" pitchFamily="34" charset="0"/>
                        <a:cs typeface="Arial" panose="020B0604020202020204" pitchFamily="34" charset="0"/>
                      </a:endParaRPr>
                    </a:p>
                  </a:txBody>
                  <a:tcPr/>
                </a:tc>
                <a:tc>
                  <a:txBody>
                    <a:bodyPr/>
                    <a:lstStyle/>
                    <a:p>
                      <a:pPr algn="r"/>
                      <a:r>
                        <a:rPr lang="en-GB" sz="2400" dirty="0" smtClean="0">
                          <a:latin typeface="Arial" panose="020B0604020202020204" pitchFamily="34" charset="0"/>
                          <a:cs typeface="Arial" panose="020B0604020202020204" pitchFamily="34" charset="0"/>
                        </a:rPr>
                        <a:t>20.433</a:t>
                      </a:r>
                      <a:endParaRPr lang="en-GB" sz="2400" dirty="0">
                        <a:latin typeface="Arial" panose="020B0604020202020204" pitchFamily="34" charset="0"/>
                        <a:cs typeface="Arial" panose="020B0604020202020204" pitchFamily="34" charset="0"/>
                      </a:endParaRPr>
                    </a:p>
                  </a:txBody>
                  <a:tcPr/>
                </a:tc>
                <a:tc>
                  <a:txBody>
                    <a:bodyPr/>
                    <a:lstStyle/>
                    <a:p>
                      <a:pPr algn="r"/>
                      <a:r>
                        <a:rPr lang="en-GB" sz="2400" dirty="0" smtClean="0">
                          <a:latin typeface="Arial" panose="020B0604020202020204" pitchFamily="34" charset="0"/>
                          <a:cs typeface="Arial" panose="020B0604020202020204" pitchFamily="34" charset="0"/>
                        </a:rPr>
                        <a:t>0.085</a:t>
                      </a:r>
                      <a:endParaRPr lang="en-GB" sz="2400" dirty="0">
                        <a:latin typeface="Arial" panose="020B0604020202020204" pitchFamily="34" charset="0"/>
                        <a:cs typeface="Arial" panose="020B0604020202020204" pitchFamily="34" charset="0"/>
                      </a:endParaRPr>
                    </a:p>
                  </a:txBody>
                  <a:tcPr/>
                </a:tc>
                <a:tc>
                  <a:txBody>
                    <a:bodyPr/>
                    <a:lstStyle/>
                    <a:p>
                      <a:pPr algn="r"/>
                      <a:r>
                        <a:rPr lang="en-GB" sz="2400" dirty="0" smtClean="0">
                          <a:latin typeface="Arial" panose="020B0604020202020204" pitchFamily="34" charset="0"/>
                          <a:cs typeface="Arial" panose="020B0604020202020204" pitchFamily="34" charset="0"/>
                        </a:rPr>
                        <a:t>0.077</a:t>
                      </a:r>
                      <a:endParaRPr lang="en-GB" sz="2400" dirty="0">
                        <a:latin typeface="Arial" panose="020B0604020202020204" pitchFamily="34" charset="0"/>
                        <a:cs typeface="Arial" panose="020B0604020202020204" pitchFamily="34" charset="0"/>
                      </a:endParaRPr>
                    </a:p>
                  </a:txBody>
                  <a:tcPr/>
                </a:tc>
                <a:tc>
                  <a:txBody>
                    <a:bodyPr/>
                    <a:lstStyle/>
                    <a:p>
                      <a:pPr algn="r"/>
                      <a:r>
                        <a:rPr lang="en-GB" sz="2400" dirty="0" smtClean="0">
                          <a:latin typeface="Arial" panose="020B0604020202020204" pitchFamily="34" charset="0"/>
                          <a:cs typeface="Arial" panose="020B0604020202020204" pitchFamily="34" charset="0"/>
                        </a:rPr>
                        <a:t>20.595</a:t>
                      </a:r>
                      <a:endParaRPr lang="en-GB" sz="2400" dirty="0">
                        <a:latin typeface="Arial" panose="020B0604020202020204" pitchFamily="34" charset="0"/>
                        <a:cs typeface="Arial" panose="020B0604020202020204" pitchFamily="34" charset="0"/>
                      </a:endParaRPr>
                    </a:p>
                  </a:txBody>
                  <a:tcPr/>
                </a:tc>
              </a:tr>
              <a:tr h="370840">
                <a:tc rowSpan="2">
                  <a:txBody>
                    <a:bodyPr/>
                    <a:lstStyle/>
                    <a:p>
                      <a:r>
                        <a:rPr lang="en-GB" sz="2400" dirty="0" smtClean="0">
                          <a:latin typeface="Arial" panose="020B0604020202020204" pitchFamily="34" charset="0"/>
                          <a:cs typeface="Arial" panose="020B0604020202020204" pitchFamily="34" charset="0"/>
                        </a:rPr>
                        <a:t>Health, Wellbeing &amp; Adults</a:t>
                      </a:r>
                      <a:endParaRPr lang="en-GB" sz="2400" dirty="0">
                        <a:latin typeface="Arial" panose="020B0604020202020204" pitchFamily="34" charset="0"/>
                        <a:cs typeface="Arial" panose="020B0604020202020204" pitchFamily="34" charset="0"/>
                      </a:endParaRPr>
                    </a:p>
                  </a:txBody>
                  <a:tcPr/>
                </a:tc>
                <a:tc>
                  <a:txBody>
                    <a:bodyPr/>
                    <a:lstStyle/>
                    <a:p>
                      <a:r>
                        <a:rPr lang="en-GB" sz="2400" dirty="0" smtClean="0">
                          <a:latin typeface="Arial" panose="020B0604020202020204" pitchFamily="34" charset="0"/>
                          <a:cs typeface="Arial" panose="020B0604020202020204" pitchFamily="34" charset="0"/>
                        </a:rPr>
                        <a:t>Savings</a:t>
                      </a:r>
                      <a:endParaRPr lang="en-GB" sz="2400" dirty="0">
                        <a:latin typeface="Arial" panose="020B0604020202020204" pitchFamily="34" charset="0"/>
                        <a:cs typeface="Arial" panose="020B0604020202020204" pitchFamily="34" charset="0"/>
                      </a:endParaRPr>
                    </a:p>
                  </a:txBody>
                  <a:tcPr/>
                </a:tc>
                <a:tc>
                  <a:txBody>
                    <a:bodyPr/>
                    <a:lstStyle/>
                    <a:p>
                      <a:pPr algn="r"/>
                      <a:r>
                        <a:rPr lang="en-GB" sz="2400" dirty="0" smtClean="0">
                          <a:solidFill>
                            <a:srgbClr val="FF0000"/>
                          </a:solidFill>
                          <a:latin typeface="Arial" panose="020B0604020202020204" pitchFamily="34" charset="0"/>
                          <a:cs typeface="Arial" panose="020B0604020202020204" pitchFamily="34" charset="0"/>
                        </a:rPr>
                        <a:t>-17.494</a:t>
                      </a:r>
                      <a:endParaRPr lang="en-GB" sz="2400" dirty="0">
                        <a:solidFill>
                          <a:srgbClr val="FF0000"/>
                        </a:solidFill>
                        <a:latin typeface="Arial" panose="020B0604020202020204" pitchFamily="34" charset="0"/>
                        <a:cs typeface="Arial" panose="020B0604020202020204" pitchFamily="34" charset="0"/>
                      </a:endParaRPr>
                    </a:p>
                  </a:txBody>
                  <a:tcPr/>
                </a:tc>
                <a:tc>
                  <a:txBody>
                    <a:bodyPr/>
                    <a:lstStyle/>
                    <a:p>
                      <a:pPr algn="r"/>
                      <a:r>
                        <a:rPr lang="en-GB" sz="2400" dirty="0" smtClean="0">
                          <a:solidFill>
                            <a:srgbClr val="FF0000"/>
                          </a:solidFill>
                          <a:latin typeface="Arial" panose="020B0604020202020204" pitchFamily="34" charset="0"/>
                          <a:cs typeface="Arial" panose="020B0604020202020204" pitchFamily="34" charset="0"/>
                        </a:rPr>
                        <a:t>-10.745</a:t>
                      </a:r>
                      <a:endParaRPr lang="en-GB" sz="2400" dirty="0">
                        <a:solidFill>
                          <a:srgbClr val="FF0000"/>
                        </a:solidFill>
                        <a:latin typeface="Arial" panose="020B0604020202020204" pitchFamily="34" charset="0"/>
                        <a:cs typeface="Arial" panose="020B0604020202020204" pitchFamily="34" charset="0"/>
                      </a:endParaRPr>
                    </a:p>
                  </a:txBody>
                  <a:tcPr/>
                </a:tc>
                <a:tc>
                  <a:txBody>
                    <a:bodyPr/>
                    <a:lstStyle/>
                    <a:p>
                      <a:pPr algn="r"/>
                      <a:r>
                        <a:rPr lang="en-GB" sz="2400" dirty="0" smtClean="0">
                          <a:solidFill>
                            <a:srgbClr val="FF0000"/>
                          </a:solidFill>
                          <a:latin typeface="Arial" panose="020B0604020202020204" pitchFamily="34" charset="0"/>
                          <a:cs typeface="Arial" panose="020B0604020202020204" pitchFamily="34" charset="0"/>
                        </a:rPr>
                        <a:t>-9.505</a:t>
                      </a:r>
                      <a:endParaRPr lang="en-GB" sz="2400" dirty="0">
                        <a:solidFill>
                          <a:srgbClr val="FF0000"/>
                        </a:solidFill>
                        <a:latin typeface="Arial" panose="020B0604020202020204" pitchFamily="34" charset="0"/>
                        <a:cs typeface="Arial" panose="020B0604020202020204" pitchFamily="34" charset="0"/>
                      </a:endParaRPr>
                    </a:p>
                  </a:txBody>
                  <a:tcPr/>
                </a:tc>
                <a:tc>
                  <a:txBody>
                    <a:bodyPr/>
                    <a:lstStyle/>
                    <a:p>
                      <a:pPr algn="r"/>
                      <a:r>
                        <a:rPr lang="en-GB" sz="2400" dirty="0" smtClean="0">
                          <a:solidFill>
                            <a:srgbClr val="FF0000"/>
                          </a:solidFill>
                          <a:latin typeface="Arial" panose="020B0604020202020204" pitchFamily="34" charset="0"/>
                          <a:cs typeface="Arial" panose="020B0604020202020204" pitchFamily="34" charset="0"/>
                        </a:rPr>
                        <a:t>-37.744</a:t>
                      </a:r>
                      <a:endParaRPr lang="en-GB" sz="2400" dirty="0">
                        <a:solidFill>
                          <a:srgbClr val="FF0000"/>
                        </a:solidFill>
                        <a:latin typeface="Arial" panose="020B0604020202020204" pitchFamily="34" charset="0"/>
                        <a:cs typeface="Arial" panose="020B0604020202020204" pitchFamily="34" charset="0"/>
                      </a:endParaRPr>
                    </a:p>
                  </a:txBody>
                  <a:tcPr/>
                </a:tc>
              </a:tr>
              <a:tr h="370840">
                <a:tc vMerge="1">
                  <a:txBody>
                    <a:bodyPr/>
                    <a:lstStyle/>
                    <a:p>
                      <a:endParaRPr lang="en-GB" dirty="0"/>
                    </a:p>
                  </a:txBody>
                  <a:tcPr/>
                </a:tc>
                <a:tc>
                  <a:txBody>
                    <a:bodyPr/>
                    <a:lstStyle/>
                    <a:p>
                      <a:r>
                        <a:rPr lang="en-GB" sz="2400" dirty="0" smtClean="0">
                          <a:latin typeface="Arial" panose="020B0604020202020204" pitchFamily="34" charset="0"/>
                          <a:cs typeface="Arial" panose="020B0604020202020204" pitchFamily="34" charset="0"/>
                        </a:rPr>
                        <a:t>Growth</a:t>
                      </a:r>
                      <a:endParaRPr lang="en-GB" sz="2400" dirty="0">
                        <a:latin typeface="Arial" panose="020B0604020202020204" pitchFamily="34" charset="0"/>
                        <a:cs typeface="Arial" panose="020B0604020202020204" pitchFamily="34" charset="0"/>
                      </a:endParaRPr>
                    </a:p>
                  </a:txBody>
                  <a:tcPr/>
                </a:tc>
                <a:tc>
                  <a:txBody>
                    <a:bodyPr/>
                    <a:lstStyle/>
                    <a:p>
                      <a:pPr algn="r"/>
                      <a:r>
                        <a:rPr lang="en-GB" sz="2400" dirty="0" smtClean="0">
                          <a:latin typeface="Arial" panose="020B0604020202020204" pitchFamily="34" charset="0"/>
                          <a:cs typeface="Arial" panose="020B0604020202020204" pitchFamily="34" charset="0"/>
                        </a:rPr>
                        <a:t>29.251</a:t>
                      </a:r>
                      <a:endParaRPr lang="en-GB" sz="2400" dirty="0">
                        <a:latin typeface="Arial" panose="020B0604020202020204" pitchFamily="34" charset="0"/>
                        <a:cs typeface="Arial" panose="020B0604020202020204" pitchFamily="34" charset="0"/>
                      </a:endParaRPr>
                    </a:p>
                  </a:txBody>
                  <a:tcPr/>
                </a:tc>
                <a:tc>
                  <a:txBody>
                    <a:bodyPr/>
                    <a:lstStyle/>
                    <a:p>
                      <a:pPr algn="r"/>
                      <a:r>
                        <a:rPr lang="en-GB" sz="2400" dirty="0" smtClean="0">
                          <a:latin typeface="Arial" panose="020B0604020202020204" pitchFamily="34" charset="0"/>
                          <a:cs typeface="Arial" panose="020B0604020202020204" pitchFamily="34" charset="0"/>
                        </a:rPr>
                        <a:t>6.919</a:t>
                      </a:r>
                      <a:endParaRPr lang="en-GB" sz="2400" dirty="0">
                        <a:latin typeface="Arial" panose="020B0604020202020204" pitchFamily="34" charset="0"/>
                        <a:cs typeface="Arial" panose="020B0604020202020204" pitchFamily="34" charset="0"/>
                      </a:endParaRPr>
                    </a:p>
                  </a:txBody>
                  <a:tcPr/>
                </a:tc>
                <a:tc>
                  <a:txBody>
                    <a:bodyPr/>
                    <a:lstStyle/>
                    <a:p>
                      <a:pPr algn="r"/>
                      <a:r>
                        <a:rPr lang="en-GB" sz="2400" dirty="0" smtClean="0">
                          <a:latin typeface="Arial" panose="020B0604020202020204" pitchFamily="34" charset="0"/>
                          <a:cs typeface="Arial" panose="020B0604020202020204" pitchFamily="34" charset="0"/>
                        </a:rPr>
                        <a:t>6.880</a:t>
                      </a:r>
                      <a:endParaRPr lang="en-GB" sz="2400" dirty="0">
                        <a:latin typeface="Arial" panose="020B0604020202020204" pitchFamily="34" charset="0"/>
                        <a:cs typeface="Arial" panose="020B0604020202020204" pitchFamily="34" charset="0"/>
                      </a:endParaRPr>
                    </a:p>
                  </a:txBody>
                  <a:tcPr/>
                </a:tc>
                <a:tc>
                  <a:txBody>
                    <a:bodyPr/>
                    <a:lstStyle/>
                    <a:p>
                      <a:pPr algn="r"/>
                      <a:r>
                        <a:rPr lang="en-GB" sz="2400" dirty="0" smtClean="0">
                          <a:latin typeface="Arial" panose="020B0604020202020204" pitchFamily="34" charset="0"/>
                          <a:cs typeface="Arial" panose="020B0604020202020204" pitchFamily="34" charset="0"/>
                        </a:rPr>
                        <a:t>43.049</a:t>
                      </a:r>
                      <a:endParaRPr lang="en-GB" sz="2400" dirty="0">
                        <a:latin typeface="Arial" panose="020B0604020202020204" pitchFamily="34" charset="0"/>
                        <a:cs typeface="Arial" panose="020B0604020202020204" pitchFamily="34" charset="0"/>
                      </a:endParaRPr>
                    </a:p>
                  </a:txBody>
                  <a:tcPr/>
                </a:tc>
              </a:tr>
              <a:tr h="370840">
                <a:tc rowSpan="2">
                  <a:txBody>
                    <a:bodyPr/>
                    <a:lstStyle/>
                    <a:p>
                      <a:r>
                        <a:rPr lang="en-GB" sz="2400" dirty="0" smtClean="0">
                          <a:latin typeface="Arial" panose="020B0604020202020204" pitchFamily="34" charset="0"/>
                          <a:cs typeface="Arial" panose="020B0604020202020204" pitchFamily="34" charset="0"/>
                        </a:rPr>
                        <a:t>Place</a:t>
                      </a:r>
                      <a:endParaRPr lang="en-GB" sz="2400" dirty="0">
                        <a:latin typeface="Arial" panose="020B0604020202020204" pitchFamily="34" charset="0"/>
                        <a:cs typeface="Arial" panose="020B0604020202020204" pitchFamily="34" charset="0"/>
                      </a:endParaRPr>
                    </a:p>
                  </a:txBody>
                  <a:tcPr/>
                </a:tc>
                <a:tc>
                  <a:txBody>
                    <a:bodyPr/>
                    <a:lstStyle/>
                    <a:p>
                      <a:r>
                        <a:rPr lang="en-GB" sz="2400" dirty="0" smtClean="0">
                          <a:latin typeface="Arial" panose="020B0604020202020204" pitchFamily="34" charset="0"/>
                          <a:cs typeface="Arial" panose="020B0604020202020204" pitchFamily="34" charset="0"/>
                        </a:rPr>
                        <a:t>Savings</a:t>
                      </a:r>
                      <a:endParaRPr lang="en-GB" sz="2400" dirty="0">
                        <a:latin typeface="Arial" panose="020B0604020202020204" pitchFamily="34" charset="0"/>
                        <a:cs typeface="Arial" panose="020B0604020202020204" pitchFamily="34" charset="0"/>
                      </a:endParaRPr>
                    </a:p>
                  </a:txBody>
                  <a:tcPr/>
                </a:tc>
                <a:tc>
                  <a:txBody>
                    <a:bodyPr/>
                    <a:lstStyle/>
                    <a:p>
                      <a:pPr algn="r"/>
                      <a:r>
                        <a:rPr lang="en-GB" sz="2400" dirty="0" smtClean="0">
                          <a:solidFill>
                            <a:srgbClr val="FF0000"/>
                          </a:solidFill>
                          <a:latin typeface="Arial" panose="020B0604020202020204" pitchFamily="34" charset="0"/>
                          <a:cs typeface="Arial" panose="020B0604020202020204" pitchFamily="34" charset="0"/>
                        </a:rPr>
                        <a:t>-12.759</a:t>
                      </a:r>
                      <a:endParaRPr lang="en-GB" sz="2400" dirty="0">
                        <a:solidFill>
                          <a:srgbClr val="FF0000"/>
                        </a:solidFill>
                        <a:latin typeface="Arial" panose="020B0604020202020204" pitchFamily="34" charset="0"/>
                        <a:cs typeface="Arial" panose="020B0604020202020204" pitchFamily="34" charset="0"/>
                      </a:endParaRPr>
                    </a:p>
                  </a:txBody>
                  <a:tcPr/>
                </a:tc>
                <a:tc>
                  <a:txBody>
                    <a:bodyPr/>
                    <a:lstStyle/>
                    <a:p>
                      <a:pPr algn="r"/>
                      <a:r>
                        <a:rPr lang="en-GB" sz="2400" dirty="0" smtClean="0">
                          <a:solidFill>
                            <a:srgbClr val="FF0000"/>
                          </a:solidFill>
                          <a:latin typeface="Arial" panose="020B0604020202020204" pitchFamily="34" charset="0"/>
                          <a:cs typeface="Arial" panose="020B0604020202020204" pitchFamily="34" charset="0"/>
                        </a:rPr>
                        <a:t>-7.378</a:t>
                      </a:r>
                      <a:endParaRPr lang="en-GB" sz="2400" dirty="0">
                        <a:solidFill>
                          <a:srgbClr val="FF0000"/>
                        </a:solidFill>
                        <a:latin typeface="Arial" panose="020B0604020202020204" pitchFamily="34" charset="0"/>
                        <a:cs typeface="Arial" panose="020B0604020202020204" pitchFamily="34" charset="0"/>
                      </a:endParaRPr>
                    </a:p>
                  </a:txBody>
                  <a:tcPr/>
                </a:tc>
                <a:tc>
                  <a:txBody>
                    <a:bodyPr/>
                    <a:lstStyle/>
                    <a:p>
                      <a:pPr algn="r"/>
                      <a:r>
                        <a:rPr lang="en-GB" sz="2400" dirty="0" smtClean="0">
                          <a:solidFill>
                            <a:srgbClr val="FF0000"/>
                          </a:solidFill>
                          <a:latin typeface="Arial" panose="020B0604020202020204" pitchFamily="34" charset="0"/>
                          <a:cs typeface="Arial" panose="020B0604020202020204" pitchFamily="34" charset="0"/>
                        </a:rPr>
                        <a:t>-3.513</a:t>
                      </a:r>
                      <a:endParaRPr lang="en-GB" sz="2400" dirty="0">
                        <a:solidFill>
                          <a:srgbClr val="FF0000"/>
                        </a:solidFill>
                        <a:latin typeface="Arial" panose="020B0604020202020204" pitchFamily="34" charset="0"/>
                        <a:cs typeface="Arial" panose="020B0604020202020204" pitchFamily="34" charset="0"/>
                      </a:endParaRPr>
                    </a:p>
                  </a:txBody>
                  <a:tcPr/>
                </a:tc>
                <a:tc>
                  <a:txBody>
                    <a:bodyPr/>
                    <a:lstStyle/>
                    <a:p>
                      <a:pPr algn="r"/>
                      <a:r>
                        <a:rPr lang="en-GB" sz="2400" dirty="0" smtClean="0">
                          <a:solidFill>
                            <a:srgbClr val="FF0000"/>
                          </a:solidFill>
                          <a:latin typeface="Arial" panose="020B0604020202020204" pitchFamily="34" charset="0"/>
                          <a:cs typeface="Arial" panose="020B0604020202020204" pitchFamily="34" charset="0"/>
                        </a:rPr>
                        <a:t>-23.650</a:t>
                      </a:r>
                      <a:endParaRPr lang="en-GB" sz="2400" dirty="0">
                        <a:solidFill>
                          <a:srgbClr val="FF0000"/>
                        </a:solidFill>
                        <a:latin typeface="Arial" panose="020B0604020202020204" pitchFamily="34" charset="0"/>
                        <a:cs typeface="Arial" panose="020B0604020202020204" pitchFamily="34" charset="0"/>
                      </a:endParaRPr>
                    </a:p>
                  </a:txBody>
                  <a:tcPr/>
                </a:tc>
              </a:tr>
              <a:tr h="370840">
                <a:tc vMerge="1">
                  <a:txBody>
                    <a:bodyPr/>
                    <a:lstStyle/>
                    <a:p>
                      <a:endParaRPr lang="en-GB" dirty="0"/>
                    </a:p>
                  </a:txBody>
                  <a:tcPr/>
                </a:tc>
                <a:tc>
                  <a:txBody>
                    <a:bodyPr/>
                    <a:lstStyle/>
                    <a:p>
                      <a:r>
                        <a:rPr lang="en-GB" sz="2400" dirty="0" smtClean="0">
                          <a:latin typeface="Arial" panose="020B0604020202020204" pitchFamily="34" charset="0"/>
                          <a:cs typeface="Arial" panose="020B0604020202020204" pitchFamily="34" charset="0"/>
                        </a:rPr>
                        <a:t>Growth</a:t>
                      </a:r>
                      <a:endParaRPr lang="en-GB" sz="2400" dirty="0">
                        <a:latin typeface="Arial" panose="020B0604020202020204" pitchFamily="34" charset="0"/>
                        <a:cs typeface="Arial" panose="020B0604020202020204" pitchFamily="34" charset="0"/>
                      </a:endParaRPr>
                    </a:p>
                  </a:txBody>
                  <a:tcPr/>
                </a:tc>
                <a:tc>
                  <a:txBody>
                    <a:bodyPr/>
                    <a:lstStyle/>
                    <a:p>
                      <a:pPr algn="r"/>
                      <a:r>
                        <a:rPr lang="en-GB" sz="2400" dirty="0" smtClean="0">
                          <a:latin typeface="Arial" panose="020B0604020202020204" pitchFamily="34" charset="0"/>
                          <a:cs typeface="Arial" panose="020B0604020202020204" pitchFamily="34" charset="0"/>
                        </a:rPr>
                        <a:t>10.102</a:t>
                      </a:r>
                      <a:endParaRPr lang="en-GB" sz="2400" dirty="0">
                        <a:latin typeface="Arial" panose="020B0604020202020204" pitchFamily="34" charset="0"/>
                        <a:cs typeface="Arial" panose="020B0604020202020204" pitchFamily="34" charset="0"/>
                      </a:endParaRPr>
                    </a:p>
                  </a:txBody>
                  <a:tcPr/>
                </a:tc>
                <a:tc>
                  <a:txBody>
                    <a:bodyPr/>
                    <a:lstStyle/>
                    <a:p>
                      <a:pPr algn="r"/>
                      <a:r>
                        <a:rPr lang="en-GB" sz="2400" dirty="0" smtClean="0">
                          <a:latin typeface="Arial" panose="020B0604020202020204" pitchFamily="34" charset="0"/>
                          <a:cs typeface="Arial" panose="020B0604020202020204" pitchFamily="34" charset="0"/>
                        </a:rPr>
                        <a:t>0.800</a:t>
                      </a:r>
                      <a:endParaRPr lang="en-GB" sz="2400" dirty="0">
                        <a:latin typeface="Arial" panose="020B0604020202020204" pitchFamily="34" charset="0"/>
                        <a:cs typeface="Arial" panose="020B0604020202020204" pitchFamily="34" charset="0"/>
                      </a:endParaRPr>
                    </a:p>
                  </a:txBody>
                  <a:tcPr/>
                </a:tc>
                <a:tc>
                  <a:txBody>
                    <a:bodyPr/>
                    <a:lstStyle/>
                    <a:p>
                      <a:pPr algn="r"/>
                      <a:r>
                        <a:rPr lang="en-GB" sz="2400" dirty="0" smtClean="0">
                          <a:latin typeface="Arial" panose="020B0604020202020204" pitchFamily="34" charset="0"/>
                          <a:cs typeface="Arial" panose="020B0604020202020204" pitchFamily="34" charset="0"/>
                        </a:rPr>
                        <a:t>1.000</a:t>
                      </a:r>
                      <a:endParaRPr lang="en-GB" sz="2400" dirty="0">
                        <a:latin typeface="Arial" panose="020B0604020202020204" pitchFamily="34" charset="0"/>
                        <a:cs typeface="Arial" panose="020B0604020202020204" pitchFamily="34" charset="0"/>
                      </a:endParaRPr>
                    </a:p>
                  </a:txBody>
                  <a:tcPr/>
                </a:tc>
                <a:tc>
                  <a:txBody>
                    <a:bodyPr/>
                    <a:lstStyle/>
                    <a:p>
                      <a:pPr algn="r"/>
                      <a:r>
                        <a:rPr lang="en-GB" sz="2400" dirty="0" smtClean="0">
                          <a:latin typeface="Arial" panose="020B0604020202020204" pitchFamily="34" charset="0"/>
                          <a:cs typeface="Arial" panose="020B0604020202020204" pitchFamily="34" charset="0"/>
                        </a:rPr>
                        <a:t>11.902</a:t>
                      </a:r>
                      <a:endParaRPr lang="en-GB" sz="2400" dirty="0">
                        <a:latin typeface="Arial" panose="020B0604020202020204" pitchFamily="34" charset="0"/>
                        <a:cs typeface="Arial" panose="020B0604020202020204" pitchFamily="34" charset="0"/>
                      </a:endParaRPr>
                    </a:p>
                  </a:txBody>
                  <a:tcPr/>
                </a:tc>
              </a:tr>
              <a:tr h="370840">
                <a:tc rowSpan="2">
                  <a:txBody>
                    <a:bodyPr/>
                    <a:lstStyle/>
                    <a:p>
                      <a:r>
                        <a:rPr lang="en-GB" sz="2400" dirty="0" smtClean="0">
                          <a:latin typeface="Arial" panose="020B0604020202020204" pitchFamily="34" charset="0"/>
                          <a:cs typeface="Arial" panose="020B0604020202020204" pitchFamily="34" charset="0"/>
                        </a:rPr>
                        <a:t>Resources</a:t>
                      </a:r>
                      <a:endParaRPr lang="en-GB" sz="2400" dirty="0">
                        <a:latin typeface="Arial" panose="020B0604020202020204" pitchFamily="34" charset="0"/>
                        <a:cs typeface="Arial" panose="020B0604020202020204" pitchFamily="34" charset="0"/>
                      </a:endParaRPr>
                    </a:p>
                  </a:txBody>
                  <a:tcPr/>
                </a:tc>
                <a:tc>
                  <a:txBody>
                    <a:bodyPr/>
                    <a:lstStyle/>
                    <a:p>
                      <a:r>
                        <a:rPr lang="en-GB" sz="2400" dirty="0" smtClean="0">
                          <a:latin typeface="Arial" panose="020B0604020202020204" pitchFamily="34" charset="0"/>
                          <a:cs typeface="Arial" panose="020B0604020202020204" pitchFamily="34" charset="0"/>
                        </a:rPr>
                        <a:t>Savings</a:t>
                      </a:r>
                      <a:endParaRPr lang="en-GB" sz="2400" dirty="0">
                        <a:latin typeface="Arial" panose="020B0604020202020204" pitchFamily="34" charset="0"/>
                        <a:cs typeface="Arial" panose="020B0604020202020204" pitchFamily="34" charset="0"/>
                      </a:endParaRPr>
                    </a:p>
                  </a:txBody>
                  <a:tcPr/>
                </a:tc>
                <a:tc>
                  <a:txBody>
                    <a:bodyPr/>
                    <a:lstStyle/>
                    <a:p>
                      <a:pPr algn="r"/>
                      <a:r>
                        <a:rPr lang="en-GB" sz="2400" dirty="0" smtClean="0">
                          <a:solidFill>
                            <a:srgbClr val="FF0000"/>
                          </a:solidFill>
                          <a:latin typeface="Arial" panose="020B0604020202020204" pitchFamily="34" charset="0"/>
                          <a:cs typeface="Arial" panose="020B0604020202020204" pitchFamily="34" charset="0"/>
                        </a:rPr>
                        <a:t>-4.982</a:t>
                      </a:r>
                      <a:endParaRPr lang="en-GB" sz="2400" dirty="0">
                        <a:solidFill>
                          <a:srgbClr val="FF0000"/>
                        </a:solidFill>
                        <a:latin typeface="Arial" panose="020B0604020202020204" pitchFamily="34" charset="0"/>
                        <a:cs typeface="Arial" panose="020B0604020202020204" pitchFamily="34" charset="0"/>
                      </a:endParaRPr>
                    </a:p>
                  </a:txBody>
                  <a:tcPr/>
                </a:tc>
                <a:tc>
                  <a:txBody>
                    <a:bodyPr/>
                    <a:lstStyle/>
                    <a:p>
                      <a:pPr algn="r"/>
                      <a:r>
                        <a:rPr lang="en-GB" sz="2400" dirty="0" smtClean="0">
                          <a:solidFill>
                            <a:srgbClr val="FF0000"/>
                          </a:solidFill>
                          <a:latin typeface="Arial" panose="020B0604020202020204" pitchFamily="34" charset="0"/>
                          <a:cs typeface="Arial" panose="020B0604020202020204" pitchFamily="34" charset="0"/>
                        </a:rPr>
                        <a:t>-1.693</a:t>
                      </a:r>
                      <a:endParaRPr lang="en-GB" sz="2400" dirty="0">
                        <a:solidFill>
                          <a:srgbClr val="FF0000"/>
                        </a:solidFill>
                        <a:latin typeface="Arial" panose="020B0604020202020204" pitchFamily="34" charset="0"/>
                        <a:cs typeface="Arial" panose="020B0604020202020204" pitchFamily="34" charset="0"/>
                      </a:endParaRPr>
                    </a:p>
                  </a:txBody>
                  <a:tcPr/>
                </a:tc>
                <a:tc>
                  <a:txBody>
                    <a:bodyPr/>
                    <a:lstStyle/>
                    <a:p>
                      <a:pPr algn="r"/>
                      <a:r>
                        <a:rPr lang="en-GB" sz="2400" dirty="0" smtClean="0">
                          <a:solidFill>
                            <a:srgbClr val="FF0000"/>
                          </a:solidFill>
                          <a:latin typeface="Arial" panose="020B0604020202020204" pitchFamily="34" charset="0"/>
                          <a:cs typeface="Arial" panose="020B0604020202020204" pitchFamily="34" charset="0"/>
                        </a:rPr>
                        <a:t>-1.277</a:t>
                      </a:r>
                      <a:endParaRPr lang="en-GB" sz="2400" dirty="0">
                        <a:solidFill>
                          <a:srgbClr val="FF0000"/>
                        </a:solidFill>
                        <a:latin typeface="Arial" panose="020B0604020202020204" pitchFamily="34" charset="0"/>
                        <a:cs typeface="Arial" panose="020B0604020202020204" pitchFamily="34" charset="0"/>
                      </a:endParaRPr>
                    </a:p>
                  </a:txBody>
                  <a:tcPr/>
                </a:tc>
                <a:tc>
                  <a:txBody>
                    <a:bodyPr/>
                    <a:lstStyle/>
                    <a:p>
                      <a:pPr algn="r"/>
                      <a:r>
                        <a:rPr lang="en-GB" sz="2400" dirty="0" smtClean="0">
                          <a:solidFill>
                            <a:srgbClr val="FF0000"/>
                          </a:solidFill>
                          <a:latin typeface="Arial" panose="020B0604020202020204" pitchFamily="34" charset="0"/>
                          <a:cs typeface="Arial" panose="020B0604020202020204" pitchFamily="34" charset="0"/>
                        </a:rPr>
                        <a:t>-7.952</a:t>
                      </a:r>
                      <a:endParaRPr lang="en-GB" sz="2400" dirty="0">
                        <a:solidFill>
                          <a:srgbClr val="FF0000"/>
                        </a:solidFill>
                        <a:latin typeface="Arial" panose="020B0604020202020204" pitchFamily="34" charset="0"/>
                        <a:cs typeface="Arial" panose="020B0604020202020204" pitchFamily="34" charset="0"/>
                      </a:endParaRPr>
                    </a:p>
                  </a:txBody>
                  <a:tcPr/>
                </a:tc>
              </a:tr>
              <a:tr h="370840">
                <a:tc vMerge="1">
                  <a:txBody>
                    <a:bodyPr/>
                    <a:lstStyle/>
                    <a:p>
                      <a:endParaRPr lang="en-GB" dirty="0"/>
                    </a:p>
                  </a:txBody>
                  <a:tcPr/>
                </a:tc>
                <a:tc>
                  <a:txBody>
                    <a:bodyPr/>
                    <a:lstStyle/>
                    <a:p>
                      <a:r>
                        <a:rPr lang="en-GB" sz="2400" dirty="0" smtClean="0">
                          <a:latin typeface="Arial" panose="020B0604020202020204" pitchFamily="34" charset="0"/>
                          <a:cs typeface="Arial" panose="020B0604020202020204" pitchFamily="34" charset="0"/>
                        </a:rPr>
                        <a:t>Growth</a:t>
                      </a:r>
                      <a:endParaRPr lang="en-GB" sz="2400" dirty="0">
                        <a:latin typeface="Arial" panose="020B0604020202020204" pitchFamily="34" charset="0"/>
                        <a:cs typeface="Arial" panose="020B0604020202020204" pitchFamily="34" charset="0"/>
                      </a:endParaRPr>
                    </a:p>
                  </a:txBody>
                  <a:tcPr/>
                </a:tc>
                <a:tc>
                  <a:txBody>
                    <a:bodyPr/>
                    <a:lstStyle/>
                    <a:p>
                      <a:pPr algn="r"/>
                      <a:r>
                        <a:rPr lang="en-GB" sz="2400" dirty="0" smtClean="0">
                          <a:latin typeface="Arial" panose="020B0604020202020204" pitchFamily="34" charset="0"/>
                          <a:cs typeface="Arial" panose="020B0604020202020204" pitchFamily="34" charset="0"/>
                        </a:rPr>
                        <a:t>13.585</a:t>
                      </a:r>
                      <a:endParaRPr lang="en-GB" sz="2400" dirty="0">
                        <a:latin typeface="Arial" panose="020B0604020202020204" pitchFamily="34" charset="0"/>
                        <a:cs typeface="Arial" panose="020B0604020202020204" pitchFamily="34" charset="0"/>
                      </a:endParaRPr>
                    </a:p>
                  </a:txBody>
                  <a:tcPr/>
                </a:tc>
                <a:tc>
                  <a:txBody>
                    <a:bodyPr/>
                    <a:lstStyle/>
                    <a:p>
                      <a:pPr algn="r"/>
                      <a:r>
                        <a:rPr lang="en-GB" sz="2400" dirty="0" smtClean="0">
                          <a:solidFill>
                            <a:srgbClr val="FF0000"/>
                          </a:solidFill>
                          <a:latin typeface="Arial" panose="020B0604020202020204" pitchFamily="34" charset="0"/>
                          <a:cs typeface="Arial" panose="020B0604020202020204" pitchFamily="34" charset="0"/>
                        </a:rPr>
                        <a:t>-0.720</a:t>
                      </a:r>
                      <a:endParaRPr lang="en-GB" sz="2400" dirty="0">
                        <a:solidFill>
                          <a:srgbClr val="FF0000"/>
                        </a:solidFill>
                        <a:latin typeface="Arial" panose="020B0604020202020204" pitchFamily="34" charset="0"/>
                        <a:cs typeface="Arial" panose="020B0604020202020204" pitchFamily="34" charset="0"/>
                      </a:endParaRPr>
                    </a:p>
                  </a:txBody>
                  <a:tcPr/>
                </a:tc>
                <a:tc>
                  <a:txBody>
                    <a:bodyPr/>
                    <a:lstStyle/>
                    <a:p>
                      <a:pPr algn="r"/>
                      <a:r>
                        <a:rPr lang="en-GB" sz="2400" dirty="0" smtClean="0">
                          <a:solidFill>
                            <a:srgbClr val="FF0000"/>
                          </a:solidFill>
                          <a:latin typeface="Arial" panose="020B0604020202020204" pitchFamily="34" charset="0"/>
                          <a:cs typeface="Arial" panose="020B0604020202020204" pitchFamily="34" charset="0"/>
                        </a:rPr>
                        <a:t>-0.863</a:t>
                      </a:r>
                      <a:endParaRPr lang="en-GB" sz="2400" dirty="0">
                        <a:solidFill>
                          <a:srgbClr val="FF0000"/>
                        </a:solidFill>
                        <a:latin typeface="Arial" panose="020B0604020202020204" pitchFamily="34" charset="0"/>
                        <a:cs typeface="Arial" panose="020B0604020202020204" pitchFamily="34" charset="0"/>
                      </a:endParaRPr>
                    </a:p>
                  </a:txBody>
                  <a:tcPr/>
                </a:tc>
                <a:tc>
                  <a:txBody>
                    <a:bodyPr/>
                    <a:lstStyle/>
                    <a:p>
                      <a:pPr algn="r"/>
                      <a:r>
                        <a:rPr lang="en-GB" sz="2400" dirty="0" smtClean="0">
                          <a:latin typeface="Arial" panose="020B0604020202020204" pitchFamily="34" charset="0"/>
                          <a:cs typeface="Arial" panose="020B0604020202020204" pitchFamily="34" charset="0"/>
                        </a:rPr>
                        <a:t>12.002</a:t>
                      </a:r>
                      <a:endParaRPr lang="en-GB" sz="2400" dirty="0">
                        <a:latin typeface="Arial" panose="020B0604020202020204" pitchFamily="34" charset="0"/>
                        <a:cs typeface="Arial" panose="020B0604020202020204" pitchFamily="34" charset="0"/>
                      </a:endParaRPr>
                    </a:p>
                  </a:txBody>
                  <a:tcPr/>
                </a:tc>
              </a:tr>
              <a:tr h="370840">
                <a:tc rowSpan="2">
                  <a:txBody>
                    <a:bodyPr/>
                    <a:lstStyle/>
                    <a:p>
                      <a:r>
                        <a:rPr lang="en-GB" sz="2400" dirty="0" smtClean="0">
                          <a:solidFill>
                            <a:schemeClr val="tx1"/>
                          </a:solidFill>
                          <a:latin typeface="Arial" panose="020B0604020202020204" pitchFamily="34" charset="0"/>
                          <a:cs typeface="Arial" panose="020B0604020202020204" pitchFamily="34" charset="0"/>
                        </a:rPr>
                        <a:t>Corporate</a:t>
                      </a:r>
                      <a:endParaRPr lang="en-GB" sz="2400" dirty="0">
                        <a:solidFill>
                          <a:schemeClr val="tx1"/>
                        </a:solidFill>
                        <a:latin typeface="Arial" panose="020B0604020202020204" pitchFamily="34" charset="0"/>
                        <a:cs typeface="Arial" panose="020B0604020202020204" pitchFamily="34" charset="0"/>
                      </a:endParaRPr>
                    </a:p>
                  </a:txBody>
                  <a:tcPr/>
                </a:tc>
                <a:tc>
                  <a:txBody>
                    <a:bodyPr/>
                    <a:lstStyle/>
                    <a:p>
                      <a:r>
                        <a:rPr lang="en-GB" sz="2400" dirty="0" smtClean="0">
                          <a:solidFill>
                            <a:schemeClr val="tx1"/>
                          </a:solidFill>
                          <a:latin typeface="Arial" panose="020B0604020202020204" pitchFamily="34" charset="0"/>
                          <a:cs typeface="Arial" panose="020B0604020202020204" pitchFamily="34" charset="0"/>
                        </a:rPr>
                        <a:t>Savings</a:t>
                      </a:r>
                      <a:endParaRPr lang="en-GB" sz="2400" dirty="0">
                        <a:solidFill>
                          <a:schemeClr val="tx1"/>
                        </a:solidFill>
                        <a:latin typeface="Arial" panose="020B0604020202020204" pitchFamily="34" charset="0"/>
                        <a:cs typeface="Arial" panose="020B0604020202020204" pitchFamily="34" charset="0"/>
                      </a:endParaRPr>
                    </a:p>
                  </a:txBody>
                  <a:tcPr/>
                </a:tc>
                <a:tc>
                  <a:txBody>
                    <a:bodyPr/>
                    <a:lstStyle/>
                    <a:p>
                      <a:pPr algn="r"/>
                      <a:r>
                        <a:rPr lang="en-GB" sz="2400" dirty="0" smtClean="0">
                          <a:solidFill>
                            <a:srgbClr val="FF0000"/>
                          </a:solidFill>
                          <a:latin typeface="Arial" panose="020B0604020202020204" pitchFamily="34" charset="0"/>
                          <a:cs typeface="Arial" panose="020B0604020202020204" pitchFamily="34" charset="0"/>
                        </a:rPr>
                        <a:t>-37.895</a:t>
                      </a:r>
                      <a:endParaRPr lang="en-GB" sz="2400" dirty="0">
                        <a:solidFill>
                          <a:srgbClr val="FF0000"/>
                        </a:solidFill>
                        <a:latin typeface="Arial" panose="020B0604020202020204" pitchFamily="34" charset="0"/>
                        <a:cs typeface="Arial" panose="020B0604020202020204" pitchFamily="34" charset="0"/>
                      </a:endParaRPr>
                    </a:p>
                  </a:txBody>
                  <a:tcPr/>
                </a:tc>
                <a:tc>
                  <a:txBody>
                    <a:bodyPr/>
                    <a:lstStyle/>
                    <a:p>
                      <a:pPr algn="r"/>
                      <a:r>
                        <a:rPr lang="en-GB" sz="2400" dirty="0" smtClean="0">
                          <a:solidFill>
                            <a:schemeClr val="tx1"/>
                          </a:solidFill>
                          <a:latin typeface="Arial" panose="020B0604020202020204" pitchFamily="34" charset="0"/>
                          <a:cs typeface="Arial" panose="020B0604020202020204" pitchFamily="34" charset="0"/>
                        </a:rPr>
                        <a:t>22.373</a:t>
                      </a:r>
                      <a:endParaRPr lang="en-GB" sz="2400" dirty="0">
                        <a:solidFill>
                          <a:schemeClr val="tx1"/>
                        </a:solidFill>
                        <a:latin typeface="Arial" panose="020B0604020202020204" pitchFamily="34" charset="0"/>
                        <a:cs typeface="Arial" panose="020B0604020202020204" pitchFamily="34" charset="0"/>
                      </a:endParaRPr>
                    </a:p>
                  </a:txBody>
                  <a:tcPr/>
                </a:tc>
                <a:tc>
                  <a:txBody>
                    <a:bodyPr/>
                    <a:lstStyle/>
                    <a:p>
                      <a:pPr algn="r"/>
                      <a:r>
                        <a:rPr lang="en-GB" sz="2400" dirty="0" smtClean="0">
                          <a:solidFill>
                            <a:srgbClr val="FF0000"/>
                          </a:solidFill>
                          <a:latin typeface="Arial" panose="020B0604020202020204" pitchFamily="34" charset="0"/>
                          <a:cs typeface="Arial" panose="020B0604020202020204" pitchFamily="34" charset="0"/>
                        </a:rPr>
                        <a:t>-11.639</a:t>
                      </a:r>
                      <a:endParaRPr lang="en-GB" sz="2400" dirty="0">
                        <a:solidFill>
                          <a:srgbClr val="FF0000"/>
                        </a:solidFill>
                        <a:latin typeface="Arial" panose="020B0604020202020204" pitchFamily="34" charset="0"/>
                        <a:cs typeface="Arial" panose="020B0604020202020204" pitchFamily="34" charset="0"/>
                      </a:endParaRPr>
                    </a:p>
                  </a:txBody>
                  <a:tcPr/>
                </a:tc>
                <a:tc>
                  <a:txBody>
                    <a:bodyPr/>
                    <a:lstStyle/>
                    <a:p>
                      <a:pPr algn="r"/>
                      <a:r>
                        <a:rPr lang="en-GB" sz="2400" dirty="0" smtClean="0">
                          <a:solidFill>
                            <a:srgbClr val="FF0000"/>
                          </a:solidFill>
                          <a:latin typeface="Arial" panose="020B0604020202020204" pitchFamily="34" charset="0"/>
                          <a:cs typeface="Arial" panose="020B0604020202020204" pitchFamily="34" charset="0"/>
                        </a:rPr>
                        <a:t>-27.161</a:t>
                      </a:r>
                      <a:endParaRPr lang="en-GB" sz="2400" dirty="0">
                        <a:solidFill>
                          <a:srgbClr val="FF0000"/>
                        </a:solidFill>
                        <a:latin typeface="Arial" panose="020B0604020202020204" pitchFamily="34" charset="0"/>
                        <a:cs typeface="Arial" panose="020B0604020202020204" pitchFamily="34" charset="0"/>
                      </a:endParaRPr>
                    </a:p>
                  </a:txBody>
                  <a:tcPr/>
                </a:tc>
              </a:tr>
              <a:tr h="370840">
                <a:tc vMerge="1">
                  <a:txBody>
                    <a:bodyPr/>
                    <a:lstStyle/>
                    <a:p>
                      <a:endParaRPr lang="en-GB" sz="2400" dirty="0">
                        <a:latin typeface="Arial" panose="020B0604020202020204" pitchFamily="34" charset="0"/>
                        <a:cs typeface="Arial" panose="020B0604020202020204" pitchFamily="34" charset="0"/>
                      </a:endParaRPr>
                    </a:p>
                  </a:txBody>
                  <a:tcPr/>
                </a:tc>
                <a:tc>
                  <a:txBody>
                    <a:bodyPr/>
                    <a:lstStyle/>
                    <a:p>
                      <a:r>
                        <a:rPr lang="en-GB" sz="2400" dirty="0" smtClean="0">
                          <a:solidFill>
                            <a:schemeClr val="tx1"/>
                          </a:solidFill>
                          <a:latin typeface="Arial" panose="020B0604020202020204" pitchFamily="34" charset="0"/>
                          <a:cs typeface="Arial" panose="020B0604020202020204" pitchFamily="34" charset="0"/>
                        </a:rPr>
                        <a:t>Growth</a:t>
                      </a:r>
                      <a:endParaRPr lang="en-GB" sz="2400" dirty="0">
                        <a:solidFill>
                          <a:schemeClr val="tx1"/>
                        </a:solidFill>
                        <a:latin typeface="Arial" panose="020B0604020202020204" pitchFamily="34" charset="0"/>
                        <a:cs typeface="Arial" panose="020B0604020202020204" pitchFamily="34" charset="0"/>
                      </a:endParaRPr>
                    </a:p>
                  </a:txBody>
                  <a:tcPr/>
                </a:tc>
                <a:tc>
                  <a:txBody>
                    <a:bodyPr/>
                    <a:lstStyle/>
                    <a:p>
                      <a:pPr algn="r"/>
                      <a:r>
                        <a:rPr lang="en-GB" sz="2400" dirty="0" smtClean="0">
                          <a:solidFill>
                            <a:schemeClr val="tx1"/>
                          </a:solidFill>
                          <a:latin typeface="Arial" panose="020B0604020202020204" pitchFamily="34" charset="0"/>
                          <a:cs typeface="Arial" panose="020B0604020202020204" pitchFamily="34" charset="0"/>
                        </a:rPr>
                        <a:t>59.192</a:t>
                      </a:r>
                      <a:endParaRPr lang="en-GB" sz="2400" dirty="0">
                        <a:solidFill>
                          <a:schemeClr val="tx1"/>
                        </a:solidFill>
                        <a:latin typeface="Arial" panose="020B0604020202020204" pitchFamily="34" charset="0"/>
                        <a:cs typeface="Arial" panose="020B0604020202020204" pitchFamily="34" charset="0"/>
                      </a:endParaRPr>
                    </a:p>
                  </a:txBody>
                  <a:tcPr/>
                </a:tc>
                <a:tc>
                  <a:txBody>
                    <a:bodyPr/>
                    <a:lstStyle/>
                    <a:p>
                      <a:pPr algn="r"/>
                      <a:r>
                        <a:rPr lang="en-GB" sz="2400" dirty="0" smtClean="0">
                          <a:solidFill>
                            <a:schemeClr val="tx1"/>
                          </a:solidFill>
                          <a:latin typeface="Arial" panose="020B0604020202020204" pitchFamily="34" charset="0"/>
                          <a:cs typeface="Arial" panose="020B0604020202020204" pitchFamily="34" charset="0"/>
                        </a:rPr>
                        <a:t>8.430</a:t>
                      </a:r>
                      <a:endParaRPr lang="en-GB" sz="2400" dirty="0">
                        <a:solidFill>
                          <a:schemeClr val="tx1"/>
                        </a:solidFill>
                        <a:latin typeface="Arial" panose="020B0604020202020204" pitchFamily="34" charset="0"/>
                        <a:cs typeface="Arial" panose="020B0604020202020204" pitchFamily="34" charset="0"/>
                      </a:endParaRPr>
                    </a:p>
                  </a:txBody>
                  <a:tcPr/>
                </a:tc>
                <a:tc>
                  <a:txBody>
                    <a:bodyPr/>
                    <a:lstStyle/>
                    <a:p>
                      <a:pPr algn="r"/>
                      <a:r>
                        <a:rPr lang="en-GB" sz="2400" dirty="0" smtClean="0">
                          <a:solidFill>
                            <a:schemeClr val="tx1"/>
                          </a:solidFill>
                          <a:latin typeface="Arial" panose="020B0604020202020204" pitchFamily="34" charset="0"/>
                          <a:cs typeface="Arial" panose="020B0604020202020204" pitchFamily="34" charset="0"/>
                        </a:rPr>
                        <a:t>23.269</a:t>
                      </a:r>
                      <a:endParaRPr lang="en-GB" sz="2400" dirty="0">
                        <a:solidFill>
                          <a:schemeClr val="tx1"/>
                        </a:solidFill>
                        <a:latin typeface="Arial" panose="020B0604020202020204" pitchFamily="34" charset="0"/>
                        <a:cs typeface="Arial" panose="020B0604020202020204" pitchFamily="34" charset="0"/>
                      </a:endParaRPr>
                    </a:p>
                  </a:txBody>
                  <a:tcPr/>
                </a:tc>
                <a:tc>
                  <a:txBody>
                    <a:bodyPr/>
                    <a:lstStyle/>
                    <a:p>
                      <a:pPr algn="r"/>
                      <a:r>
                        <a:rPr lang="en-GB" sz="2400" dirty="0" smtClean="0">
                          <a:solidFill>
                            <a:schemeClr val="tx1"/>
                          </a:solidFill>
                          <a:latin typeface="Arial" panose="020B0604020202020204" pitchFamily="34" charset="0"/>
                          <a:cs typeface="Arial" panose="020B0604020202020204" pitchFamily="34" charset="0"/>
                        </a:rPr>
                        <a:t>90.891</a:t>
                      </a:r>
                      <a:endParaRPr lang="en-GB" sz="2400" dirty="0">
                        <a:solidFill>
                          <a:schemeClr val="tx1"/>
                        </a:solidFill>
                        <a:latin typeface="Arial" panose="020B0604020202020204" pitchFamily="34" charset="0"/>
                        <a:cs typeface="Arial" panose="020B0604020202020204" pitchFamily="34" charset="0"/>
                      </a:endParaRPr>
                    </a:p>
                  </a:txBody>
                  <a:tcPr/>
                </a:tc>
              </a:tr>
            </a:tbl>
          </a:graphicData>
        </a:graphic>
      </p:graphicFrame>
    </p:spTree>
    <p:extLst>
      <p:ext uri="{BB962C8B-B14F-4D97-AF65-F5344CB8AC3E}">
        <p14:creationId xmlns:p14="http://schemas.microsoft.com/office/powerpoint/2010/main" val="293422789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1420</TotalTime>
  <Words>1301</Words>
  <Application>Microsoft Office PowerPoint</Application>
  <PresentationFormat>Widescreen</PresentationFormat>
  <Paragraphs>260</Paragraphs>
  <Slides>16</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ヒラギノ角ゴ Pro W3</vt:lpstr>
      <vt:lpstr>Office Theme</vt:lpstr>
      <vt:lpstr>Croydon Renewal Plan</vt:lpstr>
      <vt:lpstr>We’ve been asked to cover…</vt:lpstr>
      <vt:lpstr>MHCLG Improvement &amp; Assurance Board</vt:lpstr>
      <vt:lpstr>MHCLG decision (5 March)</vt:lpstr>
      <vt:lpstr>Croydon Renewal Plan</vt:lpstr>
      <vt:lpstr>Croydon Renewal Plan:  our priorities</vt:lpstr>
      <vt:lpstr>Croydon Renewal Plan: new ways of working</vt:lpstr>
      <vt:lpstr>Council Finances</vt:lpstr>
      <vt:lpstr>Savings and growth</vt:lpstr>
      <vt:lpstr>Update on consultation</vt:lpstr>
      <vt:lpstr>Update on consultation</vt:lpstr>
      <vt:lpstr>VCS budget overview</vt:lpstr>
      <vt:lpstr>Going forward</vt:lpstr>
      <vt:lpstr>Croydon Communities Board</vt:lpstr>
      <vt:lpstr>Croydon Renewal engagement</vt:lpstr>
      <vt:lpstr>Thank you</vt:lpstr>
    </vt:vector>
  </TitlesOfParts>
  <Company>Capita ITES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Mohammed, Atika</dc:creator>
  <cp:lastModifiedBy>Handford, Gavin</cp:lastModifiedBy>
  <cp:revision>110</cp:revision>
  <dcterms:created xsi:type="dcterms:W3CDTF">2020-01-24T15:31:55Z</dcterms:created>
  <dcterms:modified xsi:type="dcterms:W3CDTF">2021-03-09T09:50:22Z</dcterms:modified>
</cp:coreProperties>
</file>