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67" r:id="rId6"/>
    <p:sldId id="258" r:id="rId7"/>
    <p:sldId id="259" r:id="rId8"/>
    <p:sldId id="265" r:id="rId9"/>
    <p:sldId id="268" r:id="rId10"/>
  </p:sldIdLst>
  <p:sldSz cx="9144000" cy="6858000" type="screen4x3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5B928-AD6A-422C-BBD6-0B0FB5B31123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4E01B-9E29-4D74-82E5-433ADBD637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38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Strong brand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4E01B-9E29-4D74-82E5-433ADBD637E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961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Resilient</a:t>
            </a:r>
          </a:p>
          <a:p>
            <a:r>
              <a:rPr lang="en-GB" dirty="0"/>
              <a:t> positive</a:t>
            </a:r>
          </a:p>
          <a:p>
            <a:r>
              <a:rPr lang="en-GB" dirty="0"/>
              <a:t>Motivation</a:t>
            </a:r>
          </a:p>
          <a:p>
            <a:r>
              <a:rPr lang="en-GB" dirty="0"/>
              <a:t>Engagement</a:t>
            </a:r>
          </a:p>
          <a:p>
            <a:r>
              <a:rPr lang="en-GB" dirty="0"/>
              <a:t>Strong brand</a:t>
            </a:r>
          </a:p>
          <a:p>
            <a:r>
              <a:rPr lang="en-GB" dirty="0"/>
              <a:t>Work together and hard</a:t>
            </a:r>
          </a:p>
          <a:p>
            <a:r>
              <a:rPr lang="en-GB" dirty="0"/>
              <a:t>More complex cases</a:t>
            </a:r>
          </a:p>
          <a:p>
            <a:r>
              <a:rPr lang="en-GB" dirty="0"/>
              <a:t>Values professional empathetic</a:t>
            </a:r>
          </a:p>
          <a:p>
            <a:r>
              <a:rPr lang="en-GB" dirty="0"/>
              <a:t>Realistic and fair</a:t>
            </a:r>
          </a:p>
          <a:p>
            <a:r>
              <a:rPr lang="en-GB" dirty="0"/>
              <a:t>Invest in young people</a:t>
            </a:r>
          </a:p>
          <a:p>
            <a:r>
              <a:rPr lang="en-GB" dirty="0"/>
              <a:t>Honest and compassionate</a:t>
            </a:r>
          </a:p>
          <a:p>
            <a:r>
              <a:rPr lang="en-GB" dirty="0"/>
              <a:t>Flexible and transparent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4E01B-9E29-4D74-82E5-433ADBD637E8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14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24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88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408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367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7029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815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93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79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31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68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59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689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83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53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79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40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F809-5592-45C3-A0C6-D352078AF00D}" type="datetimeFigureOut">
              <a:rPr lang="en-GB" smtClean="0"/>
              <a:t>03/03/2022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7F6E6C-2A66-4176-9DCF-6EF0A62668A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49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valive.org.uk/" TargetMode="External"/><Relationship Id="rId3" Type="http://schemas.openxmlformats.org/officeDocument/2006/relationships/hyperlink" Target="https://www.facebook.com/Croydon-Voluntary-Action-689423191074436" TargetMode="External"/><Relationship Id="rId7" Type="http://schemas.openxmlformats.org/officeDocument/2006/relationships/hyperlink" Target="https://www.linkedin.com/company/croydon-voluntary-action" TargetMode="External"/><Relationship Id="rId2" Type="http://schemas.openxmlformats.org/officeDocument/2006/relationships/hyperlink" Target="http://www.cvalive|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channel/UCzJfoqWisVkoFFR-r18GlUg" TargetMode="External"/><Relationship Id="rId5" Type="http://schemas.openxmlformats.org/officeDocument/2006/relationships/hyperlink" Target="https://www.flickr.com/photos/croydonva/" TargetMode="External"/><Relationship Id="rId4" Type="http://schemas.openxmlformats.org/officeDocument/2006/relationships/hyperlink" Target="https://www.facebook.com/VCCroydon1/" TargetMode="Externa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B5C63EF-26B1-49D2-8682-051DD4ECA3C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5147733"/>
            <a:ext cx="2088232" cy="873555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C8E4B84-2EA4-49BD-9187-C086E7603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598" y="1759579"/>
            <a:ext cx="6408712" cy="4896544"/>
          </a:xfrm>
        </p:spPr>
        <p:txBody>
          <a:bodyPr/>
          <a:lstStyle/>
          <a:p>
            <a:pPr algn="l"/>
            <a:r>
              <a:rPr lang="en-GB" sz="4000" b="1" dirty="0"/>
              <a:t>CVA Supporting Croydon’s Voluntary &amp; Community Sector (VCS)</a:t>
            </a:r>
            <a:br>
              <a:rPr lang="en-GB" sz="4000" b="1" dirty="0"/>
            </a:br>
            <a:br>
              <a:rPr lang="en-GB" sz="4000" b="1" dirty="0"/>
            </a:br>
            <a:br>
              <a:rPr lang="en-GB" sz="4000" b="1" dirty="0"/>
            </a:br>
            <a:br>
              <a:rPr lang="en-GB" sz="4000" b="1" dirty="0"/>
            </a:br>
            <a:br>
              <a:rPr lang="en-GB" sz="4000" b="1" dirty="0"/>
            </a:br>
            <a:endParaRPr lang="en-GB" sz="400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5363283-C5D5-405E-A056-CD16C1F47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598" y="4068098"/>
            <a:ext cx="5826719" cy="1096899"/>
          </a:xfrm>
        </p:spPr>
        <p:txBody>
          <a:bodyPr>
            <a:normAutofit/>
          </a:bodyPr>
          <a:lstStyle/>
          <a:p>
            <a:pPr algn="l"/>
            <a:r>
              <a:rPr lang="en-GB" sz="3000" b="1" dirty="0"/>
              <a:t>2022 Statement of Purpose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56346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015" y="1828800"/>
            <a:ext cx="6347714" cy="3880773"/>
          </a:xfrm>
        </p:spPr>
        <p:txBody>
          <a:bodyPr>
            <a:noAutofit/>
          </a:bodyPr>
          <a:lstStyle/>
          <a:p>
            <a:r>
              <a:rPr lang="en-GB" sz="2500" dirty="0">
                <a:latin typeface="Trebuchet MS (Body)"/>
              </a:rPr>
              <a:t>Championing our local communities</a:t>
            </a:r>
          </a:p>
          <a:p>
            <a:r>
              <a:rPr lang="en-GB" sz="2500" dirty="0">
                <a:latin typeface="Trebuchet MS (Body)"/>
              </a:rPr>
              <a:t>Getting the most from volunteering in Croydon</a:t>
            </a:r>
          </a:p>
          <a:p>
            <a:r>
              <a:rPr lang="en-GB" sz="2500" dirty="0">
                <a:latin typeface="Trebuchet MS (Body)"/>
              </a:rPr>
              <a:t>Championing VCS groups – small, medium and large – and supporting them to deliver quality services rather than delivering them ourselves</a:t>
            </a:r>
          </a:p>
          <a:p>
            <a:r>
              <a:rPr lang="en-US" sz="2500" dirty="0">
                <a:latin typeface="Trebuchet MS (Body)"/>
              </a:rPr>
              <a:t>Finding proactive solutions to gaps in provision</a:t>
            </a:r>
            <a:endParaRPr lang="en-GB" sz="2500" dirty="0">
              <a:latin typeface="Trebuchet MS (Body)"/>
            </a:endParaRPr>
          </a:p>
          <a:p>
            <a:r>
              <a:rPr lang="en-GB" sz="2500" dirty="0">
                <a:latin typeface="Trebuchet MS (Body)"/>
              </a:rPr>
              <a:t>Working collaboratively</a:t>
            </a:r>
          </a:p>
        </p:txBody>
      </p:sp>
    </p:spTree>
    <p:extLst>
      <p:ext uri="{BB962C8B-B14F-4D97-AF65-F5344CB8AC3E}">
        <p14:creationId xmlns:p14="http://schemas.microsoft.com/office/powerpoint/2010/main" val="34185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86427"/>
            <a:ext cx="6347713" cy="1320800"/>
          </a:xfrm>
        </p:spPr>
        <p:txBody>
          <a:bodyPr/>
          <a:lstStyle/>
          <a:p>
            <a:r>
              <a:rPr lang="en-GB" dirty="0"/>
              <a:t>WHY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270000"/>
            <a:ext cx="6914729" cy="3880773"/>
          </a:xfrm>
        </p:spPr>
        <p:txBody>
          <a:bodyPr>
            <a:noAutofit/>
          </a:bodyPr>
          <a:lstStyle/>
          <a:p>
            <a:r>
              <a:rPr lang="en-GB" sz="2400" dirty="0"/>
              <a:t>We think communities know best what’s needed in their area</a:t>
            </a:r>
          </a:p>
          <a:p>
            <a:r>
              <a:rPr lang="en-GB" sz="2400" dirty="0"/>
              <a:t>We want the voice of local people to be heard</a:t>
            </a:r>
          </a:p>
          <a:p>
            <a:r>
              <a:rPr lang="en-GB" sz="2400" dirty="0"/>
              <a:t>We believe that volunteering enriches civil society</a:t>
            </a:r>
          </a:p>
          <a:p>
            <a:r>
              <a:rPr lang="en-US" sz="2400" dirty="0"/>
              <a:t>We believe the VCS service-delivery offer is high-quality &amp; competitively priced</a:t>
            </a:r>
            <a:endParaRPr lang="en-GB" sz="2400" dirty="0"/>
          </a:p>
          <a:p>
            <a:r>
              <a:rPr lang="en-GB" sz="2400" dirty="0"/>
              <a:t>We need a co-ordinated approach to VCS delivery to manage resources and avoid duplication </a:t>
            </a:r>
          </a:p>
          <a:p>
            <a:r>
              <a:rPr lang="en-GB" sz="2400" dirty="0"/>
              <a:t>We want to tackle inequalities and promote sustainable change 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1015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r>
              <a:rPr lang="en-GB" dirty="0"/>
              <a:t>HOW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88613"/>
            <a:ext cx="6347714" cy="3880773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/>
              <a:t>Listening, hearing and reflecting on community voices and advocating on their behalf</a:t>
            </a:r>
          </a:p>
          <a:p>
            <a:r>
              <a:rPr lang="en-GB" sz="9600" dirty="0">
                <a:solidFill>
                  <a:prstClr val="black"/>
                </a:solidFill>
              </a:rPr>
              <a:t>Nurturing local strengths and supporting community  change that is neighbourhood-led</a:t>
            </a:r>
          </a:p>
          <a:p>
            <a:r>
              <a:rPr lang="en-GB" sz="9600" dirty="0">
                <a:solidFill>
                  <a:prstClr val="black"/>
                </a:solidFill>
              </a:rPr>
              <a:t>Coordinating volunteer activity</a:t>
            </a:r>
          </a:p>
          <a:p>
            <a:r>
              <a:rPr lang="en-GB" sz="9600" dirty="0">
                <a:solidFill>
                  <a:prstClr val="black"/>
                </a:solidFill>
              </a:rPr>
              <a:t>Being the VCS infrastructure organisation that co-ordinates the delivery of services at a local level</a:t>
            </a:r>
          </a:p>
          <a:p>
            <a:r>
              <a:rPr lang="en-GB" sz="9600" dirty="0"/>
              <a:t>Helping VCS groups to deliver high quality services that are monitored and regulated</a:t>
            </a:r>
          </a:p>
          <a:p>
            <a:r>
              <a:rPr lang="en-GB" sz="9600" dirty="0"/>
              <a:t>Ensuring collaboration not competition </a:t>
            </a:r>
          </a:p>
          <a:p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280431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00808"/>
            <a:ext cx="6698706" cy="4110963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/>
              <a:t>Support asset-based community development activities</a:t>
            </a:r>
          </a:p>
          <a:p>
            <a:r>
              <a:rPr lang="en-GB" sz="9600" dirty="0"/>
              <a:t>Broker quality volunteer placements</a:t>
            </a:r>
          </a:p>
          <a:p>
            <a:r>
              <a:rPr lang="en-GB" sz="9600" dirty="0"/>
              <a:t>Campaign on behalf of Croydon’s VCS</a:t>
            </a:r>
          </a:p>
          <a:p>
            <a:r>
              <a:rPr lang="en-GB" sz="9600" dirty="0"/>
              <a:t>Lead on partnership bids &amp; manage local VCS delivery-partnerships</a:t>
            </a:r>
          </a:p>
          <a:p>
            <a:r>
              <a:rPr lang="en-GB" sz="9600" dirty="0"/>
              <a:t>Provide information on funding sources &amp; support those applying</a:t>
            </a:r>
          </a:p>
          <a:p>
            <a:r>
              <a:rPr lang="en-GB" sz="9600" dirty="0"/>
              <a:t>Guide groups on governance, set up &amp; delivering services</a:t>
            </a:r>
          </a:p>
          <a:p>
            <a:r>
              <a:rPr lang="en-GB" sz="9600" dirty="0"/>
              <a:t>Host VSC events &amp; provide office/activity spaces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80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2183-C1A5-4262-A25C-62D66CB55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-451773"/>
            <a:ext cx="6347713" cy="3880773"/>
          </a:xfrm>
        </p:spPr>
        <p:txBody>
          <a:bodyPr>
            <a:normAutofit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Our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8DDDF-410B-466F-8E47-A43F88CF6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615" y="2520027"/>
            <a:ext cx="7274769" cy="3880773"/>
          </a:xfrm>
        </p:spPr>
        <p:txBody>
          <a:bodyPr>
            <a:noAutofit/>
          </a:bodyPr>
          <a:lstStyle/>
          <a:p>
            <a:r>
              <a:rPr lang="en-GB" sz="2400" dirty="0">
                <a:hlinkClick r:id="rId2"/>
              </a:rPr>
              <a:t>www.cvalive.org.uk</a:t>
            </a:r>
            <a:endParaRPr lang="en-GB" sz="2400" dirty="0"/>
          </a:p>
          <a:p>
            <a:r>
              <a:rPr lang="en-GB" sz="2400" b="1" dirty="0"/>
              <a:t>Twitter</a:t>
            </a:r>
            <a:r>
              <a:rPr lang="en-GB" sz="2400" dirty="0"/>
              <a:t> @CroydonVA  @VCCroydon</a:t>
            </a:r>
          </a:p>
          <a:p>
            <a:r>
              <a:rPr lang="en-GB" sz="2400" b="1" dirty="0">
                <a:hlinkClick r:id="rId3"/>
              </a:rPr>
              <a:t>CVA Facebook</a:t>
            </a:r>
            <a:r>
              <a:rPr lang="en-GB" sz="2400" dirty="0">
                <a:hlinkClick r:id="rId3"/>
              </a:rPr>
              <a:t> </a:t>
            </a:r>
            <a:r>
              <a:rPr lang="en-GB" sz="2400" dirty="0"/>
              <a:t>  </a:t>
            </a:r>
            <a:r>
              <a:rPr lang="en-GB" sz="2400" dirty="0" err="1">
                <a:hlinkClick r:id="rId4"/>
              </a:rPr>
              <a:t>VolunteerCentreFacebook</a:t>
            </a:r>
            <a:endParaRPr lang="en-GB" sz="2400" dirty="0"/>
          </a:p>
          <a:p>
            <a:r>
              <a:rPr lang="en-GB" sz="2400" b="1" dirty="0"/>
              <a:t>Instagram</a:t>
            </a:r>
            <a:r>
              <a:rPr lang="en-GB" sz="2400" dirty="0"/>
              <a:t> </a:t>
            </a:r>
            <a:r>
              <a:rPr lang="en-GB" sz="2400" dirty="0" err="1"/>
              <a:t>cvacroydon</a:t>
            </a:r>
            <a:r>
              <a:rPr lang="en-GB" sz="2400" dirty="0"/>
              <a:t> &amp; </a:t>
            </a:r>
            <a:r>
              <a:rPr lang="en-GB" sz="2400" dirty="0" err="1"/>
              <a:t>volunteercentrecroydon</a:t>
            </a:r>
            <a:endParaRPr lang="en-GB" sz="2400" dirty="0"/>
          </a:p>
          <a:p>
            <a:r>
              <a:rPr lang="en-GB" sz="2400" b="1" dirty="0"/>
              <a:t>Flickr</a:t>
            </a:r>
            <a:r>
              <a:rPr lang="en-GB" sz="2400" dirty="0"/>
              <a:t> </a:t>
            </a:r>
            <a:r>
              <a:rPr lang="en-GB" sz="2400" dirty="0">
                <a:hlinkClick r:id="rId5"/>
              </a:rPr>
              <a:t>Croydon Voluntary Action | Flickr</a:t>
            </a:r>
            <a:endParaRPr lang="en-GB" sz="2400" dirty="0"/>
          </a:p>
          <a:p>
            <a:r>
              <a:rPr lang="en-GB" sz="2400" dirty="0">
                <a:hlinkClick r:id="rId6"/>
              </a:rPr>
              <a:t>YouTube</a:t>
            </a:r>
            <a:r>
              <a:rPr lang="en-GB" sz="2400" dirty="0"/>
              <a:t> </a:t>
            </a:r>
          </a:p>
          <a:p>
            <a:r>
              <a:rPr lang="en-GB" sz="2400" dirty="0" err="1">
                <a:hlinkClick r:id="rId7"/>
              </a:rPr>
              <a:t>Linkedin</a:t>
            </a:r>
            <a:endParaRPr lang="en-GB" sz="2400" dirty="0"/>
          </a:p>
          <a:p>
            <a:pPr marL="0" indent="0">
              <a:buNone/>
            </a:pPr>
            <a:endParaRPr lang="en-GB" sz="2400" dirty="0">
              <a:hlinkClick r:id="rId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616CC7-A7E6-42F3-93BB-C129699C7D33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57200"/>
            <a:ext cx="1951484" cy="71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6645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144663D5851D48BAF6908D1268BF1B" ma:contentTypeVersion="14" ma:contentTypeDescription="Create a new document." ma:contentTypeScope="" ma:versionID="f28a9a216f884523dc74f9f311b1bf5c">
  <xsd:schema xmlns:xsd="http://www.w3.org/2001/XMLSchema" xmlns:xs="http://www.w3.org/2001/XMLSchema" xmlns:p="http://schemas.microsoft.com/office/2006/metadata/properties" xmlns:ns2="8b1fb855-d142-46da-a0b1-76cb3258ba23" xmlns:ns3="210d713b-adb0-453b-9583-a37326b01e47" xmlns:ns4="c07b9909-c34e-4d49-be0d-db31e06a0a39" targetNamespace="http://schemas.microsoft.com/office/2006/metadata/properties" ma:root="true" ma:fieldsID="1520efa192139e555124c6da60a813c6" ns2:_="" ns3:_="" ns4:_="">
    <xsd:import namespace="8b1fb855-d142-46da-a0b1-76cb3258ba23"/>
    <xsd:import namespace="210d713b-adb0-453b-9583-a37326b01e47"/>
    <xsd:import namespace="c07b9909-c34e-4d49-be0d-db31e06a0a3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b855-d142-46da-a0b1-76cb3258ba2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0d713b-adb0-453b-9583-a37326b01e47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b9909-c34e-4d49-be0d-db31e06a0a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20A43A-94AC-48AA-B2D3-B687E3CE05E3}">
  <ds:schemaRefs>
    <ds:schemaRef ds:uri="http://schemas.microsoft.com/office/2006/documentManagement/types"/>
    <ds:schemaRef ds:uri="210d713b-adb0-453b-9583-a37326b01e47"/>
    <ds:schemaRef ds:uri="http://purl.org/dc/dcmitype/"/>
    <ds:schemaRef ds:uri="c07b9909-c34e-4d49-be0d-db31e06a0a39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8b1fb855-d142-46da-a0b1-76cb3258ba23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9E1392E-8024-499B-B3C2-14B0AACEB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1fb855-d142-46da-a0b1-76cb3258ba23"/>
    <ds:schemaRef ds:uri="210d713b-adb0-453b-9583-a37326b01e47"/>
    <ds:schemaRef ds:uri="c07b9909-c34e-4d49-be0d-db31e06a0a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472C6C-A501-4F3B-AED2-20BA7249A6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364</TotalTime>
  <Words>303</Words>
  <Application>Microsoft Office PowerPoint</Application>
  <PresentationFormat>On-screen Show (4:3)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Trebuchet MS</vt:lpstr>
      <vt:lpstr>Trebuchet MS (Body)</vt:lpstr>
      <vt:lpstr>Wingdings 3</vt:lpstr>
      <vt:lpstr>Facet</vt:lpstr>
      <vt:lpstr>CVA Supporting Croydon’s Voluntary &amp; Community Sector (VCS)     </vt:lpstr>
      <vt:lpstr>PURPOSE</vt:lpstr>
      <vt:lpstr>WHY</vt:lpstr>
      <vt:lpstr>HOW</vt:lpstr>
      <vt:lpstr>WHAT</vt:lpstr>
      <vt:lpstr>    Our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People 1st</dc:title>
  <dc:creator>Ann Tighe</dc:creator>
  <cp:lastModifiedBy>Fabio Stacul</cp:lastModifiedBy>
  <cp:revision>37</cp:revision>
  <cp:lastPrinted>2022-02-03T15:14:10Z</cp:lastPrinted>
  <dcterms:created xsi:type="dcterms:W3CDTF">2019-02-11T13:10:46Z</dcterms:created>
  <dcterms:modified xsi:type="dcterms:W3CDTF">2022-03-03T12:27:44Z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0x010100CE144663D5851D48BAF6908D1268BF1B</vt:lpwstr>
  </property>
</Properties>
</file>